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8.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9.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834" r:id="rId2"/>
    <p:sldMasterId id="2147486371" r:id="rId3"/>
  </p:sldMasterIdLst>
  <p:notesMasterIdLst>
    <p:notesMasterId r:id="rId76"/>
  </p:notesMasterIdLst>
  <p:handoutMasterIdLst>
    <p:handoutMasterId r:id="rId77"/>
  </p:handoutMasterIdLst>
  <p:sldIdLst>
    <p:sldId id="257" r:id="rId4"/>
    <p:sldId id="501" r:id="rId5"/>
    <p:sldId id="341" r:id="rId6"/>
    <p:sldId id="415" r:id="rId7"/>
    <p:sldId id="416" r:id="rId8"/>
    <p:sldId id="492" r:id="rId9"/>
    <p:sldId id="386" r:id="rId10"/>
    <p:sldId id="387" r:id="rId11"/>
    <p:sldId id="388" r:id="rId12"/>
    <p:sldId id="389" r:id="rId13"/>
    <p:sldId id="390" r:id="rId14"/>
    <p:sldId id="391" r:id="rId15"/>
    <p:sldId id="392" r:id="rId16"/>
    <p:sldId id="487" r:id="rId17"/>
    <p:sldId id="425" r:id="rId18"/>
    <p:sldId id="478" r:id="rId19"/>
    <p:sldId id="535" r:id="rId20"/>
    <p:sldId id="479" r:id="rId21"/>
    <p:sldId id="480" r:id="rId22"/>
    <p:sldId id="481" r:id="rId23"/>
    <p:sldId id="483" r:id="rId24"/>
    <p:sldId id="484" r:id="rId25"/>
    <p:sldId id="551" r:id="rId26"/>
    <p:sldId id="485" r:id="rId27"/>
    <p:sldId id="419" r:id="rId28"/>
    <p:sldId id="490" r:id="rId29"/>
    <p:sldId id="486" r:id="rId30"/>
    <p:sldId id="420" r:id="rId31"/>
    <p:sldId id="489" r:id="rId32"/>
    <p:sldId id="525" r:id="rId33"/>
    <p:sldId id="524" r:id="rId34"/>
    <p:sldId id="523" r:id="rId35"/>
    <p:sldId id="522" r:id="rId36"/>
    <p:sldId id="521" r:id="rId37"/>
    <p:sldId id="532" r:id="rId38"/>
    <p:sldId id="505" r:id="rId39"/>
    <p:sldId id="506" r:id="rId40"/>
    <p:sldId id="507" r:id="rId41"/>
    <p:sldId id="508" r:id="rId42"/>
    <p:sldId id="504" r:id="rId43"/>
    <p:sldId id="549" r:id="rId44"/>
    <p:sldId id="548" r:id="rId45"/>
    <p:sldId id="531" r:id="rId46"/>
    <p:sldId id="516" r:id="rId47"/>
    <p:sldId id="553" r:id="rId48"/>
    <p:sldId id="510" r:id="rId49"/>
    <p:sldId id="547" r:id="rId50"/>
    <p:sldId id="527" r:id="rId51"/>
    <p:sldId id="503" r:id="rId52"/>
    <p:sldId id="530" r:id="rId53"/>
    <p:sldId id="511" r:id="rId54"/>
    <p:sldId id="552" r:id="rId55"/>
    <p:sldId id="509" r:id="rId56"/>
    <p:sldId id="515" r:id="rId57"/>
    <p:sldId id="554" r:id="rId58"/>
    <p:sldId id="533" r:id="rId59"/>
    <p:sldId id="513" r:id="rId60"/>
    <p:sldId id="514" r:id="rId61"/>
    <p:sldId id="555" r:id="rId62"/>
    <p:sldId id="529" r:id="rId63"/>
    <p:sldId id="517" r:id="rId64"/>
    <p:sldId id="518" r:id="rId65"/>
    <p:sldId id="491" r:id="rId66"/>
    <p:sldId id="461" r:id="rId67"/>
    <p:sldId id="556" r:id="rId68"/>
    <p:sldId id="557" r:id="rId69"/>
    <p:sldId id="558" r:id="rId70"/>
    <p:sldId id="559" r:id="rId71"/>
    <p:sldId id="560" r:id="rId72"/>
    <p:sldId id="550" r:id="rId73"/>
    <p:sldId id="379" r:id="rId74"/>
    <p:sldId id="429" r:id="rId75"/>
  </p:sldIdLst>
  <p:sldSz cx="9144000" cy="6858000" type="screen4x3"/>
  <p:notesSz cx="6797675" cy="9928225"/>
  <p:custDataLst>
    <p:tags r:id="rId78"/>
  </p:custDataLst>
  <p:defaultTextStyle>
    <a:defPPr>
      <a:defRPr lang="en-GB"/>
    </a:defPPr>
    <a:lvl1pPr algn="l" rtl="0" fontAlgn="base">
      <a:spcBef>
        <a:spcPct val="0"/>
      </a:spcBef>
      <a:spcAft>
        <a:spcPct val="0"/>
      </a:spcAft>
      <a:defRPr b="1" kern="1200">
        <a:solidFill>
          <a:schemeClr val="tx1"/>
        </a:solidFill>
        <a:latin typeface="Arial" pitchFamily="34" charset="0"/>
        <a:ea typeface="+mn-ea"/>
        <a:cs typeface="Arial" pitchFamily="34" charset="0"/>
      </a:defRPr>
    </a:lvl1pPr>
    <a:lvl2pPr marL="457200" algn="l" rtl="0" fontAlgn="base">
      <a:spcBef>
        <a:spcPct val="0"/>
      </a:spcBef>
      <a:spcAft>
        <a:spcPct val="0"/>
      </a:spcAft>
      <a:defRPr b="1" kern="1200">
        <a:solidFill>
          <a:schemeClr val="tx1"/>
        </a:solidFill>
        <a:latin typeface="Arial" pitchFamily="34" charset="0"/>
        <a:ea typeface="+mn-ea"/>
        <a:cs typeface="Arial" pitchFamily="34" charset="0"/>
      </a:defRPr>
    </a:lvl2pPr>
    <a:lvl3pPr marL="914400" algn="l" rtl="0" fontAlgn="base">
      <a:spcBef>
        <a:spcPct val="0"/>
      </a:spcBef>
      <a:spcAft>
        <a:spcPct val="0"/>
      </a:spcAft>
      <a:defRPr b="1"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b="1"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b="1" kern="1200">
        <a:solidFill>
          <a:schemeClr val="tx1"/>
        </a:solidFill>
        <a:latin typeface="Arial" pitchFamily="34" charset="0"/>
        <a:ea typeface="+mn-ea"/>
        <a:cs typeface="Arial" pitchFamily="34" charset="0"/>
      </a:defRPr>
    </a:lvl5pPr>
    <a:lvl6pPr marL="2286000" algn="l" defTabSz="914400" rtl="0" eaLnBrk="1" latinLnBrk="0" hangingPunct="1">
      <a:defRPr b="1" kern="1200">
        <a:solidFill>
          <a:schemeClr val="tx1"/>
        </a:solidFill>
        <a:latin typeface="Arial" pitchFamily="34" charset="0"/>
        <a:ea typeface="+mn-ea"/>
        <a:cs typeface="Arial" pitchFamily="34" charset="0"/>
      </a:defRPr>
    </a:lvl6pPr>
    <a:lvl7pPr marL="2743200" algn="l" defTabSz="914400" rtl="0" eaLnBrk="1" latinLnBrk="0" hangingPunct="1">
      <a:defRPr b="1" kern="1200">
        <a:solidFill>
          <a:schemeClr val="tx1"/>
        </a:solidFill>
        <a:latin typeface="Arial" pitchFamily="34" charset="0"/>
        <a:ea typeface="+mn-ea"/>
        <a:cs typeface="Arial" pitchFamily="34" charset="0"/>
      </a:defRPr>
    </a:lvl7pPr>
    <a:lvl8pPr marL="3200400" algn="l" defTabSz="914400" rtl="0" eaLnBrk="1" latinLnBrk="0" hangingPunct="1">
      <a:defRPr b="1" kern="1200">
        <a:solidFill>
          <a:schemeClr val="tx1"/>
        </a:solidFill>
        <a:latin typeface="Arial" pitchFamily="34" charset="0"/>
        <a:ea typeface="+mn-ea"/>
        <a:cs typeface="Arial" pitchFamily="34" charset="0"/>
      </a:defRPr>
    </a:lvl8pPr>
    <a:lvl9pPr marL="3657600" algn="l" defTabSz="914400" rtl="0" eaLnBrk="1" latinLnBrk="0" hangingPunct="1">
      <a:defRPr b="1"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orient="horz" pos="811">
          <p15:clr>
            <a:srgbClr val="A4A3A4"/>
          </p15:clr>
        </p15:guide>
        <p15:guide id="3" orient="horz" pos="3980">
          <p15:clr>
            <a:srgbClr val="A4A3A4"/>
          </p15:clr>
        </p15:guide>
        <p15:guide id="4" orient="horz" pos="254">
          <p15:clr>
            <a:srgbClr val="A4A3A4"/>
          </p15:clr>
        </p15:guide>
        <p15:guide id="5" orient="horz" pos="4081">
          <p15:clr>
            <a:srgbClr val="A4A3A4"/>
          </p15:clr>
        </p15:guide>
        <p15:guide id="6" pos="2880">
          <p15:clr>
            <a:srgbClr val="A4A3A4"/>
          </p15:clr>
        </p15:guide>
        <p15:guide id="7" pos="228">
          <p15:clr>
            <a:srgbClr val="A4A3A4"/>
          </p15:clr>
        </p15:guide>
        <p15:guide id="8" pos="5554">
          <p15:clr>
            <a:srgbClr val="A4A3A4"/>
          </p15:clr>
        </p15:guide>
        <p15:guide id="9" pos="322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400"/>
    <a:srgbClr val="72C7E7"/>
    <a:srgbClr val="00A1DE"/>
    <a:srgbClr val="002776"/>
    <a:srgbClr val="99CCFF"/>
    <a:srgbClr val="080808"/>
    <a:srgbClr val="52D0FF"/>
    <a:srgbClr val="000066"/>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44" autoAdjust="0"/>
    <p:restoredTop sz="93961" autoAdjust="0"/>
  </p:normalViewPr>
  <p:slideViewPr>
    <p:cSldViewPr snapToGrid="0" showGuides="1">
      <p:cViewPr varScale="1">
        <p:scale>
          <a:sx n="86" d="100"/>
          <a:sy n="86" d="100"/>
        </p:scale>
        <p:origin x="1387" y="58"/>
      </p:cViewPr>
      <p:guideLst>
        <p:guide orient="horz" pos="2160"/>
        <p:guide orient="horz" pos="811"/>
        <p:guide orient="horz" pos="3980"/>
        <p:guide orient="horz" pos="254"/>
        <p:guide orient="horz" pos="4081"/>
        <p:guide pos="2880"/>
        <p:guide pos="228"/>
        <p:guide pos="5554"/>
        <p:guide pos="3227"/>
      </p:guideLst>
    </p:cSldViewPr>
  </p:slideViewPr>
  <p:outlineViewPr>
    <p:cViewPr>
      <p:scale>
        <a:sx n="33" d="100"/>
        <a:sy n="33" d="100"/>
      </p:scale>
      <p:origin x="0" y="966"/>
    </p:cViewPr>
  </p:outlineViewPr>
  <p:notesTextViewPr>
    <p:cViewPr>
      <p:scale>
        <a:sx n="100" d="100"/>
        <a:sy n="100" d="100"/>
      </p:scale>
      <p:origin x="0" y="0"/>
    </p:cViewPr>
  </p:notesTextViewPr>
  <p:sorterViewPr>
    <p:cViewPr>
      <p:scale>
        <a:sx n="100" d="100"/>
        <a:sy n="100" d="100"/>
      </p:scale>
      <p:origin x="0" y="969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ags" Target="tags/tag1.xml"/><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DFC49983-8A62-4B48-82C7-BE1F512B5EF4}" type="datetimeFigureOut">
              <a:rPr lang="en-GB" smtClean="0"/>
              <a:t>21/03/2016</a:t>
            </a:fld>
            <a:endParaRPr lang="en-GB"/>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1F712A92-C9BA-40F2-8B57-F28FC7A39E48}" type="slidenum">
              <a:rPr lang="en-GB" smtClean="0"/>
              <a:t>‹#›</a:t>
            </a:fld>
            <a:endParaRPr lang="en-GB"/>
          </a:p>
        </p:txBody>
      </p:sp>
    </p:spTree>
    <p:extLst>
      <p:ext uri="{BB962C8B-B14F-4D97-AF65-F5344CB8AC3E}">
        <p14:creationId xmlns:p14="http://schemas.microsoft.com/office/powerpoint/2010/main" val="22480297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smtClean="0"/>
            </a:lvl1pPr>
          </a:lstStyle>
          <a:p>
            <a:pPr>
              <a:defRPr/>
            </a:pPr>
            <a:endParaRPr lang="en-US"/>
          </a:p>
        </p:txBody>
      </p:sp>
      <p:sp>
        <p:nvSpPr>
          <p:cNvPr id="5123" name="Rectangle 3"/>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smtClean="0"/>
            </a:lvl1pPr>
          </a:lstStyle>
          <a:p>
            <a:pPr>
              <a:defRPr/>
            </a:pPr>
            <a:endParaRPr lang="en-US"/>
          </a:p>
        </p:txBody>
      </p:sp>
      <p:sp>
        <p:nvSpPr>
          <p:cNvPr id="176132"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679450" y="4716463"/>
            <a:ext cx="54387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5126" name="Rectangle 6"/>
          <p:cNvSpPr>
            <a:spLocks noGrp="1" noChangeArrowheads="1"/>
          </p:cNvSpPr>
          <p:nvPr>
            <p:ph type="ftr" sz="quarter" idx="4"/>
          </p:nvPr>
        </p:nvSpPr>
        <p:spPr bwMode="auto">
          <a:xfrm>
            <a:off x="0"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vl1pPr>
          </a:lstStyle>
          <a:p>
            <a:pPr>
              <a:defRPr/>
            </a:pPr>
            <a:endParaRPr lang="en-US"/>
          </a:p>
        </p:txBody>
      </p:sp>
      <p:sp>
        <p:nvSpPr>
          <p:cNvPr id="5127" name="Rectangle 7"/>
          <p:cNvSpPr>
            <a:spLocks noGrp="1" noChangeArrowheads="1"/>
          </p:cNvSpPr>
          <p:nvPr>
            <p:ph type="sldNum" sz="quarter" idx="5"/>
          </p:nvPr>
        </p:nvSpPr>
        <p:spPr bwMode="auto">
          <a:xfrm>
            <a:off x="3849688"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vl1pPr>
          </a:lstStyle>
          <a:p>
            <a:pPr>
              <a:defRPr/>
            </a:pPr>
            <a:fld id="{175AB767-9C1F-4ACC-8170-E813DABD47B4}" type="slidenum">
              <a:rPr lang="en-GB"/>
              <a:pPr>
                <a:defRPr/>
              </a:pPr>
              <a:t>‹#›</a:t>
            </a:fld>
            <a:endParaRPr lang="en-GB"/>
          </a:p>
        </p:txBody>
      </p:sp>
    </p:spTree>
    <p:extLst>
      <p:ext uri="{BB962C8B-B14F-4D97-AF65-F5344CB8AC3E}">
        <p14:creationId xmlns:p14="http://schemas.microsoft.com/office/powerpoint/2010/main" val="21878908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070379D2-1285-4556-B568-235A16E4C425}" type="slidenum">
              <a:rPr lang="en-GB"/>
              <a:pPr/>
              <a:t>1</a:t>
            </a:fld>
            <a:endParaRPr lang="en-GB"/>
          </a:p>
        </p:txBody>
      </p:sp>
      <p:sp>
        <p:nvSpPr>
          <p:cNvPr id="177155" name="Rectangle 2"/>
          <p:cNvSpPr>
            <a:spLocks noGrp="1" noRot="1" noChangeAspect="1" noChangeArrowheads="1" noTextEdit="1"/>
          </p:cNvSpPr>
          <p:nvPr>
            <p:ph type="sldImg"/>
          </p:nvPr>
        </p:nvSpPr>
        <p:spPr>
          <a:xfrm>
            <a:off x="568325" y="222250"/>
            <a:ext cx="5653088" cy="4241800"/>
          </a:xfrm>
          <a:ln/>
        </p:spPr>
      </p:sp>
      <p:sp>
        <p:nvSpPr>
          <p:cNvPr id="177156" name="Rectangle 3"/>
          <p:cNvSpPr>
            <a:spLocks noGrp="1" noChangeArrowheads="1"/>
          </p:cNvSpPr>
          <p:nvPr>
            <p:ph type="body" idx="1"/>
          </p:nvPr>
        </p:nvSpPr>
        <p:spPr>
          <a:xfrm>
            <a:off x="179388" y="4508500"/>
            <a:ext cx="6430962" cy="5232400"/>
          </a:xfrm>
          <a:noFill/>
          <a:ln/>
        </p:spPr>
        <p:txBody>
          <a:bodyPr/>
          <a:lstStyle/>
          <a:p>
            <a:pPr eaLnBrk="1" hangingPunct="1"/>
            <a:endParaRPr lang="en-US" smtClean="0"/>
          </a:p>
        </p:txBody>
      </p:sp>
    </p:spTree>
    <p:extLst>
      <p:ext uri="{BB962C8B-B14F-4D97-AF65-F5344CB8AC3E}">
        <p14:creationId xmlns:p14="http://schemas.microsoft.com/office/powerpoint/2010/main" val="2279996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p>
            <a:fld id="{23BEE544-F274-477D-AE3C-8BD49412093F}" type="slidenum">
              <a:rPr lang="en-GB">
                <a:solidFill>
                  <a:srgbClr val="000000"/>
                </a:solidFill>
              </a:rPr>
              <a:pPr/>
              <a:t>13</a:t>
            </a:fld>
            <a:endParaRPr lang="en-GB">
              <a:solidFill>
                <a:srgbClr val="000000"/>
              </a:solidFill>
            </a:endParaRP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148051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p>
            <a:fld id="{FA594D97-3424-498D-AA9E-5C2E9FE7044F}" type="slidenum">
              <a:rPr lang="en-GB">
                <a:solidFill>
                  <a:srgbClr val="000000"/>
                </a:solidFill>
              </a:rPr>
              <a:pPr/>
              <a:t>16</a:t>
            </a:fld>
            <a:endParaRPr lang="en-GB">
              <a:solidFill>
                <a:srgbClr val="000000"/>
              </a:solidFill>
            </a:endParaRPr>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740426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E7A5DEF7-D8C2-4AE1-90EF-FBF2616CE22F}" type="slidenum">
              <a:rPr lang="en-GB">
                <a:solidFill>
                  <a:srgbClr val="000000"/>
                </a:solidFill>
              </a:rPr>
              <a:pPr/>
              <a:t>17</a:t>
            </a:fld>
            <a:endParaRPr lang="en-GB">
              <a:solidFill>
                <a:srgbClr val="000000"/>
              </a:solidFill>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p:spPr>
        <p:txBody>
          <a:bodyPr/>
          <a:lstStyle/>
          <a:p>
            <a:pPr eaLnBrk="1" hangingPunct="1"/>
            <a:r>
              <a:rPr lang="en-GB" smtClean="0"/>
              <a:t>Version </a:t>
            </a:r>
          </a:p>
        </p:txBody>
      </p:sp>
    </p:spTree>
    <p:extLst>
      <p:ext uri="{BB962C8B-B14F-4D97-AF65-F5344CB8AC3E}">
        <p14:creationId xmlns:p14="http://schemas.microsoft.com/office/powerpoint/2010/main" val="2477949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fld id="{E77E8667-DC00-426C-AA0F-37AD8D896D6F}" type="slidenum">
              <a:rPr lang="en-GB">
                <a:solidFill>
                  <a:srgbClr val="000000"/>
                </a:solidFill>
              </a:rPr>
              <a:pPr/>
              <a:t>18</a:t>
            </a:fld>
            <a:endParaRPr lang="en-GB">
              <a:solidFill>
                <a:srgbClr val="000000"/>
              </a:solidFill>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610407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B5B77490-8CC2-44A6-BFEB-2CB43FC8C0F1}" type="slidenum">
              <a:rPr lang="en-GB">
                <a:solidFill>
                  <a:srgbClr val="000000"/>
                </a:solidFill>
              </a:rPr>
              <a:pPr/>
              <a:t>19</a:t>
            </a:fld>
            <a:endParaRPr lang="en-GB">
              <a:solidFill>
                <a:srgbClr val="000000"/>
              </a:solidFill>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4170494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D3345A18-8FE1-45B0-B3C2-75128F15D5E0}" type="slidenum">
              <a:rPr lang="en-GB">
                <a:solidFill>
                  <a:srgbClr val="000000"/>
                </a:solidFill>
              </a:rPr>
              <a:pPr/>
              <a:t>20</a:t>
            </a:fld>
            <a:endParaRPr lang="en-GB">
              <a:solidFill>
                <a:srgbClr val="000000"/>
              </a:solidFill>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293246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p>
            <a:fld id="{5A571DD6-8236-43B8-BF26-7DEDB7A4BE42}" type="slidenum">
              <a:rPr lang="en-GB">
                <a:solidFill>
                  <a:srgbClr val="000000"/>
                </a:solidFill>
              </a:rPr>
              <a:pPr/>
              <a:t>21</a:t>
            </a:fld>
            <a:endParaRPr lang="en-GB">
              <a:solidFill>
                <a:srgbClr val="000000"/>
              </a:solidFill>
            </a:endParaRP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405482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p>
            <a:fld id="{F3206535-6A74-4798-A5AB-9FF28358B905}" type="slidenum">
              <a:rPr lang="en-GB">
                <a:solidFill>
                  <a:srgbClr val="000000"/>
                </a:solidFill>
              </a:rPr>
              <a:pPr/>
              <a:t>22</a:t>
            </a:fld>
            <a:endParaRPr lang="en-GB">
              <a:solidFill>
                <a:srgbClr val="000000"/>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373219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C689844C-5B0C-4B71-8203-25F6526CA0B5}" type="slidenum">
              <a:rPr lang="en-GB">
                <a:solidFill>
                  <a:srgbClr val="000000"/>
                </a:solidFill>
              </a:rPr>
              <a:pPr/>
              <a:t>24</a:t>
            </a:fld>
            <a:endParaRPr lang="en-GB">
              <a:solidFill>
                <a:srgbClr val="000000"/>
              </a:solidFill>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699935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175AB767-9C1F-4ACC-8170-E813DABD47B4}" type="slidenum">
              <a:rPr lang="en-GB" smtClean="0"/>
              <a:pPr>
                <a:defRPr/>
              </a:pPr>
              <a:t>30</a:t>
            </a:fld>
            <a:endParaRPr lang="en-GB"/>
          </a:p>
        </p:txBody>
      </p:sp>
    </p:spTree>
    <p:extLst>
      <p:ext uri="{BB962C8B-B14F-4D97-AF65-F5344CB8AC3E}">
        <p14:creationId xmlns:p14="http://schemas.microsoft.com/office/powerpoint/2010/main" val="867258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E7A5DEF7-D8C2-4AE1-90EF-FBF2616CE22F}" type="slidenum">
              <a:rPr lang="en-GB">
                <a:solidFill>
                  <a:srgbClr val="000000"/>
                </a:solidFill>
              </a:rPr>
              <a:pPr/>
              <a:t>4</a:t>
            </a:fld>
            <a:endParaRPr lang="en-GB">
              <a:solidFill>
                <a:srgbClr val="000000"/>
              </a:solidFill>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p:spPr>
        <p:txBody>
          <a:bodyPr/>
          <a:lstStyle/>
          <a:p>
            <a:pPr eaLnBrk="1" hangingPunct="1"/>
            <a:r>
              <a:rPr lang="en-GB" smtClean="0"/>
              <a:t>Version </a:t>
            </a:r>
          </a:p>
        </p:txBody>
      </p:sp>
    </p:spTree>
    <p:extLst>
      <p:ext uri="{BB962C8B-B14F-4D97-AF65-F5344CB8AC3E}">
        <p14:creationId xmlns:p14="http://schemas.microsoft.com/office/powerpoint/2010/main" val="3854356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175AB767-9C1F-4ACC-8170-E813DABD47B4}" type="slidenum">
              <a:rPr lang="en-GB" smtClean="0"/>
              <a:pPr>
                <a:defRPr/>
              </a:pPr>
              <a:t>31</a:t>
            </a:fld>
            <a:endParaRPr lang="en-GB"/>
          </a:p>
        </p:txBody>
      </p:sp>
    </p:spTree>
    <p:extLst>
      <p:ext uri="{BB962C8B-B14F-4D97-AF65-F5344CB8AC3E}">
        <p14:creationId xmlns:p14="http://schemas.microsoft.com/office/powerpoint/2010/main" val="867258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175AB767-9C1F-4ACC-8170-E813DABD47B4}" type="slidenum">
              <a:rPr lang="en-GB" smtClean="0"/>
              <a:pPr>
                <a:defRPr/>
              </a:pPr>
              <a:t>32</a:t>
            </a:fld>
            <a:endParaRPr lang="en-GB"/>
          </a:p>
        </p:txBody>
      </p:sp>
    </p:spTree>
    <p:extLst>
      <p:ext uri="{BB962C8B-B14F-4D97-AF65-F5344CB8AC3E}">
        <p14:creationId xmlns:p14="http://schemas.microsoft.com/office/powerpoint/2010/main" val="867258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Rot="1" noChangeAspect="1" noChangeArrowheads="1" noTextEdit="1"/>
          </p:cNvSpPr>
          <p:nvPr>
            <p:ph type="sldImg"/>
          </p:nvPr>
        </p:nvSpPr>
        <p:spPr>
          <a:xfrm>
            <a:off x="917575" y="744538"/>
            <a:ext cx="4962525" cy="3722687"/>
          </a:xfrm>
          <a:ln/>
        </p:spPr>
      </p:sp>
      <p:sp>
        <p:nvSpPr>
          <p:cNvPr id="4099" name="Rectangle 3"/>
          <p:cNvSpPr>
            <a:spLocks noGrp="1" noChangeArrowheads="1"/>
          </p:cNvSpPr>
          <p:nvPr>
            <p:ph type="body" idx="1"/>
          </p:nvPr>
        </p:nvSpPr>
        <p:spPr>
          <a:xfrm>
            <a:off x="1060713" y="4715105"/>
            <a:ext cx="4695805" cy="4467702"/>
          </a:xfrm>
          <a:noFill/>
          <a:ln w="9525"/>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dirty="0" smtClean="0">
                <a:solidFill>
                  <a:schemeClr val="tx1"/>
                </a:solidFill>
                <a:effectLst/>
                <a:latin typeface="Arial" pitchFamily="34" charset="0"/>
                <a:ea typeface="+mn-ea"/>
                <a:cs typeface="+mn-cs"/>
              </a:rPr>
              <a:t>Worksheets 1 – 4 people circle numbers 1 to 49 in numerical order. In each round give</a:t>
            </a:r>
            <a:r>
              <a:rPr lang="en-GB" sz="1200" kern="1200" baseline="0" dirty="0" smtClean="0">
                <a:solidFill>
                  <a:schemeClr val="tx1"/>
                </a:solidFill>
                <a:effectLst/>
                <a:latin typeface="Arial" pitchFamily="34" charset="0"/>
                <a:ea typeface="+mn-ea"/>
                <a:cs typeface="+mn-cs"/>
              </a:rPr>
              <a:t> 30s to 1min. See how far people have got after each round. Check after each round how people found it.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kern="1200" baseline="0" dirty="0" smtClean="0">
              <a:solidFill>
                <a:schemeClr val="tx1"/>
              </a:solidFill>
              <a:effectLst/>
              <a:latin typeface="Arial" pitchFamily="3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baseline="0" dirty="0" smtClean="0">
                <a:solidFill>
                  <a:schemeClr val="tx1"/>
                </a:solidFill>
                <a:effectLst/>
                <a:latin typeface="Arial" pitchFamily="34" charset="0"/>
                <a:ea typeface="+mn-ea"/>
                <a:cs typeface="+mn-cs"/>
              </a:rPr>
              <a:t>Worksheet 1: Baseline</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baseline="0" dirty="0" smtClean="0">
                <a:solidFill>
                  <a:schemeClr val="tx1"/>
                </a:solidFill>
                <a:effectLst/>
                <a:latin typeface="Arial" pitchFamily="34" charset="0"/>
                <a:ea typeface="+mn-ea"/>
                <a:cs typeface="+mn-cs"/>
              </a:rPr>
              <a:t>Worksheet 2: SORT - Unnecessary numbers outside 1 – 49 removed</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baseline="0" dirty="0" smtClean="0">
                <a:solidFill>
                  <a:schemeClr val="tx1"/>
                </a:solidFill>
                <a:effectLst/>
                <a:latin typeface="Arial" pitchFamily="34" charset="0"/>
                <a:ea typeface="+mn-ea"/>
                <a:cs typeface="+mn-cs"/>
              </a:rPr>
              <a:t>Worksheet 3: SIMPLIFY – start in bottom left the one number in each grid</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baseline="0" dirty="0" smtClean="0">
                <a:solidFill>
                  <a:schemeClr val="tx1"/>
                </a:solidFill>
                <a:effectLst/>
                <a:latin typeface="Arial" pitchFamily="34" charset="0"/>
                <a:ea typeface="+mn-ea"/>
                <a:cs typeface="+mn-cs"/>
              </a:rPr>
              <a:t>Worksheet 4: SHINE, STANDARDISED – tidied up numbers so they are in order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kern="1200" baseline="0" dirty="0" smtClean="0">
              <a:solidFill>
                <a:schemeClr val="tx1"/>
              </a:solidFill>
              <a:effectLst/>
              <a:latin typeface="Arial" pitchFamily="3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baseline="0" dirty="0" smtClean="0">
                <a:solidFill>
                  <a:schemeClr val="tx1"/>
                </a:solidFill>
                <a:effectLst/>
                <a:latin typeface="Arial" pitchFamily="34" charset="0"/>
                <a:ea typeface="+mn-ea"/>
                <a:cs typeface="+mn-cs"/>
              </a:rPr>
              <a:t>Worksheets 5 and 6 you have to identify the missing numbers</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baseline="0" dirty="0" smtClean="0">
                <a:solidFill>
                  <a:schemeClr val="tx1"/>
                </a:solidFill>
                <a:effectLst/>
                <a:latin typeface="Arial" pitchFamily="34" charset="0"/>
                <a:ea typeface="+mn-ea"/>
                <a:cs typeface="+mn-cs"/>
              </a:rPr>
              <a:t>Worksheet 5 – difficult, has not been SUSTAINED</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baseline="0" dirty="0" smtClean="0">
                <a:solidFill>
                  <a:schemeClr val="tx1"/>
                </a:solidFill>
                <a:effectLst/>
                <a:latin typeface="Arial" pitchFamily="34" charset="0"/>
                <a:ea typeface="+mn-ea"/>
                <a:cs typeface="+mn-cs"/>
              </a:rPr>
              <a:t>Worksheet 6 – very easy.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kern="1200" dirty="0" smtClean="0">
              <a:solidFill>
                <a:schemeClr val="tx1"/>
              </a:solidFill>
              <a:effectLst/>
              <a:latin typeface="Arial" pitchFamily="3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kern="1200" dirty="0" smtClean="0">
              <a:solidFill>
                <a:schemeClr val="tx1"/>
              </a:solidFill>
              <a:effectLst/>
              <a:latin typeface="Arial" pitchFamily="3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kern="1200" dirty="0" smtClean="0">
              <a:solidFill>
                <a:schemeClr val="tx1"/>
              </a:solidFill>
              <a:effectLst/>
              <a:latin typeface="Arial" pitchFamily="3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dirty="0" smtClean="0">
                <a:solidFill>
                  <a:schemeClr val="tx1"/>
                </a:solidFill>
                <a:effectLst/>
                <a:latin typeface="Arial" pitchFamily="34" charset="0"/>
                <a:ea typeface="+mn-ea"/>
                <a:cs typeface="+mn-cs"/>
              </a:rPr>
              <a:t>On worksheets 5 and 6 you have to identify the numbers that are missing.</a:t>
            </a:r>
          </a:p>
          <a:p>
            <a:endParaRPr lang="en-GB" dirty="0" smtClean="0"/>
          </a:p>
        </p:txBody>
      </p:sp>
    </p:spTree>
    <p:extLst>
      <p:ext uri="{BB962C8B-B14F-4D97-AF65-F5344CB8AC3E}">
        <p14:creationId xmlns:p14="http://schemas.microsoft.com/office/powerpoint/2010/main" val="768111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175AB767-9C1F-4ACC-8170-E813DABD47B4}" type="slidenum">
              <a:rPr lang="en-GB" smtClean="0"/>
              <a:pPr>
                <a:defRPr/>
              </a:pPr>
              <a:t>34</a:t>
            </a:fld>
            <a:endParaRPr lang="en-GB"/>
          </a:p>
        </p:txBody>
      </p:sp>
    </p:spTree>
    <p:extLst>
      <p:ext uri="{BB962C8B-B14F-4D97-AF65-F5344CB8AC3E}">
        <p14:creationId xmlns:p14="http://schemas.microsoft.com/office/powerpoint/2010/main" val="867258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175AB767-9C1F-4ACC-8170-E813DABD47B4}" type="slidenum">
              <a:rPr lang="en-GB" smtClean="0"/>
              <a:pPr>
                <a:defRPr/>
              </a:pPr>
              <a:t>35</a:t>
            </a:fld>
            <a:endParaRPr lang="en-GB"/>
          </a:p>
        </p:txBody>
      </p:sp>
    </p:spTree>
    <p:extLst>
      <p:ext uri="{BB962C8B-B14F-4D97-AF65-F5344CB8AC3E}">
        <p14:creationId xmlns:p14="http://schemas.microsoft.com/office/powerpoint/2010/main" val="867258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175AB767-9C1F-4ACC-8170-E813DABD47B4}" type="slidenum">
              <a:rPr lang="en-GB" smtClean="0"/>
              <a:pPr>
                <a:defRPr/>
              </a:pPr>
              <a:t>36</a:t>
            </a:fld>
            <a:endParaRPr lang="en-GB"/>
          </a:p>
        </p:txBody>
      </p:sp>
    </p:spTree>
    <p:extLst>
      <p:ext uri="{BB962C8B-B14F-4D97-AF65-F5344CB8AC3E}">
        <p14:creationId xmlns:p14="http://schemas.microsoft.com/office/powerpoint/2010/main" val="867258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6"/>
          <p:cNvSpPr>
            <a:spLocks noGrp="1" noChangeArrowheads="1"/>
          </p:cNvSpPr>
          <p:nvPr>
            <p:ph type="ftr" sz="quarter" idx="4"/>
          </p:nvPr>
        </p:nvSpPr>
        <p:spPr>
          <a:noFill/>
        </p:spPr>
        <p:txBody>
          <a:bodyPr/>
          <a:lstStyle/>
          <a:p>
            <a:r>
              <a:rPr lang="en-GB"/>
              <a:t> Confidential</a:t>
            </a: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p:spPr>
        <p:txBody>
          <a:bodyPr/>
          <a:lstStyle/>
          <a:p>
            <a:pPr eaLnBrk="1" hangingPunct="1"/>
            <a:endParaRPr lang="en-US" smtClean="0">
              <a:cs typeface="Arial" pitchFamily="34" charset="0"/>
            </a:endParaRPr>
          </a:p>
        </p:txBody>
      </p:sp>
    </p:spTree>
    <p:extLst>
      <p:ext uri="{BB962C8B-B14F-4D97-AF65-F5344CB8AC3E}">
        <p14:creationId xmlns:p14="http://schemas.microsoft.com/office/powerpoint/2010/main" val="1657253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EA1D1ECD-DC30-4A78-A254-2D8151D5D72E}" type="slidenum">
              <a:rPr lang="en-GB"/>
              <a:pPr/>
              <a:t>39</a:t>
            </a:fld>
            <a:endParaRPr lang="en-GB"/>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p:spPr>
        <p:txBody>
          <a:bodyPr/>
          <a:lstStyle/>
          <a:p>
            <a:r>
              <a:rPr lang="en-GB" dirty="0" smtClean="0"/>
              <a:t>The audience my not think it, but they undertake 5S activities every day at home without realising. </a:t>
            </a:r>
          </a:p>
          <a:p>
            <a:endParaRPr lang="en-GB" dirty="0" smtClean="0"/>
          </a:p>
          <a:p>
            <a:r>
              <a:rPr lang="en-GB" b="1" dirty="0" smtClean="0"/>
              <a:t>Sort</a:t>
            </a:r>
            <a:r>
              <a:rPr lang="en-GB" dirty="0" smtClean="0"/>
              <a:t> –		Sorting knifes and forks</a:t>
            </a:r>
          </a:p>
          <a:p>
            <a:r>
              <a:rPr lang="en-GB" b="1" dirty="0" smtClean="0"/>
              <a:t>Set in order</a:t>
            </a:r>
            <a:r>
              <a:rPr lang="en-GB" dirty="0" smtClean="0"/>
              <a:t> – 	Organise and use tray – A place for everything, and everything in its place!</a:t>
            </a:r>
          </a:p>
          <a:p>
            <a:r>
              <a:rPr lang="en-GB" b="1" dirty="0" smtClean="0"/>
              <a:t>Shine</a:t>
            </a:r>
            <a:r>
              <a:rPr lang="en-GB" dirty="0" smtClean="0"/>
              <a:t> – 		Clean the knifes and forks and put in order</a:t>
            </a:r>
          </a:p>
          <a:p>
            <a:r>
              <a:rPr lang="en-GB" b="1" dirty="0" smtClean="0"/>
              <a:t>Standardise</a:t>
            </a:r>
            <a:r>
              <a:rPr lang="en-GB" dirty="0" smtClean="0"/>
              <a:t> – 	Define standard layout of tray</a:t>
            </a:r>
          </a:p>
          <a:p>
            <a:r>
              <a:rPr lang="en-GB" b="1" dirty="0" smtClean="0"/>
              <a:t>Sustain</a:t>
            </a:r>
            <a:r>
              <a:rPr lang="en-GB" dirty="0" smtClean="0"/>
              <a:t> – 		Adhere to try standard. Sustainment presents opportunities for further improvements, such as reduction of cluttered cutlery and ability to visualise the keep control of the situation. For example, Tea spoons inevitability get lost – reorder quantity.</a:t>
            </a:r>
          </a:p>
          <a:p>
            <a:endParaRPr lang="en-GB" dirty="0" smtClean="0"/>
          </a:p>
          <a:p>
            <a:r>
              <a:rPr lang="en-GB" dirty="0" smtClean="0"/>
              <a:t>Sustainment is the most difficult step. If we cannot sustain, the work conducted and time taken during the first four steps is essentially waste – as you’ve resorted back to the old current state you moved away from!</a:t>
            </a:r>
          </a:p>
          <a:p>
            <a:endParaRPr lang="en-GB" dirty="0" smtClean="0"/>
          </a:p>
          <a:p>
            <a:r>
              <a:rPr lang="en-GB" dirty="0" smtClean="0"/>
              <a:t>SHOW MICHAEL MCINTYRE</a:t>
            </a:r>
            <a:r>
              <a:rPr lang="en-GB" baseline="0" dirty="0" smtClean="0"/>
              <a:t> MAN DRAWER</a:t>
            </a:r>
            <a:endParaRPr lang="en-GB" dirty="0" smtClean="0"/>
          </a:p>
        </p:txBody>
      </p:sp>
    </p:spTree>
    <p:extLst>
      <p:ext uri="{BB962C8B-B14F-4D97-AF65-F5344CB8AC3E}">
        <p14:creationId xmlns:p14="http://schemas.microsoft.com/office/powerpoint/2010/main" val="2703390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does a good 5S looks like?</a:t>
            </a:r>
          </a:p>
          <a:p>
            <a:endParaRPr lang="en-US" dirty="0" smtClean="0"/>
          </a:p>
          <a:p>
            <a:r>
              <a:rPr lang="en-US" dirty="0" smtClean="0"/>
              <a:t>Would</a:t>
            </a:r>
            <a:r>
              <a:rPr lang="en-US" baseline="0" dirty="0" smtClean="0"/>
              <a:t> u like to be the man in the picture?</a:t>
            </a:r>
            <a:endParaRPr lang="en-US" dirty="0" smtClean="0"/>
          </a:p>
          <a:p>
            <a:endParaRPr lang="en-GB" dirty="0"/>
          </a:p>
        </p:txBody>
      </p:sp>
      <p:sp>
        <p:nvSpPr>
          <p:cNvPr id="4" name="Slide Number Placeholder 3"/>
          <p:cNvSpPr>
            <a:spLocks noGrp="1"/>
          </p:cNvSpPr>
          <p:nvPr>
            <p:ph type="sldNum" sz="quarter" idx="10"/>
          </p:nvPr>
        </p:nvSpPr>
        <p:spPr/>
        <p:txBody>
          <a:bodyPr/>
          <a:lstStyle/>
          <a:p>
            <a:pPr>
              <a:defRPr/>
            </a:pPr>
            <a:fld id="{928C2AB6-77D0-4ED6-9DBA-669C73E79C89}" type="slidenum">
              <a:rPr lang="en-GB" smtClean="0"/>
              <a:pPr>
                <a:defRPr/>
              </a:pPr>
              <a:t>40</a:t>
            </a:fld>
            <a:endParaRPr lang="en-GB" dirty="0"/>
          </a:p>
        </p:txBody>
      </p:sp>
    </p:spTree>
    <p:extLst>
      <p:ext uri="{BB962C8B-B14F-4D97-AF65-F5344CB8AC3E}">
        <p14:creationId xmlns:p14="http://schemas.microsoft.com/office/powerpoint/2010/main" val="400203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Imagine</a:t>
            </a:r>
            <a:r>
              <a:rPr lang="en-US" baseline="0" dirty="0" smtClean="0"/>
              <a:t> u are the shop owner. </a:t>
            </a:r>
          </a:p>
          <a:p>
            <a:endParaRPr lang="en-US" baseline="0" dirty="0" smtClean="0"/>
          </a:p>
          <a:p>
            <a:r>
              <a:rPr lang="en-US" baseline="0" dirty="0" smtClean="0"/>
              <a:t>How do you feel. Describe.</a:t>
            </a:r>
          </a:p>
          <a:p>
            <a:endParaRPr lang="en-US" baseline="0" dirty="0" smtClean="0"/>
          </a:p>
          <a:p>
            <a:r>
              <a:rPr lang="en-US" baseline="0" dirty="0" smtClean="0"/>
              <a:t>Can you find what you need easily? Why?</a:t>
            </a:r>
          </a:p>
          <a:p>
            <a:endParaRPr lang="en-US" baseline="0" dirty="0" smtClean="0"/>
          </a:p>
          <a:p>
            <a:r>
              <a:rPr lang="en-US" baseline="0" dirty="0" smtClean="0"/>
              <a:t>Is this a safe environment? </a:t>
            </a:r>
            <a:endParaRPr lang="en-US" dirty="0" smtClean="0"/>
          </a:p>
          <a:p>
            <a:endParaRPr lang="en-GB" dirty="0"/>
          </a:p>
        </p:txBody>
      </p:sp>
      <p:sp>
        <p:nvSpPr>
          <p:cNvPr id="4" name="Slide Number Placeholder 3"/>
          <p:cNvSpPr>
            <a:spLocks noGrp="1"/>
          </p:cNvSpPr>
          <p:nvPr>
            <p:ph type="sldNum" sz="quarter" idx="10"/>
          </p:nvPr>
        </p:nvSpPr>
        <p:spPr/>
        <p:txBody>
          <a:bodyPr/>
          <a:lstStyle/>
          <a:p>
            <a:pPr>
              <a:defRPr/>
            </a:pPr>
            <a:fld id="{928C2AB6-77D0-4ED6-9DBA-669C73E79C89}" type="slidenum">
              <a:rPr lang="en-GB" smtClean="0"/>
              <a:pPr>
                <a:defRPr/>
              </a:pPr>
              <a:t>41</a:t>
            </a:fld>
            <a:endParaRPr lang="en-GB" dirty="0"/>
          </a:p>
        </p:txBody>
      </p:sp>
    </p:spTree>
    <p:extLst>
      <p:ext uri="{BB962C8B-B14F-4D97-AF65-F5344CB8AC3E}">
        <p14:creationId xmlns:p14="http://schemas.microsoft.com/office/powerpoint/2010/main" val="1039251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7FBA7AAB-A184-4A01-8962-6766A8366154}" type="slidenum">
              <a:rPr lang="en-GB">
                <a:solidFill>
                  <a:srgbClr val="000000"/>
                </a:solidFill>
              </a:rPr>
              <a:pPr/>
              <a:t>5</a:t>
            </a:fld>
            <a:endParaRPr lang="en-GB">
              <a:solidFill>
                <a:srgbClr val="000000"/>
              </a:solidFill>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3355206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928C2AB6-77D0-4ED6-9DBA-669C73E79C89}" type="slidenum">
              <a:rPr lang="en-GB" smtClean="0"/>
              <a:pPr>
                <a:defRPr/>
              </a:pPr>
              <a:t>42</a:t>
            </a:fld>
            <a:endParaRPr lang="en-GB" dirty="0"/>
          </a:p>
        </p:txBody>
      </p:sp>
    </p:spTree>
    <p:extLst>
      <p:ext uri="{BB962C8B-B14F-4D97-AF65-F5344CB8AC3E}">
        <p14:creationId xmlns:p14="http://schemas.microsoft.com/office/powerpoint/2010/main" val="26718450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928C2AB6-77D0-4ED6-9DBA-669C73E79C89}" type="slidenum">
              <a:rPr lang="en-GB" smtClean="0"/>
              <a:pPr>
                <a:defRPr/>
              </a:pPr>
              <a:t>43</a:t>
            </a:fld>
            <a:endParaRPr lang="en-GB" dirty="0"/>
          </a:p>
        </p:txBody>
      </p:sp>
    </p:spTree>
    <p:extLst>
      <p:ext uri="{BB962C8B-B14F-4D97-AF65-F5344CB8AC3E}">
        <p14:creationId xmlns:p14="http://schemas.microsoft.com/office/powerpoint/2010/main" val="828489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6"/>
          <p:cNvSpPr>
            <a:spLocks noGrp="1" noChangeArrowheads="1"/>
          </p:cNvSpPr>
          <p:nvPr>
            <p:ph type="ftr" sz="quarter" idx="4"/>
          </p:nvPr>
        </p:nvSpPr>
        <p:spPr>
          <a:noFill/>
        </p:spPr>
        <p:txBody>
          <a:bodyPr/>
          <a:lstStyle/>
          <a:p>
            <a:r>
              <a:rPr lang="en-GB"/>
              <a:t> Confidential</a:t>
            </a: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p:spPr>
        <p:txBody>
          <a:bodyPr/>
          <a:lstStyle/>
          <a:p>
            <a:pPr eaLnBrk="1" hangingPunct="1"/>
            <a:r>
              <a:rPr lang="en-GB" smtClean="0">
                <a:cs typeface="Arial" pitchFamily="34" charset="0"/>
              </a:rPr>
              <a:t>Use the car analogy:</a:t>
            </a:r>
          </a:p>
          <a:p>
            <a:pPr eaLnBrk="1" hangingPunct="1"/>
            <a:r>
              <a:rPr lang="en-GB" smtClean="0">
                <a:cs typeface="Arial" pitchFamily="34" charset="0"/>
              </a:rPr>
              <a:t>If we drove like we typically do at work we would use our mirrors to guide us (Looking back)</a:t>
            </a:r>
          </a:p>
          <a:p>
            <a:pPr eaLnBrk="1" hangingPunct="1"/>
            <a:r>
              <a:rPr lang="en-GB" smtClean="0">
                <a:cs typeface="Arial" pitchFamily="34" charset="0"/>
              </a:rPr>
              <a:t>We actually drive using windows, mirrors and dashboard and correct using steering, accelerator and breaks.</a:t>
            </a:r>
          </a:p>
          <a:p>
            <a:pPr eaLnBrk="1" hangingPunct="1"/>
            <a:endParaRPr lang="en-GB" smtClean="0">
              <a:cs typeface="Arial" pitchFamily="34" charset="0"/>
            </a:endParaRPr>
          </a:p>
        </p:txBody>
      </p:sp>
    </p:spTree>
    <p:extLst>
      <p:ext uri="{BB962C8B-B14F-4D97-AF65-F5344CB8AC3E}">
        <p14:creationId xmlns:p14="http://schemas.microsoft.com/office/powerpoint/2010/main" val="299214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175AB767-9C1F-4ACC-8170-E813DABD47B4}" type="slidenum">
              <a:rPr lang="en-GB" smtClean="0"/>
              <a:pPr>
                <a:defRPr/>
              </a:pPr>
              <a:t>48</a:t>
            </a:fld>
            <a:endParaRPr lang="en-GB"/>
          </a:p>
        </p:txBody>
      </p:sp>
    </p:spTree>
    <p:extLst>
      <p:ext uri="{BB962C8B-B14F-4D97-AF65-F5344CB8AC3E}">
        <p14:creationId xmlns:p14="http://schemas.microsoft.com/office/powerpoint/2010/main" val="867258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928C2AB6-77D0-4ED6-9DBA-669C73E79C89}" type="slidenum">
              <a:rPr lang="en-GB" smtClean="0"/>
              <a:pPr>
                <a:defRPr/>
              </a:pPr>
              <a:t>49</a:t>
            </a:fld>
            <a:endParaRPr lang="en-GB" dirty="0"/>
          </a:p>
        </p:txBody>
      </p:sp>
    </p:spTree>
    <p:extLst>
      <p:ext uri="{BB962C8B-B14F-4D97-AF65-F5344CB8AC3E}">
        <p14:creationId xmlns:p14="http://schemas.microsoft.com/office/powerpoint/2010/main" val="40447713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928C2AB6-77D0-4ED6-9DBA-669C73E79C89}" type="slidenum">
              <a:rPr lang="en-GB" smtClean="0"/>
              <a:pPr>
                <a:defRPr/>
              </a:pPr>
              <a:t>50</a:t>
            </a:fld>
            <a:endParaRPr lang="en-GB" dirty="0"/>
          </a:p>
        </p:txBody>
      </p:sp>
    </p:spTree>
    <p:extLst>
      <p:ext uri="{BB962C8B-B14F-4D97-AF65-F5344CB8AC3E}">
        <p14:creationId xmlns:p14="http://schemas.microsoft.com/office/powerpoint/2010/main" val="2167691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p>
            <a:fld id="{42D80750-4D80-480E-813A-DD48479FDE1D}" type="slidenum">
              <a:rPr lang="en-GB">
                <a:solidFill>
                  <a:srgbClr val="000000"/>
                </a:solidFill>
              </a:rPr>
              <a:pPr/>
              <a:t>54</a:t>
            </a:fld>
            <a:endParaRPr lang="en-GB" dirty="0">
              <a:solidFill>
                <a:srgbClr val="000000"/>
              </a:solidFill>
            </a:endParaRPr>
          </a:p>
        </p:txBody>
      </p:sp>
      <p:sp>
        <p:nvSpPr>
          <p:cNvPr id="203779" name="Rectangle 2"/>
          <p:cNvSpPr>
            <a:spLocks noGrp="1" noRot="1" noChangeAspect="1" noChangeArrowheads="1" noTextEdit="1"/>
          </p:cNvSpPr>
          <p:nvPr>
            <p:ph type="sldImg"/>
          </p:nvPr>
        </p:nvSpPr>
        <p:spPr>
          <a:xfrm>
            <a:off x="917575" y="744538"/>
            <a:ext cx="4962525" cy="3722687"/>
          </a:xfrm>
          <a:ln/>
        </p:spPr>
      </p:sp>
      <p:sp>
        <p:nvSpPr>
          <p:cNvPr id="203780" name="Rectangle 3"/>
          <p:cNvSpPr>
            <a:spLocks noGrp="1" noChangeArrowheads="1"/>
          </p:cNvSpPr>
          <p:nvPr>
            <p:ph type="body" idx="1"/>
          </p:nvPr>
        </p:nvSpPr>
        <p:spPr>
          <a:noFill/>
          <a:ln/>
        </p:spPr>
        <p:txBody>
          <a:bodyPr/>
          <a:lstStyle/>
          <a:p>
            <a:r>
              <a:rPr lang="en-GB" altLang="fr-FR" dirty="0" smtClean="0">
                <a:latin typeface="Futura Medium" pitchFamily="2" charset="0"/>
              </a:rPr>
              <a:t>The Tutor confirms that everybody knows what a fish is. The Tutor doesn’t draw a fish!!!!!</a:t>
            </a:r>
          </a:p>
          <a:p>
            <a:r>
              <a:rPr lang="en-GB" altLang="fr-FR" dirty="0" smtClean="0">
                <a:latin typeface="Futura Medium" pitchFamily="2" charset="0"/>
              </a:rPr>
              <a:t>The tutor asks the participants to draw a fish.</a:t>
            </a:r>
          </a:p>
          <a:p>
            <a:r>
              <a:rPr lang="en-GB" altLang="fr-FR" dirty="0" smtClean="0">
                <a:latin typeface="Futura Medium" pitchFamily="2" charset="0"/>
              </a:rPr>
              <a:t>The delegates compare their fish.</a:t>
            </a:r>
          </a:p>
          <a:p>
            <a:r>
              <a:rPr lang="en-GB" altLang="fr-FR" dirty="0" smtClean="0">
                <a:latin typeface="Futura Medium" pitchFamily="2" charset="0"/>
              </a:rPr>
              <a:t>There will be variation in size, detail and direction.</a:t>
            </a:r>
          </a:p>
          <a:p>
            <a:r>
              <a:rPr lang="en-GB" altLang="fr-FR" dirty="0" smtClean="0">
                <a:latin typeface="Futura Medium" pitchFamily="2" charset="0"/>
              </a:rPr>
              <a:t>The tutor explains this is not the fish that the customer was expecting.</a:t>
            </a:r>
          </a:p>
          <a:p>
            <a:r>
              <a:rPr lang="en-GB" altLang="fr-FR" dirty="0" smtClean="0">
                <a:latin typeface="Futura Medium" pitchFamily="2" charset="0"/>
              </a:rPr>
              <a:t>Tutor draws parallels between real life and this exercise:</a:t>
            </a:r>
          </a:p>
          <a:p>
            <a:pPr>
              <a:buFontTx/>
              <a:buChar char="-"/>
            </a:pPr>
            <a:r>
              <a:rPr lang="en-GB" altLang="fr-FR" dirty="0" smtClean="0">
                <a:latin typeface="Futura Medium" pitchFamily="2" charset="0"/>
              </a:rPr>
              <a:t>the delegates have interpreted the customers expectations rather than clarified them</a:t>
            </a:r>
          </a:p>
          <a:p>
            <a:pPr>
              <a:buFontTx/>
              <a:buChar char="-"/>
            </a:pPr>
            <a:r>
              <a:rPr lang="en-GB" altLang="fr-FR" dirty="0" smtClean="0">
                <a:latin typeface="Futura Medium" pitchFamily="2" charset="0"/>
              </a:rPr>
              <a:t>Sizes and shapes are all different – is reflected to the different outputs that any process can deliver</a:t>
            </a:r>
          </a:p>
        </p:txBody>
      </p:sp>
    </p:spTree>
    <p:extLst>
      <p:ext uri="{BB962C8B-B14F-4D97-AF65-F5344CB8AC3E}">
        <p14:creationId xmlns:p14="http://schemas.microsoft.com/office/powerpoint/2010/main" val="12496140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6"/>
          <p:cNvSpPr>
            <a:spLocks noGrp="1" noChangeArrowheads="1"/>
          </p:cNvSpPr>
          <p:nvPr>
            <p:ph type="ftr" sz="quarter" idx="4"/>
          </p:nvPr>
        </p:nvSpPr>
        <p:spPr>
          <a:noFill/>
        </p:spPr>
        <p:txBody>
          <a:bodyPr/>
          <a:lstStyle/>
          <a:p>
            <a:r>
              <a:rPr lang="en-GB"/>
              <a:t> Confidential</a:t>
            </a: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p:spPr>
        <p:txBody>
          <a:bodyPr/>
          <a:lstStyle/>
          <a:p>
            <a:pPr eaLnBrk="1" hangingPunct="1"/>
            <a:endParaRPr lang="en-US" smtClean="0">
              <a:cs typeface="Arial" pitchFamily="34" charset="0"/>
            </a:endParaRPr>
          </a:p>
        </p:txBody>
      </p:sp>
    </p:spTree>
    <p:extLst>
      <p:ext uri="{BB962C8B-B14F-4D97-AF65-F5344CB8AC3E}">
        <p14:creationId xmlns:p14="http://schemas.microsoft.com/office/powerpoint/2010/main" val="40211555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6"/>
          <p:cNvSpPr>
            <a:spLocks noGrp="1" noChangeArrowheads="1"/>
          </p:cNvSpPr>
          <p:nvPr>
            <p:ph type="ftr" sz="quarter" idx="4"/>
          </p:nvPr>
        </p:nvSpPr>
        <p:spPr>
          <a:noFill/>
        </p:spPr>
        <p:txBody>
          <a:bodyPr/>
          <a:lstStyle/>
          <a:p>
            <a:r>
              <a:rPr lang="en-GB"/>
              <a:t> Confidential</a:t>
            </a: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p:spPr>
        <p:txBody>
          <a:bodyPr/>
          <a:lstStyle/>
          <a:p>
            <a:pPr eaLnBrk="1" hangingPunct="1"/>
            <a:endParaRPr lang="en-US" smtClean="0">
              <a:cs typeface="Arial" pitchFamily="34" charset="0"/>
            </a:endParaRPr>
          </a:p>
        </p:txBody>
      </p:sp>
    </p:spTree>
    <p:extLst>
      <p:ext uri="{BB962C8B-B14F-4D97-AF65-F5344CB8AC3E}">
        <p14:creationId xmlns:p14="http://schemas.microsoft.com/office/powerpoint/2010/main" val="38875326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6"/>
          <p:cNvSpPr>
            <a:spLocks noGrp="1" noChangeArrowheads="1"/>
          </p:cNvSpPr>
          <p:nvPr>
            <p:ph type="ftr" sz="quarter" idx="4"/>
          </p:nvPr>
        </p:nvSpPr>
        <p:spPr>
          <a:noFill/>
        </p:spPr>
        <p:txBody>
          <a:bodyPr/>
          <a:lstStyle/>
          <a:p>
            <a:r>
              <a:rPr lang="en-GB"/>
              <a:t> Confidential</a:t>
            </a: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p:spPr>
        <p:txBody>
          <a:bodyPr/>
          <a:lstStyle/>
          <a:p>
            <a:pPr eaLnBrk="1" hangingPunct="1"/>
            <a:endParaRPr lang="en-US" smtClean="0">
              <a:cs typeface="Arial" pitchFamily="34" charset="0"/>
            </a:endParaRPr>
          </a:p>
        </p:txBody>
      </p:sp>
    </p:spTree>
    <p:extLst>
      <p:ext uri="{BB962C8B-B14F-4D97-AF65-F5344CB8AC3E}">
        <p14:creationId xmlns:p14="http://schemas.microsoft.com/office/powerpoint/2010/main" val="2326825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9851341A-E5A1-406D-9023-3628BE662547}" type="slidenum">
              <a:rPr lang="en-GB">
                <a:solidFill>
                  <a:srgbClr val="000000"/>
                </a:solidFill>
              </a:rPr>
              <a:pPr/>
              <a:t>7</a:t>
            </a:fld>
            <a:endParaRPr lang="en-GB">
              <a:solidFill>
                <a:srgbClr val="000000"/>
              </a:solidFill>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8814220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6"/>
          <p:cNvSpPr>
            <a:spLocks noGrp="1" noChangeArrowheads="1"/>
          </p:cNvSpPr>
          <p:nvPr>
            <p:ph type="ftr" sz="quarter" idx="4"/>
          </p:nvPr>
        </p:nvSpPr>
        <p:spPr>
          <a:noFill/>
        </p:spPr>
        <p:txBody>
          <a:bodyPr/>
          <a:lstStyle/>
          <a:p>
            <a:r>
              <a:rPr lang="en-GB"/>
              <a:t> Confidential</a:t>
            </a: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p:spPr>
        <p:txBody>
          <a:bodyPr/>
          <a:lstStyle/>
          <a:p>
            <a:pPr eaLnBrk="1" hangingPunct="1"/>
            <a:endParaRPr lang="en-US" smtClean="0">
              <a:cs typeface="Arial" pitchFamily="34" charset="0"/>
            </a:endParaRPr>
          </a:p>
        </p:txBody>
      </p:sp>
    </p:spTree>
    <p:extLst>
      <p:ext uri="{BB962C8B-B14F-4D97-AF65-F5344CB8AC3E}">
        <p14:creationId xmlns:p14="http://schemas.microsoft.com/office/powerpoint/2010/main" val="16786052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p>
            <a:fld id="{A9BD76E0-66C7-4480-A76C-AD1513B0F871}" type="slidenum">
              <a:rPr lang="en-GB">
                <a:solidFill>
                  <a:srgbClr val="000000"/>
                </a:solidFill>
              </a:rPr>
              <a:pPr/>
              <a:t>61</a:t>
            </a:fld>
            <a:endParaRPr lang="en-GB">
              <a:solidFill>
                <a:srgbClr val="000000"/>
              </a:solidFill>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6059336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p>
            <a:fld id="{A9BD76E0-66C7-4480-A76C-AD1513B0F871}" type="slidenum">
              <a:rPr lang="en-GB">
                <a:solidFill>
                  <a:srgbClr val="000000"/>
                </a:solidFill>
              </a:rPr>
              <a:pPr/>
              <a:t>62</a:t>
            </a:fld>
            <a:endParaRPr lang="en-GB">
              <a:solidFill>
                <a:srgbClr val="000000"/>
              </a:solidFill>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1868311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p:spPr>
        <p:txBody>
          <a:bodyPr/>
          <a:lstStyle/>
          <a:p>
            <a:fld id="{55D49F3A-1160-451F-8071-416D86C55AB2}" type="slidenum">
              <a:rPr lang="en-GB">
                <a:solidFill>
                  <a:srgbClr val="000000"/>
                </a:solidFill>
              </a:rPr>
              <a:pPr/>
              <a:t>64</a:t>
            </a:fld>
            <a:endParaRPr lang="en-GB">
              <a:solidFill>
                <a:srgbClr val="000000"/>
              </a:solidFill>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42252954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pPr/>
              <a:t>65</a:t>
            </a:fld>
            <a:endParaRPr lang="en-GB"/>
          </a:p>
        </p:txBody>
      </p:sp>
    </p:spTree>
    <p:extLst>
      <p:ext uri="{BB962C8B-B14F-4D97-AF65-F5344CB8AC3E}">
        <p14:creationId xmlns:p14="http://schemas.microsoft.com/office/powerpoint/2010/main" val="18646419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a:ln/>
        </p:spPr>
      </p:sp>
      <p:sp>
        <p:nvSpPr>
          <p:cNvPr id="205827" name="Notes Placeholder 2"/>
          <p:cNvSpPr>
            <a:spLocks noGrp="1"/>
          </p:cNvSpPr>
          <p:nvPr>
            <p:ph type="body" idx="1"/>
          </p:nvPr>
        </p:nvSpPr>
        <p:spPr>
          <a:noFill/>
          <a:ln/>
        </p:spPr>
        <p:txBody>
          <a:bodyPr/>
          <a:lstStyle/>
          <a:p>
            <a:endParaRPr lang="en-US" smtClean="0"/>
          </a:p>
        </p:txBody>
      </p:sp>
      <p:sp>
        <p:nvSpPr>
          <p:cNvPr id="205828" name="Slide Number Placeholder 3"/>
          <p:cNvSpPr>
            <a:spLocks noGrp="1"/>
          </p:cNvSpPr>
          <p:nvPr>
            <p:ph type="sldNum" sz="quarter" idx="5"/>
          </p:nvPr>
        </p:nvSpPr>
        <p:spPr>
          <a:noFill/>
        </p:spPr>
        <p:txBody>
          <a:bodyPr/>
          <a:lstStyle/>
          <a:p>
            <a:fld id="{79F12530-645A-4EB0-A65D-237CD9A145D7}" type="slidenum">
              <a:rPr lang="en-GB">
                <a:solidFill>
                  <a:srgbClr val="000000"/>
                </a:solidFill>
              </a:rPr>
              <a:pPr/>
              <a:t>70</a:t>
            </a:fld>
            <a:endParaRPr lang="en-GB">
              <a:solidFill>
                <a:srgbClr val="000000"/>
              </a:solidFill>
            </a:endParaRPr>
          </a:p>
        </p:txBody>
      </p:sp>
    </p:spTree>
    <p:extLst>
      <p:ext uri="{BB962C8B-B14F-4D97-AF65-F5344CB8AC3E}">
        <p14:creationId xmlns:p14="http://schemas.microsoft.com/office/powerpoint/2010/main" val="18974719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p:cNvSpPr>
            <a:spLocks noGrp="1" noRot="1" noChangeAspect="1" noTextEdit="1"/>
          </p:cNvSpPr>
          <p:nvPr>
            <p:ph type="sldImg"/>
          </p:nvPr>
        </p:nvSpPr>
        <p:spPr>
          <a:xfrm>
            <a:off x="-119063" y="0"/>
            <a:ext cx="7035801" cy="5276850"/>
          </a:xfrm>
          <a:ln/>
        </p:spPr>
      </p:sp>
      <p:sp>
        <p:nvSpPr>
          <p:cNvPr id="206851" name="Notes Placeholder 2"/>
          <p:cNvSpPr>
            <a:spLocks noGrp="1"/>
          </p:cNvSpPr>
          <p:nvPr>
            <p:ph type="body" idx="1"/>
          </p:nvPr>
        </p:nvSpPr>
        <p:spPr>
          <a:noFill/>
          <a:ln/>
        </p:spPr>
        <p:txBody>
          <a:bodyPr/>
          <a:lstStyle/>
          <a:p>
            <a:endParaRPr lang="en-US" smtClean="0"/>
          </a:p>
        </p:txBody>
      </p:sp>
      <p:sp>
        <p:nvSpPr>
          <p:cNvPr id="206852" name="Slide Number Placeholder 3"/>
          <p:cNvSpPr>
            <a:spLocks noGrp="1"/>
          </p:cNvSpPr>
          <p:nvPr>
            <p:ph type="sldNum" sz="quarter" idx="5"/>
          </p:nvPr>
        </p:nvSpPr>
        <p:spPr>
          <a:noFill/>
        </p:spPr>
        <p:txBody>
          <a:bodyPr/>
          <a:lstStyle/>
          <a:p>
            <a:fld id="{732A5E34-37E5-4B05-9D81-E769080BC02C}" type="slidenum">
              <a:rPr lang="en-GB">
                <a:solidFill>
                  <a:srgbClr val="000000"/>
                </a:solidFill>
              </a:rPr>
              <a:pPr/>
              <a:t>72</a:t>
            </a:fld>
            <a:endParaRPr lang="en-GB">
              <a:solidFill>
                <a:srgbClr val="000000"/>
              </a:solidFill>
            </a:endParaRPr>
          </a:p>
        </p:txBody>
      </p:sp>
    </p:spTree>
    <p:extLst>
      <p:ext uri="{BB962C8B-B14F-4D97-AF65-F5344CB8AC3E}">
        <p14:creationId xmlns:p14="http://schemas.microsoft.com/office/powerpoint/2010/main" val="1160758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CF3B7E7B-955D-47C7-9D5E-62758F7BFEF6}" type="slidenum">
              <a:rPr lang="en-GB">
                <a:solidFill>
                  <a:srgbClr val="000000"/>
                </a:solidFill>
              </a:rPr>
              <a:pPr/>
              <a:t>8</a:t>
            </a:fld>
            <a:endParaRPr lang="en-GB">
              <a:solidFill>
                <a:srgbClr val="000000"/>
              </a:solidFill>
            </a:endParaRPr>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4241739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p>
            <a:fld id="{3A6D6DAE-D6B8-46A7-9D06-F5299580E764}" type="slidenum">
              <a:rPr lang="en-GB">
                <a:solidFill>
                  <a:srgbClr val="000000"/>
                </a:solidFill>
              </a:rPr>
              <a:pPr/>
              <a:t>9</a:t>
            </a:fld>
            <a:endParaRPr lang="en-GB">
              <a:solidFill>
                <a:srgbClr val="000000"/>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251015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412A7ED3-63B1-4473-AED9-928A5209DD48}" type="slidenum">
              <a:rPr lang="en-GB">
                <a:solidFill>
                  <a:srgbClr val="000000"/>
                </a:solidFill>
              </a:rPr>
              <a:pPr/>
              <a:t>10</a:t>
            </a:fld>
            <a:endParaRPr lang="en-GB">
              <a:solidFill>
                <a:srgbClr val="000000"/>
              </a:solidFill>
            </a:endParaRPr>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993123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36CD68E9-F2B2-4781-B054-194337A4450F}" type="slidenum">
              <a:rPr lang="en-GB">
                <a:solidFill>
                  <a:srgbClr val="000000"/>
                </a:solidFill>
              </a:rPr>
              <a:pPr/>
              <a:t>11</a:t>
            </a:fld>
            <a:endParaRPr lang="en-GB">
              <a:solidFill>
                <a:srgbClr val="000000"/>
              </a:solidFill>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324994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0702B0F6-AFC4-4AD1-BA7A-FD6988AB1B2D}" type="slidenum">
              <a:rPr lang="en-GB">
                <a:solidFill>
                  <a:srgbClr val="000000"/>
                </a:solidFill>
              </a:rPr>
              <a:pPr/>
              <a:t>12</a:t>
            </a:fld>
            <a:endParaRPr lang="en-GB">
              <a:solidFill>
                <a:srgbClr val="000000"/>
              </a:solidFill>
            </a:endParaRPr>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0177908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4" descr="DEL_COL"/>
          <p:cNvPicPr preferRelativeResize="0">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58775" y="358775"/>
            <a:ext cx="1903413" cy="381000"/>
          </a:xfrm>
          <a:prstGeom prst="rect">
            <a:avLst/>
          </a:prstGeom>
          <a:noFill/>
          <a:ln w="12700">
            <a:noFill/>
            <a:miter lim="800000"/>
            <a:headEnd/>
            <a:tailEnd/>
          </a:ln>
        </p:spPr>
      </p:pic>
      <p:pic>
        <p:nvPicPr>
          <p:cNvPr id="5" name="Picture 5" descr="DEL_Strapline_UK_B"/>
          <p:cNvPicPr preferRelativeResize="0">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58775" y="6369050"/>
            <a:ext cx="3105150" cy="161925"/>
          </a:xfrm>
          <a:prstGeom prst="rect">
            <a:avLst/>
          </a:prstGeom>
          <a:noFill/>
          <a:ln w="12700">
            <a:noFill/>
            <a:miter lim="800000"/>
            <a:headEnd/>
            <a:tailEnd/>
          </a:ln>
        </p:spPr>
      </p:pic>
      <p:sp>
        <p:nvSpPr>
          <p:cNvPr id="8194" name="Rectangle 2"/>
          <p:cNvSpPr>
            <a:spLocks noGrp="1" noChangeArrowheads="1"/>
          </p:cNvSpPr>
          <p:nvPr>
            <p:ph type="ctrTitle"/>
          </p:nvPr>
        </p:nvSpPr>
        <p:spPr>
          <a:xfrm>
            <a:off x="358775" y="2159000"/>
            <a:ext cx="8421688" cy="1397000"/>
          </a:xfrm>
        </p:spPr>
        <p:txBody>
          <a:bodyPr>
            <a:spAutoFit/>
          </a:bodyPr>
          <a:lstStyle>
            <a:lvl1pPr>
              <a:lnSpc>
                <a:spcPts val="5500"/>
              </a:lnSpc>
              <a:defRPr sz="6000">
                <a:latin typeface="Times New Roman" pitchFamily="18" charset="0"/>
              </a:defRPr>
            </a:lvl1pPr>
          </a:lstStyle>
          <a:p>
            <a:r>
              <a:rPr lang="en-GB"/>
              <a:t>Click to edit Master title style</a:t>
            </a:r>
          </a:p>
        </p:txBody>
      </p:sp>
      <p:sp>
        <p:nvSpPr>
          <p:cNvPr id="8195" name="Rectangle 3"/>
          <p:cNvSpPr>
            <a:spLocks noGrp="1" noChangeArrowheads="1"/>
          </p:cNvSpPr>
          <p:nvPr>
            <p:ph type="subTitle" idx="1"/>
          </p:nvPr>
        </p:nvSpPr>
        <p:spPr>
          <a:xfrm>
            <a:off x="358775" y="3778250"/>
            <a:ext cx="5399088" cy="203200"/>
          </a:xfrm>
        </p:spPr>
        <p:txBody>
          <a:bodyPr>
            <a:spAutoFit/>
          </a:bodyPr>
          <a:lstStyle>
            <a:lvl1pPr>
              <a:lnSpc>
                <a:spcPts val="1600"/>
              </a:lnSpc>
              <a:defRPr sz="1400"/>
            </a:lvl1pPr>
          </a:lstStyle>
          <a:p>
            <a:r>
              <a:rPr lang="en-GB"/>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Footer Placeholder 2"/>
          <p:cNvSpPr>
            <a:spLocks noGrp="1"/>
          </p:cNvSpPr>
          <p:nvPr>
            <p:ph type="ftr" sz="quarter" idx="10"/>
          </p:nvPr>
        </p:nvSpPr>
        <p:spPr/>
        <p:txBody>
          <a:bodyPr/>
          <a:lstStyle>
            <a:lvl1pPr>
              <a:defRPr>
                <a:latin typeface="Arial" pitchFamily="34" charset="0"/>
              </a:defRPr>
            </a:lvl1pPr>
          </a:lstStyle>
          <a:p>
            <a:pPr>
              <a:defRPr/>
            </a:pPr>
            <a:r>
              <a:rPr lang="en-GB" altLang="en-GB"/>
              <a:t>Lean Workshops</a:t>
            </a:r>
          </a:p>
        </p:txBody>
      </p:sp>
      <p:sp>
        <p:nvSpPr>
          <p:cNvPr id="4" name="Slide Number Placeholder 3"/>
          <p:cNvSpPr>
            <a:spLocks noGrp="1"/>
          </p:cNvSpPr>
          <p:nvPr>
            <p:ph type="sldNum" sz="quarter" idx="11"/>
          </p:nvPr>
        </p:nvSpPr>
        <p:spPr/>
        <p:txBody>
          <a:bodyPr/>
          <a:lstStyle>
            <a:lvl1pPr>
              <a:defRPr smtClean="0"/>
            </a:lvl1pPr>
          </a:lstStyle>
          <a:p>
            <a:pPr>
              <a:defRPr/>
            </a:pPr>
            <a:fld id="{52E1F56E-0AD8-4EA9-9BCA-27C227E9B0E9}" type="slidenum">
              <a:rPr lang="en-GB" altLang="en-GB"/>
              <a:pPr>
                <a:defRPr/>
              </a:pPr>
              <a:t>‹#›</a:t>
            </a:fld>
            <a:endParaRPr lang="en-GB" altLang="en-GB"/>
          </a:p>
        </p:txBody>
      </p:sp>
    </p:spTree>
    <p:extLst>
      <p:ext uri="{BB962C8B-B14F-4D97-AF65-F5344CB8AC3E}">
        <p14:creationId xmlns:p14="http://schemas.microsoft.com/office/powerpoint/2010/main" val="2116904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6088" y="566738"/>
            <a:ext cx="8245475" cy="498475"/>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439738" y="1331913"/>
            <a:ext cx="4041775" cy="4651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33913" y="1331913"/>
            <a:ext cx="4043362" cy="4651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Slide Number Placeholder 9"/>
          <p:cNvSpPr>
            <a:spLocks noGrp="1"/>
          </p:cNvSpPr>
          <p:nvPr>
            <p:ph type="sldNum" sz="quarter" idx="10"/>
          </p:nvPr>
        </p:nvSpPr>
        <p:spPr/>
        <p:txBody>
          <a:bodyPr/>
          <a:lstStyle>
            <a:lvl1pPr>
              <a:defRPr smtClean="0"/>
            </a:lvl1pPr>
          </a:lstStyle>
          <a:p>
            <a:pPr>
              <a:defRPr/>
            </a:pPr>
            <a:fld id="{407A2718-9190-496F-923A-39C6AE739A5E}" type="slidenum">
              <a:rPr lang="en-GB"/>
              <a:pPr>
                <a:defRPr/>
              </a:pPr>
              <a:t>‹#›</a:t>
            </a:fld>
            <a:endParaRPr lang="en-GB"/>
          </a:p>
        </p:txBody>
      </p:sp>
    </p:spTree>
    <p:extLst>
      <p:ext uri="{BB962C8B-B14F-4D97-AF65-F5344CB8AC3E}">
        <p14:creationId xmlns:p14="http://schemas.microsoft.com/office/powerpoint/2010/main" val="4147390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vider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7212" y="1812927"/>
            <a:ext cx="8415313" cy="973133"/>
          </a:xfrm>
        </p:spPr>
        <p:txBody>
          <a:bodyPr anchor="t">
            <a:noAutofit/>
          </a:bodyPr>
          <a:lstStyle>
            <a:lvl1pPr algn="l">
              <a:defRPr sz="5539" b="0" cap="none" baseline="0">
                <a:solidFill>
                  <a:schemeClr val="accent3"/>
                </a:solidFill>
              </a:defRPr>
            </a:lvl1pPr>
          </a:lstStyle>
          <a:p>
            <a:r>
              <a:rPr lang="en-US" smtClean="0"/>
              <a:t>Click to edit Master title style</a:t>
            </a:r>
            <a:endParaRPr lang="en-GB" dirty="0"/>
          </a:p>
        </p:txBody>
      </p:sp>
      <p:sp>
        <p:nvSpPr>
          <p:cNvPr id="11" name="Slide Number Placeholder 7"/>
          <p:cNvSpPr>
            <a:spLocks noGrp="1"/>
          </p:cNvSpPr>
          <p:nvPr>
            <p:ph type="sldNum" sz="quarter" idx="4"/>
          </p:nvPr>
        </p:nvSpPr>
        <p:spPr>
          <a:xfrm>
            <a:off x="7971996" y="6477056"/>
            <a:ext cx="792088" cy="113557"/>
          </a:xfrm>
          <a:prstGeom prst="rect">
            <a:avLst/>
          </a:prstGeom>
        </p:spPr>
        <p:txBody>
          <a:bodyPr vert="horz" lIns="0" tIns="0" rIns="0" bIns="0" rtlCol="0" anchor="ctr" anchorCtr="0"/>
          <a:lstStyle>
            <a:lvl1pPr algn="r">
              <a:defRPr sz="738" b="0">
                <a:solidFill>
                  <a:schemeClr val="bg1"/>
                </a:solidFill>
              </a:defRPr>
            </a:lvl1pPr>
          </a:lstStyle>
          <a:p>
            <a:fld id="{95CC1D26-A9BD-4BDE-BDD9-08EDBAE96860}" type="slidenum">
              <a:rPr lang="en-GB" smtClean="0"/>
              <a:pPr/>
              <a:t>‹#›</a:t>
            </a:fld>
            <a:endParaRPr lang="en-GB" dirty="0"/>
          </a:p>
        </p:txBody>
      </p:sp>
      <p:sp>
        <p:nvSpPr>
          <p:cNvPr id="7" name="Footer Placeholder 4"/>
          <p:cNvSpPr>
            <a:spLocks noGrp="1"/>
          </p:cNvSpPr>
          <p:nvPr>
            <p:ph type="ftr" sz="quarter" idx="3"/>
          </p:nvPr>
        </p:nvSpPr>
        <p:spPr>
          <a:xfrm>
            <a:off x="370114" y="6477056"/>
            <a:ext cx="7559473" cy="113557"/>
          </a:xfrm>
          <a:prstGeom prst="rect">
            <a:avLst/>
          </a:prstGeom>
        </p:spPr>
        <p:txBody>
          <a:bodyPr vert="horz" lIns="0" tIns="0" rIns="0" bIns="0" rtlCol="0" anchor="ctr" anchorCtr="0"/>
          <a:lstStyle>
            <a:lvl1pPr algn="l">
              <a:defRPr sz="738" b="0">
                <a:solidFill>
                  <a:schemeClr val="bg1"/>
                </a:solidFill>
              </a:defRPr>
            </a:lvl1pPr>
          </a:lstStyle>
          <a:p>
            <a:r>
              <a:rPr lang="en-GB" smtClean="0"/>
              <a:t>© 2015 Deloitte SAS</a:t>
            </a:r>
            <a:endParaRPr lang="en-GB" dirty="0"/>
          </a:p>
        </p:txBody>
      </p:sp>
      <p:sp>
        <p:nvSpPr>
          <p:cNvPr id="6" name="Text Placeholder 5"/>
          <p:cNvSpPr>
            <a:spLocks noGrp="1"/>
          </p:cNvSpPr>
          <p:nvPr>
            <p:ph type="body" sz="quarter" idx="10"/>
          </p:nvPr>
        </p:nvSpPr>
        <p:spPr>
          <a:xfrm>
            <a:off x="357189" y="2787770"/>
            <a:ext cx="8429654" cy="3200080"/>
          </a:xfrm>
        </p:spPr>
        <p:txBody>
          <a:bodyPr>
            <a:noAutofit/>
          </a:bodyPr>
          <a:lstStyle>
            <a:lvl1pPr marL="0" indent="0">
              <a:buNone/>
              <a:defRPr sz="5539">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2120992403"/>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370113" y="765175"/>
            <a:ext cx="8388000" cy="969282"/>
          </a:xfrm>
        </p:spPr>
        <p:txBody>
          <a:bodyPr>
            <a:normAutofit/>
          </a:bodyPr>
          <a:lstStyle>
            <a:lvl1pPr marL="0" indent="0">
              <a:buNone/>
              <a:defRPr sz="2769" b="0">
                <a:solidFill>
                  <a:schemeClr val="accent5"/>
                </a:solidFill>
              </a:defRPr>
            </a:lvl1pPr>
          </a:lstStyle>
          <a:p>
            <a:pPr lvl="0"/>
            <a:r>
              <a:rPr lang="en-US" smtClean="0"/>
              <a:t>Click to edit Master text styles</a:t>
            </a:r>
          </a:p>
        </p:txBody>
      </p:sp>
      <p:sp>
        <p:nvSpPr>
          <p:cNvPr id="14" name="Title Placeholder 1"/>
          <p:cNvSpPr>
            <a:spLocks noGrp="1"/>
          </p:cNvSpPr>
          <p:nvPr>
            <p:ph type="title"/>
          </p:nvPr>
        </p:nvSpPr>
        <p:spPr>
          <a:xfrm>
            <a:off x="370113" y="295683"/>
            <a:ext cx="8388000" cy="469492"/>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20" name="Text Placeholder 19"/>
          <p:cNvSpPr>
            <a:spLocks noGrp="1"/>
          </p:cNvSpPr>
          <p:nvPr>
            <p:ph type="body" sz="quarter" idx="14"/>
          </p:nvPr>
        </p:nvSpPr>
        <p:spPr>
          <a:xfrm>
            <a:off x="370800" y="1803543"/>
            <a:ext cx="8388000" cy="4536000"/>
          </a:xfrm>
        </p:spPr>
        <p:txBody>
          <a:bodyPr/>
          <a:lstStyle>
            <a:lvl1pPr marL="0" indent="0">
              <a:buNone/>
              <a:defRPr/>
            </a:lvl1pPr>
            <a:lvl2pPr marL="246191" indent="-246191">
              <a:buFont typeface="Arial" pitchFamily="34" charset="0"/>
              <a:buChar char="•"/>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Footer Placeholder 4"/>
          <p:cNvSpPr>
            <a:spLocks noGrp="1"/>
          </p:cNvSpPr>
          <p:nvPr>
            <p:ph type="ftr" sz="quarter" idx="3"/>
          </p:nvPr>
        </p:nvSpPr>
        <p:spPr>
          <a:xfrm>
            <a:off x="370114" y="6477056"/>
            <a:ext cx="7559473" cy="113557"/>
          </a:xfrm>
          <a:prstGeom prst="rect">
            <a:avLst/>
          </a:prstGeom>
        </p:spPr>
        <p:txBody>
          <a:bodyPr vert="horz" lIns="0" tIns="0" rIns="0" bIns="0" rtlCol="0" anchor="ctr" anchorCtr="0"/>
          <a:lstStyle>
            <a:lvl1pPr algn="l">
              <a:defRPr sz="738" b="0">
                <a:solidFill>
                  <a:srgbClr val="8C8C8C"/>
                </a:solidFill>
              </a:defRPr>
            </a:lvl1pPr>
          </a:lstStyle>
          <a:p>
            <a:r>
              <a:rPr lang="en-GB" smtClean="0"/>
              <a:t>© 2015 Deloitte SAS</a:t>
            </a:r>
            <a:endParaRPr lang="en-GB" dirty="0"/>
          </a:p>
        </p:txBody>
      </p:sp>
      <p:sp>
        <p:nvSpPr>
          <p:cNvPr id="6" name="Slide Number Placeholder 7"/>
          <p:cNvSpPr>
            <a:spLocks noGrp="1"/>
          </p:cNvSpPr>
          <p:nvPr>
            <p:ph type="sldNum" sz="quarter" idx="4"/>
          </p:nvPr>
        </p:nvSpPr>
        <p:spPr>
          <a:xfrm>
            <a:off x="7971996" y="6477056"/>
            <a:ext cx="792088" cy="113557"/>
          </a:xfrm>
          <a:prstGeom prst="rect">
            <a:avLst/>
          </a:prstGeom>
        </p:spPr>
        <p:txBody>
          <a:bodyPr vert="horz" lIns="0" tIns="0" rIns="0" bIns="0" rtlCol="0" anchor="ctr" anchorCtr="0"/>
          <a:lstStyle>
            <a:lvl1pPr algn="r">
              <a:defRPr sz="738" b="0">
                <a:solidFill>
                  <a:srgbClr val="8C8C8C"/>
                </a:solidFill>
              </a:defRPr>
            </a:lvl1pPr>
          </a:lstStyle>
          <a:p>
            <a:fld id="{95CC1D26-A9BD-4BDE-BDD9-08EDBAE96860}" type="slidenum">
              <a:rPr lang="en-GB" smtClean="0"/>
              <a:pPr/>
              <a:t>‹#›</a:t>
            </a:fld>
            <a:endParaRPr lang="en-GB" dirty="0"/>
          </a:p>
        </p:txBody>
      </p:sp>
    </p:spTree>
    <p:extLst>
      <p:ext uri="{BB962C8B-B14F-4D97-AF65-F5344CB8AC3E}">
        <p14:creationId xmlns:p14="http://schemas.microsoft.com/office/powerpoint/2010/main" val="3994046770"/>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Footer Placeholder 2"/>
          <p:cNvSpPr>
            <a:spLocks noGrp="1"/>
          </p:cNvSpPr>
          <p:nvPr>
            <p:ph type="ftr" sz="quarter" idx="10"/>
          </p:nvPr>
        </p:nvSpPr>
        <p:spPr/>
        <p:txBody>
          <a:bodyPr/>
          <a:lstStyle>
            <a:lvl1pPr>
              <a:defRPr>
                <a:latin typeface="Arial" pitchFamily="34" charset="0"/>
              </a:defRPr>
            </a:lvl1pPr>
          </a:lstStyle>
          <a:p>
            <a:pPr>
              <a:defRPr/>
            </a:pPr>
            <a:r>
              <a:rPr lang="en-GB" altLang="en-GB"/>
              <a:t>Lean Workshops</a:t>
            </a:r>
          </a:p>
        </p:txBody>
      </p:sp>
      <p:sp>
        <p:nvSpPr>
          <p:cNvPr id="4" name="Slide Number Placeholder 3"/>
          <p:cNvSpPr>
            <a:spLocks noGrp="1"/>
          </p:cNvSpPr>
          <p:nvPr>
            <p:ph type="sldNum" sz="quarter" idx="11"/>
          </p:nvPr>
        </p:nvSpPr>
        <p:spPr/>
        <p:txBody>
          <a:bodyPr/>
          <a:lstStyle>
            <a:lvl1pPr>
              <a:defRPr smtClean="0"/>
            </a:lvl1pPr>
          </a:lstStyle>
          <a:p>
            <a:pPr>
              <a:defRPr/>
            </a:pPr>
            <a:fld id="{52E1F56E-0AD8-4EA9-9BCA-27C227E9B0E9}" type="slidenum">
              <a:rPr lang="en-GB" altLang="en-GB"/>
              <a:pPr>
                <a:defRPr/>
              </a:pPr>
              <a:t>‹#›</a:t>
            </a:fld>
            <a:endParaRPr lang="en-GB" altLang="en-GB"/>
          </a:p>
        </p:txBody>
      </p:sp>
    </p:spTree>
    <p:extLst>
      <p:ext uri="{BB962C8B-B14F-4D97-AF65-F5344CB8AC3E}">
        <p14:creationId xmlns:p14="http://schemas.microsoft.com/office/powerpoint/2010/main" val="3582424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Footer Placeholder 3"/>
          <p:cNvSpPr>
            <a:spLocks noGrp="1"/>
          </p:cNvSpPr>
          <p:nvPr>
            <p:ph type="ftr" sz="quarter" idx="10"/>
          </p:nvPr>
        </p:nvSpPr>
        <p:spPr/>
        <p:txBody>
          <a:bodyPr/>
          <a:lstStyle>
            <a:lvl1pPr>
              <a:defRPr>
                <a:latin typeface="Arial" pitchFamily="34" charset="0"/>
              </a:defRPr>
            </a:lvl1pPr>
          </a:lstStyle>
          <a:p>
            <a:pPr>
              <a:defRPr/>
            </a:pPr>
            <a:r>
              <a:rPr lang="en-GB" altLang="en-GB"/>
              <a:t>Lean Workshops</a:t>
            </a:r>
          </a:p>
        </p:txBody>
      </p:sp>
      <p:sp>
        <p:nvSpPr>
          <p:cNvPr id="5" name="Slide Number Placeholder 4"/>
          <p:cNvSpPr>
            <a:spLocks noGrp="1"/>
          </p:cNvSpPr>
          <p:nvPr>
            <p:ph type="sldNum" sz="quarter" idx="11"/>
          </p:nvPr>
        </p:nvSpPr>
        <p:spPr/>
        <p:txBody>
          <a:bodyPr/>
          <a:lstStyle>
            <a:lvl1pPr>
              <a:defRPr smtClean="0"/>
            </a:lvl1pPr>
          </a:lstStyle>
          <a:p>
            <a:pPr>
              <a:defRPr/>
            </a:pPr>
            <a:fld id="{BBF9233D-E07D-4816-8266-016219A90821}" type="slidenum">
              <a:rPr lang="en-GB" altLang="en-GB"/>
              <a:pPr>
                <a:defRPr/>
              </a:pPr>
              <a:t>‹#›</a:t>
            </a:fld>
            <a:endParaRPr lang="en-GB" alt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6088" y="566738"/>
            <a:ext cx="8245475" cy="498475"/>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439738" y="1331913"/>
            <a:ext cx="4041775" cy="4651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33913" y="1331913"/>
            <a:ext cx="4043362" cy="4651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Slide Number Placeholder 9"/>
          <p:cNvSpPr>
            <a:spLocks noGrp="1"/>
          </p:cNvSpPr>
          <p:nvPr>
            <p:ph type="sldNum" sz="quarter" idx="10"/>
          </p:nvPr>
        </p:nvSpPr>
        <p:spPr/>
        <p:txBody>
          <a:bodyPr/>
          <a:lstStyle>
            <a:lvl1pPr>
              <a:defRPr smtClean="0"/>
            </a:lvl1pPr>
          </a:lstStyle>
          <a:p>
            <a:pPr>
              <a:defRPr/>
            </a:pPr>
            <a:fld id="{407A2718-9190-496F-923A-39C6AE739A5E}"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anchor="ctr"/>
          <a:lstStyle/>
          <a:p>
            <a:pPr algn="ctr">
              <a:defRPr/>
            </a:pPr>
            <a:endParaRPr lang="en-US" b="0">
              <a:solidFill>
                <a:srgbClr val="FFFFFF"/>
              </a:solidFill>
              <a:cs typeface="Arial" pitchFamily="34" charset="0"/>
            </a:endParaRPr>
          </a:p>
        </p:txBody>
      </p:sp>
      <p:pic>
        <p:nvPicPr>
          <p:cNvPr id="3" name="Picture 4" descr="DEL_COL"/>
          <p:cNvPicPr preferRelativeResize="0">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327025" y="2255838"/>
            <a:ext cx="3143250" cy="627062"/>
          </a:xfrm>
          <a:prstGeom prst="rect">
            <a:avLst/>
          </a:prstGeom>
          <a:noFill/>
          <a:ln w="12700">
            <a:noFill/>
            <a:miter lim="800000"/>
            <a:headEnd/>
            <a:tailEnd/>
          </a:ln>
        </p:spPr>
      </p:pic>
      <p:sp>
        <p:nvSpPr>
          <p:cNvPr id="4" name="Footer Placeholder 4"/>
          <p:cNvSpPr>
            <a:spLocks noGrp="1"/>
          </p:cNvSpPr>
          <p:nvPr>
            <p:ph type="ftr" sz="quarter" idx="10"/>
          </p:nvPr>
        </p:nvSpPr>
        <p:spPr>
          <a:xfrm>
            <a:off x="720725" y="6569075"/>
            <a:ext cx="3671888" cy="153988"/>
          </a:xfrm>
        </p:spPr>
        <p:txBody>
          <a:bodyPr rtlCol="0"/>
          <a:lstStyle>
            <a:lvl1pPr algn="l">
              <a:defRPr sz="1000" b="1">
                <a:solidFill>
                  <a:srgbClr val="FFFFFF"/>
                </a:solidFill>
              </a:defRPr>
            </a:lvl1pPr>
          </a:lstStyle>
          <a:p>
            <a:pPr>
              <a:defRPr/>
            </a:pPr>
            <a:r>
              <a:rPr lang="en-US"/>
              <a:t>Presentation title</a:t>
            </a:r>
          </a:p>
        </p:txBody>
      </p:sp>
      <p:sp>
        <p:nvSpPr>
          <p:cNvPr id="5" name="Slide Number Placeholder 5"/>
          <p:cNvSpPr>
            <a:spLocks noGrp="1"/>
          </p:cNvSpPr>
          <p:nvPr>
            <p:ph type="sldNum" sz="quarter" idx="11"/>
          </p:nvPr>
        </p:nvSpPr>
        <p:spPr>
          <a:xfrm>
            <a:off x="358775" y="6569075"/>
            <a:ext cx="360363" cy="153988"/>
          </a:xfrm>
        </p:spPr>
        <p:txBody>
          <a:bodyPr/>
          <a:lstStyle>
            <a:lvl1pPr>
              <a:defRPr sz="1000" b="1" smtClean="0">
                <a:solidFill>
                  <a:srgbClr val="FFFFFF"/>
                </a:solidFill>
              </a:defRPr>
            </a:lvl1pPr>
          </a:lstStyle>
          <a:p>
            <a:pPr>
              <a:defRPr/>
            </a:pPr>
            <a:fld id="{DFAC8F3D-08AD-4323-AA15-027F139DC2C8}"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Footer Placeholder 3"/>
          <p:cNvSpPr>
            <a:spLocks noGrp="1"/>
          </p:cNvSpPr>
          <p:nvPr>
            <p:ph type="ftr" sz="quarter" idx="10"/>
          </p:nvPr>
        </p:nvSpPr>
        <p:spPr/>
        <p:txBody>
          <a:bodyPr/>
          <a:lstStyle>
            <a:lvl1pPr>
              <a:defRPr>
                <a:latin typeface="Arial" pitchFamily="34" charset="0"/>
              </a:defRPr>
            </a:lvl1pPr>
          </a:lstStyle>
          <a:p>
            <a:pPr>
              <a:defRPr/>
            </a:pPr>
            <a:r>
              <a:rPr lang="en-GB" altLang="en-GB"/>
              <a:t>Lean Workshops</a:t>
            </a:r>
          </a:p>
        </p:txBody>
      </p:sp>
      <p:sp>
        <p:nvSpPr>
          <p:cNvPr id="5" name="Slide Number Placeholder 4"/>
          <p:cNvSpPr>
            <a:spLocks noGrp="1"/>
          </p:cNvSpPr>
          <p:nvPr>
            <p:ph type="sldNum" sz="quarter" idx="11"/>
          </p:nvPr>
        </p:nvSpPr>
        <p:spPr/>
        <p:txBody>
          <a:bodyPr/>
          <a:lstStyle>
            <a:lvl1pPr>
              <a:defRPr smtClean="0"/>
            </a:lvl1pPr>
          </a:lstStyle>
          <a:p>
            <a:pPr>
              <a:defRPr/>
            </a:pPr>
            <a:fld id="{BBF9233D-E07D-4816-8266-016219A90821}" type="slidenum">
              <a:rPr lang="en-GB" altLang="en-GB"/>
              <a:pPr>
                <a:defRPr/>
              </a:pPr>
              <a:t>‹#›</a:t>
            </a:fld>
            <a:endParaRPr lang="en-GB" alt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Footer Placeholder 2"/>
          <p:cNvSpPr>
            <a:spLocks noGrp="1"/>
          </p:cNvSpPr>
          <p:nvPr>
            <p:ph type="ftr" sz="quarter" idx="10"/>
          </p:nvPr>
        </p:nvSpPr>
        <p:spPr/>
        <p:txBody>
          <a:bodyPr/>
          <a:lstStyle>
            <a:lvl1pPr>
              <a:defRPr>
                <a:latin typeface="Arial" pitchFamily="34" charset="0"/>
              </a:defRPr>
            </a:lvl1pPr>
          </a:lstStyle>
          <a:p>
            <a:pPr>
              <a:defRPr/>
            </a:pPr>
            <a:r>
              <a:rPr lang="en-GB" altLang="en-GB"/>
              <a:t>Lean Workshops</a:t>
            </a:r>
          </a:p>
        </p:txBody>
      </p:sp>
      <p:sp>
        <p:nvSpPr>
          <p:cNvPr id="4" name="Slide Number Placeholder 3"/>
          <p:cNvSpPr>
            <a:spLocks noGrp="1"/>
          </p:cNvSpPr>
          <p:nvPr>
            <p:ph type="sldNum" sz="quarter" idx="11"/>
          </p:nvPr>
        </p:nvSpPr>
        <p:spPr/>
        <p:txBody>
          <a:bodyPr/>
          <a:lstStyle>
            <a:lvl1pPr>
              <a:defRPr smtClean="0"/>
            </a:lvl1pPr>
          </a:lstStyle>
          <a:p>
            <a:pPr>
              <a:defRPr/>
            </a:pPr>
            <a:fld id="{52E1F56E-0AD8-4EA9-9BCA-27C227E9B0E9}" type="slidenum">
              <a:rPr lang="en-GB" altLang="en-GB"/>
              <a:pPr>
                <a:defRPr/>
              </a:pPr>
              <a:t>‹#›</a:t>
            </a:fld>
            <a:endParaRPr lang="en-GB" alt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6088" y="566738"/>
            <a:ext cx="8245475" cy="498475"/>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439738" y="1331913"/>
            <a:ext cx="4041775" cy="4651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33913" y="1331913"/>
            <a:ext cx="4043362" cy="4651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Slide Number Placeholder 9"/>
          <p:cNvSpPr>
            <a:spLocks noGrp="1"/>
          </p:cNvSpPr>
          <p:nvPr>
            <p:ph type="sldNum" sz="quarter" idx="10"/>
          </p:nvPr>
        </p:nvSpPr>
        <p:spPr/>
        <p:txBody>
          <a:bodyPr/>
          <a:lstStyle>
            <a:lvl1pPr>
              <a:defRPr smtClean="0"/>
            </a:lvl1pPr>
          </a:lstStyle>
          <a:p>
            <a:pPr>
              <a:defRPr/>
            </a:pPr>
            <a:fld id="{407A2718-9190-496F-923A-39C6AE739A5E}"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Footer Placeholder 3"/>
          <p:cNvSpPr>
            <a:spLocks noGrp="1"/>
          </p:cNvSpPr>
          <p:nvPr>
            <p:ph type="ftr" sz="quarter" idx="10"/>
          </p:nvPr>
        </p:nvSpPr>
        <p:spPr/>
        <p:txBody>
          <a:bodyPr/>
          <a:lstStyle>
            <a:lvl1pPr>
              <a:defRPr>
                <a:latin typeface="Arial" pitchFamily="34" charset="0"/>
              </a:defRPr>
            </a:lvl1pPr>
          </a:lstStyle>
          <a:p>
            <a:pPr>
              <a:defRPr/>
            </a:pPr>
            <a:r>
              <a:rPr lang="en-GB" altLang="en-GB"/>
              <a:t>Lean Workshops</a:t>
            </a:r>
          </a:p>
        </p:txBody>
      </p:sp>
      <p:sp>
        <p:nvSpPr>
          <p:cNvPr id="5" name="Slide Number Placeholder 4"/>
          <p:cNvSpPr>
            <a:spLocks noGrp="1"/>
          </p:cNvSpPr>
          <p:nvPr>
            <p:ph type="sldNum" sz="quarter" idx="11"/>
          </p:nvPr>
        </p:nvSpPr>
        <p:spPr/>
        <p:txBody>
          <a:bodyPr/>
          <a:lstStyle>
            <a:lvl1pPr>
              <a:defRPr smtClean="0"/>
            </a:lvl1pPr>
          </a:lstStyle>
          <a:p>
            <a:pPr>
              <a:defRPr/>
            </a:pPr>
            <a:fld id="{BBF9233D-E07D-4816-8266-016219A90821}" type="slidenum">
              <a:rPr lang="en-GB" altLang="en-GB"/>
              <a:pPr>
                <a:defRPr/>
              </a:pPr>
              <a:t>‹#›</a:t>
            </a:fld>
            <a:endParaRPr lang="en-GB" altLang="en-GB"/>
          </a:p>
        </p:txBody>
      </p:sp>
    </p:spTree>
    <p:extLst>
      <p:ext uri="{BB962C8B-B14F-4D97-AF65-F5344CB8AC3E}">
        <p14:creationId xmlns:p14="http://schemas.microsoft.com/office/powerpoint/2010/main" val="27740078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3.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58775" y="358775"/>
            <a:ext cx="8421688" cy="630238"/>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GB" smtClean="0"/>
              <a:t>Click to edit Master title style</a:t>
            </a:r>
          </a:p>
        </p:txBody>
      </p:sp>
      <p:sp>
        <p:nvSpPr>
          <p:cNvPr id="2051" name="Rectangle 3"/>
          <p:cNvSpPr>
            <a:spLocks noGrp="1" noChangeArrowheads="1"/>
          </p:cNvSpPr>
          <p:nvPr>
            <p:ph type="body" idx="1"/>
          </p:nvPr>
        </p:nvSpPr>
        <p:spPr bwMode="auto">
          <a:xfrm>
            <a:off x="358775" y="1258888"/>
            <a:ext cx="8421688" cy="5127625"/>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GB" smtClean="0"/>
              <a:t>Click to edit Master text styles</a:t>
            </a:r>
          </a:p>
          <a:p>
            <a:pPr lvl="1"/>
            <a:r>
              <a:rPr lang="en-GB" smtClean="0"/>
              <a:t>First level</a:t>
            </a:r>
          </a:p>
          <a:p>
            <a:pPr lvl="2"/>
            <a:r>
              <a:rPr lang="en-GB" smtClean="0"/>
              <a:t>Second level</a:t>
            </a:r>
          </a:p>
          <a:p>
            <a:pPr lvl="3"/>
            <a:r>
              <a:rPr lang="en-GB" smtClean="0"/>
              <a:t>Third level</a:t>
            </a:r>
          </a:p>
        </p:txBody>
      </p:sp>
      <p:sp>
        <p:nvSpPr>
          <p:cNvPr id="7172" name="Rectangle 4"/>
          <p:cNvSpPr>
            <a:spLocks noGrp="1" noChangeArrowheads="1"/>
          </p:cNvSpPr>
          <p:nvPr>
            <p:ph type="ftr" sz="quarter" idx="3"/>
          </p:nvPr>
        </p:nvSpPr>
        <p:spPr bwMode="auto">
          <a:xfrm>
            <a:off x="723900" y="6548438"/>
            <a:ext cx="5243513" cy="122237"/>
          </a:xfrm>
          <a:prstGeom prst="rect">
            <a:avLst/>
          </a:prstGeom>
          <a:noFill/>
          <a:ln w="12700">
            <a:noFill/>
            <a:miter lim="800000"/>
            <a:headEnd/>
            <a:tailEnd/>
          </a:ln>
          <a:effectLst/>
        </p:spPr>
        <p:txBody>
          <a:bodyPr vert="horz" wrap="square" lIns="0" tIns="0" rIns="0" bIns="0" numCol="1" anchor="b" anchorCtr="0" compatLnSpc="1">
            <a:prstTxWarp prst="textNoShape">
              <a:avLst/>
            </a:prstTxWarp>
            <a:spAutoFit/>
          </a:bodyPr>
          <a:lstStyle>
            <a:lvl1pPr>
              <a:defRPr sz="800" b="0">
                <a:solidFill>
                  <a:srgbClr val="000066"/>
                </a:solidFill>
                <a:cs typeface="+mn-cs"/>
              </a:defRPr>
            </a:lvl1pPr>
          </a:lstStyle>
          <a:p>
            <a:pPr>
              <a:defRPr/>
            </a:pPr>
            <a:r>
              <a:rPr lang="en-GB" altLang="en-GB"/>
              <a:t>Lean Workshops</a:t>
            </a:r>
          </a:p>
        </p:txBody>
      </p:sp>
      <p:sp>
        <p:nvSpPr>
          <p:cNvPr id="7173" name="Rectangle 5"/>
          <p:cNvSpPr>
            <a:spLocks noGrp="1" noChangeArrowheads="1"/>
          </p:cNvSpPr>
          <p:nvPr>
            <p:ph type="sldNum" sz="quarter" idx="4"/>
          </p:nvPr>
        </p:nvSpPr>
        <p:spPr bwMode="auto">
          <a:xfrm>
            <a:off x="358775" y="6548438"/>
            <a:ext cx="355600" cy="122237"/>
          </a:xfrm>
          <a:prstGeom prst="rect">
            <a:avLst/>
          </a:prstGeom>
          <a:noFill/>
          <a:ln w="12700">
            <a:noFill/>
            <a:miter lim="800000"/>
            <a:headEnd/>
            <a:tailEnd/>
          </a:ln>
          <a:effectLst/>
        </p:spPr>
        <p:txBody>
          <a:bodyPr vert="horz" wrap="square" lIns="0" tIns="0" rIns="0" bIns="0" numCol="1" anchor="b" anchorCtr="0" compatLnSpc="1">
            <a:prstTxWarp prst="textNoShape">
              <a:avLst/>
            </a:prstTxWarp>
            <a:spAutoFit/>
          </a:bodyPr>
          <a:lstStyle>
            <a:lvl1pPr>
              <a:defRPr sz="800" b="0" smtClean="0">
                <a:solidFill>
                  <a:srgbClr val="000066"/>
                </a:solidFill>
              </a:defRPr>
            </a:lvl1pPr>
          </a:lstStyle>
          <a:p>
            <a:pPr>
              <a:defRPr/>
            </a:pPr>
            <a:fld id="{0357DD66-050F-425A-8E3A-36ECF8D3862C}" type="slidenum">
              <a:rPr lang="en-GB" altLang="en-GB"/>
              <a:pPr>
                <a:defRPr/>
              </a:pPr>
              <a:t>‹#›</a:t>
            </a:fld>
            <a:endParaRPr lang="en-GB" altLang="en-GB"/>
          </a:p>
        </p:txBody>
      </p:sp>
      <p:sp>
        <p:nvSpPr>
          <p:cNvPr id="7175" name="Legal Entity"/>
          <p:cNvSpPr txBox="1">
            <a:spLocks noChangeArrowheads="1"/>
          </p:cNvSpPr>
          <p:nvPr userDrawn="1"/>
        </p:nvSpPr>
        <p:spPr bwMode="auto">
          <a:xfrm>
            <a:off x="3106738" y="6519863"/>
            <a:ext cx="5657850" cy="122237"/>
          </a:xfrm>
          <a:prstGeom prst="rect">
            <a:avLst/>
          </a:prstGeom>
          <a:noFill/>
          <a:ln w="9525">
            <a:noFill/>
            <a:miter lim="800000"/>
            <a:headEnd/>
            <a:tailEnd/>
          </a:ln>
          <a:effectLst/>
        </p:spPr>
        <p:txBody>
          <a:bodyPr lIns="0" tIns="0" rIns="0" bIns="0">
            <a:spAutoFit/>
          </a:bodyPr>
          <a:lstStyle/>
          <a:p>
            <a:pPr algn="r" eaLnBrk="0" hangingPunct="0">
              <a:spcBef>
                <a:spcPct val="50000"/>
              </a:spcBef>
              <a:defRPr/>
            </a:pPr>
            <a:r>
              <a:rPr lang="en-GB" sz="800" b="0" dirty="0">
                <a:solidFill>
                  <a:srgbClr val="000066"/>
                </a:solidFill>
                <a:cs typeface="+mn-cs"/>
              </a:rPr>
              <a:t> ©</a:t>
            </a:r>
            <a:r>
              <a:rPr lang="en-GB" sz="800" b="0" dirty="0" smtClean="0">
                <a:solidFill>
                  <a:srgbClr val="000066"/>
                </a:solidFill>
                <a:cs typeface="+mn-cs"/>
              </a:rPr>
              <a:t>2015 </a:t>
            </a:r>
            <a:r>
              <a:rPr lang="en-GB" sz="800" b="0" dirty="0">
                <a:solidFill>
                  <a:srgbClr val="000066"/>
                </a:solidFill>
                <a:cs typeface="+mn-cs"/>
              </a:rPr>
              <a:t>Deloitte MCS Limited</a:t>
            </a:r>
            <a:r>
              <a:rPr lang="en-GB" sz="800" b="0" dirty="0" smtClean="0">
                <a:solidFill>
                  <a:srgbClr val="000066"/>
                </a:solidFill>
                <a:cs typeface="+mn-cs"/>
              </a:rPr>
              <a:t>. Private </a:t>
            </a:r>
            <a:r>
              <a:rPr lang="en-GB" sz="800" b="0" dirty="0">
                <a:solidFill>
                  <a:srgbClr val="000066"/>
                </a:solidFill>
                <a:cs typeface="+mn-cs"/>
              </a:rPr>
              <a:t>and confidential</a:t>
            </a:r>
          </a:p>
        </p:txBody>
      </p:sp>
    </p:spTree>
  </p:cSld>
  <p:clrMap bg1="dk2" tx1="lt1" bg2="dk1" tx2="lt2" accent1="accent1" accent2="accent2" accent3="accent3" accent4="accent4" accent5="accent5" accent6="accent6" hlink="hlink" folHlink="folHlink"/>
  <p:sldLayoutIdLst>
    <p:sldLayoutId id="2147486209" r:id="rId1"/>
    <p:sldLayoutId id="2147486370" r:id="rId2"/>
    <p:sldLayoutId id="2147486375" r:id="rId3"/>
    <p:sldLayoutId id="2147486376" r:id="rId4"/>
    <p:sldLayoutId id="2147486377" r:id="rId5"/>
  </p:sldLayoutIdLst>
  <p:hf hdr="0" dt="0"/>
  <p:txStyles>
    <p:titleStyle>
      <a:lvl1pPr algn="l" rtl="0" eaLnBrk="0" fontAlgn="base" hangingPunct="0">
        <a:lnSpc>
          <a:spcPts val="2600"/>
        </a:lnSpc>
        <a:spcBef>
          <a:spcPct val="0"/>
        </a:spcBef>
        <a:spcAft>
          <a:spcPct val="0"/>
        </a:spcAft>
        <a:defRPr sz="2400">
          <a:solidFill>
            <a:srgbClr val="000066"/>
          </a:solidFill>
          <a:latin typeface="+mj-lt"/>
          <a:ea typeface="+mj-ea"/>
          <a:cs typeface="+mj-cs"/>
        </a:defRPr>
      </a:lvl1pPr>
      <a:lvl2pPr algn="l" rtl="0" eaLnBrk="0" fontAlgn="base" hangingPunct="0">
        <a:lnSpc>
          <a:spcPts val="2600"/>
        </a:lnSpc>
        <a:spcBef>
          <a:spcPct val="0"/>
        </a:spcBef>
        <a:spcAft>
          <a:spcPct val="0"/>
        </a:spcAft>
        <a:defRPr sz="2400">
          <a:solidFill>
            <a:srgbClr val="000066"/>
          </a:solidFill>
          <a:latin typeface="Arial" pitchFamily="34" charset="0"/>
        </a:defRPr>
      </a:lvl2pPr>
      <a:lvl3pPr algn="l" rtl="0" eaLnBrk="0" fontAlgn="base" hangingPunct="0">
        <a:lnSpc>
          <a:spcPts val="2600"/>
        </a:lnSpc>
        <a:spcBef>
          <a:spcPct val="0"/>
        </a:spcBef>
        <a:spcAft>
          <a:spcPct val="0"/>
        </a:spcAft>
        <a:defRPr sz="2400">
          <a:solidFill>
            <a:srgbClr val="000066"/>
          </a:solidFill>
          <a:latin typeface="Arial" pitchFamily="34" charset="0"/>
        </a:defRPr>
      </a:lvl3pPr>
      <a:lvl4pPr algn="l" rtl="0" eaLnBrk="0" fontAlgn="base" hangingPunct="0">
        <a:lnSpc>
          <a:spcPts val="2600"/>
        </a:lnSpc>
        <a:spcBef>
          <a:spcPct val="0"/>
        </a:spcBef>
        <a:spcAft>
          <a:spcPct val="0"/>
        </a:spcAft>
        <a:defRPr sz="2400">
          <a:solidFill>
            <a:srgbClr val="000066"/>
          </a:solidFill>
          <a:latin typeface="Arial" pitchFamily="34" charset="0"/>
        </a:defRPr>
      </a:lvl4pPr>
      <a:lvl5pPr algn="l" rtl="0" eaLnBrk="0" fontAlgn="base" hangingPunct="0">
        <a:lnSpc>
          <a:spcPts val="2600"/>
        </a:lnSpc>
        <a:spcBef>
          <a:spcPct val="0"/>
        </a:spcBef>
        <a:spcAft>
          <a:spcPct val="0"/>
        </a:spcAft>
        <a:defRPr sz="2400">
          <a:solidFill>
            <a:srgbClr val="000066"/>
          </a:solidFill>
          <a:latin typeface="Arial" pitchFamily="34" charset="0"/>
        </a:defRPr>
      </a:lvl5pPr>
      <a:lvl6pPr marL="457200" algn="l" rtl="0" fontAlgn="base">
        <a:lnSpc>
          <a:spcPts val="2600"/>
        </a:lnSpc>
        <a:spcBef>
          <a:spcPct val="0"/>
        </a:spcBef>
        <a:spcAft>
          <a:spcPct val="0"/>
        </a:spcAft>
        <a:defRPr sz="2400">
          <a:solidFill>
            <a:srgbClr val="000066"/>
          </a:solidFill>
          <a:latin typeface="Arial" pitchFamily="34" charset="0"/>
        </a:defRPr>
      </a:lvl6pPr>
      <a:lvl7pPr marL="914400" algn="l" rtl="0" fontAlgn="base">
        <a:lnSpc>
          <a:spcPts val="2600"/>
        </a:lnSpc>
        <a:spcBef>
          <a:spcPct val="0"/>
        </a:spcBef>
        <a:spcAft>
          <a:spcPct val="0"/>
        </a:spcAft>
        <a:defRPr sz="2400">
          <a:solidFill>
            <a:srgbClr val="000066"/>
          </a:solidFill>
          <a:latin typeface="Arial" pitchFamily="34" charset="0"/>
        </a:defRPr>
      </a:lvl7pPr>
      <a:lvl8pPr marL="1371600" algn="l" rtl="0" fontAlgn="base">
        <a:lnSpc>
          <a:spcPts val="2600"/>
        </a:lnSpc>
        <a:spcBef>
          <a:spcPct val="0"/>
        </a:spcBef>
        <a:spcAft>
          <a:spcPct val="0"/>
        </a:spcAft>
        <a:defRPr sz="2400">
          <a:solidFill>
            <a:srgbClr val="000066"/>
          </a:solidFill>
          <a:latin typeface="Arial" pitchFamily="34" charset="0"/>
        </a:defRPr>
      </a:lvl8pPr>
      <a:lvl9pPr marL="1828800" algn="l" rtl="0" fontAlgn="base">
        <a:lnSpc>
          <a:spcPts val="2600"/>
        </a:lnSpc>
        <a:spcBef>
          <a:spcPct val="0"/>
        </a:spcBef>
        <a:spcAft>
          <a:spcPct val="0"/>
        </a:spcAft>
        <a:defRPr sz="2400">
          <a:solidFill>
            <a:srgbClr val="000066"/>
          </a:solidFill>
          <a:latin typeface="Arial" pitchFamily="34" charset="0"/>
        </a:defRPr>
      </a:lvl9pPr>
    </p:titleStyle>
    <p:bodyStyle>
      <a:lvl1pPr marL="342900" indent="-342900" algn="l" rtl="0" eaLnBrk="0" fontAlgn="base" hangingPunct="0">
        <a:lnSpc>
          <a:spcPts val="2200"/>
        </a:lnSpc>
        <a:spcBef>
          <a:spcPct val="0"/>
        </a:spcBef>
        <a:spcAft>
          <a:spcPct val="25000"/>
        </a:spcAft>
        <a:defRPr sz="2000">
          <a:solidFill>
            <a:srgbClr val="000066"/>
          </a:solidFill>
          <a:latin typeface="+mn-lt"/>
          <a:ea typeface="+mn-ea"/>
          <a:cs typeface="+mn-cs"/>
        </a:defRPr>
      </a:lvl1pPr>
      <a:lvl2pPr marL="169863" indent="-168275" algn="l" rtl="0" eaLnBrk="0" fontAlgn="base" hangingPunct="0">
        <a:lnSpc>
          <a:spcPts val="2200"/>
        </a:lnSpc>
        <a:spcBef>
          <a:spcPct val="0"/>
        </a:spcBef>
        <a:spcAft>
          <a:spcPct val="25000"/>
        </a:spcAft>
        <a:buChar char="•"/>
        <a:defRPr sz="2000">
          <a:solidFill>
            <a:srgbClr val="000066"/>
          </a:solidFill>
          <a:latin typeface="+mn-lt"/>
        </a:defRPr>
      </a:lvl2pPr>
      <a:lvl3pPr marL="457200" indent="-171450" algn="l" rtl="0" eaLnBrk="0" fontAlgn="base" hangingPunct="0">
        <a:lnSpc>
          <a:spcPts val="2000"/>
        </a:lnSpc>
        <a:spcBef>
          <a:spcPct val="0"/>
        </a:spcBef>
        <a:spcAft>
          <a:spcPct val="25000"/>
        </a:spcAft>
        <a:buChar char="–"/>
        <a:defRPr>
          <a:solidFill>
            <a:srgbClr val="000066"/>
          </a:solidFill>
          <a:latin typeface="+mn-lt"/>
        </a:defRPr>
      </a:lvl3pPr>
      <a:lvl4pPr marL="742950" indent="-171450" algn="l" rtl="0" eaLnBrk="0" fontAlgn="base" hangingPunct="0">
        <a:lnSpc>
          <a:spcPts val="1800"/>
        </a:lnSpc>
        <a:spcBef>
          <a:spcPct val="0"/>
        </a:spcBef>
        <a:spcAft>
          <a:spcPct val="25000"/>
        </a:spcAft>
        <a:buChar char="•"/>
        <a:defRPr sz="1600">
          <a:solidFill>
            <a:srgbClr val="000066"/>
          </a:solidFill>
          <a:latin typeface="+mn-lt"/>
        </a:defRPr>
      </a:lvl4pPr>
      <a:lvl5pPr marL="1028700" indent="-171450" algn="l" rtl="0" eaLnBrk="0" fontAlgn="base" hangingPunct="0">
        <a:spcBef>
          <a:spcPct val="0"/>
        </a:spcBef>
        <a:spcAft>
          <a:spcPct val="25000"/>
        </a:spcAft>
        <a:buChar char="–"/>
        <a:defRPr sz="1200">
          <a:solidFill>
            <a:srgbClr val="000066"/>
          </a:solidFill>
          <a:latin typeface="+mn-lt"/>
        </a:defRPr>
      </a:lvl5pPr>
      <a:lvl6pPr marL="1485900" indent="-171450" algn="l" rtl="0" fontAlgn="base">
        <a:spcBef>
          <a:spcPct val="0"/>
        </a:spcBef>
        <a:spcAft>
          <a:spcPct val="25000"/>
        </a:spcAft>
        <a:buChar char="–"/>
        <a:defRPr sz="1200">
          <a:solidFill>
            <a:srgbClr val="000066"/>
          </a:solidFill>
          <a:latin typeface="+mn-lt"/>
        </a:defRPr>
      </a:lvl6pPr>
      <a:lvl7pPr marL="1943100" indent="-171450" algn="l" rtl="0" fontAlgn="base">
        <a:spcBef>
          <a:spcPct val="0"/>
        </a:spcBef>
        <a:spcAft>
          <a:spcPct val="25000"/>
        </a:spcAft>
        <a:buChar char="–"/>
        <a:defRPr sz="1200">
          <a:solidFill>
            <a:srgbClr val="000066"/>
          </a:solidFill>
          <a:latin typeface="+mn-lt"/>
        </a:defRPr>
      </a:lvl7pPr>
      <a:lvl8pPr marL="2400300" indent="-171450" algn="l" rtl="0" fontAlgn="base">
        <a:spcBef>
          <a:spcPct val="0"/>
        </a:spcBef>
        <a:spcAft>
          <a:spcPct val="25000"/>
        </a:spcAft>
        <a:buChar char="–"/>
        <a:defRPr sz="1200">
          <a:solidFill>
            <a:srgbClr val="000066"/>
          </a:solidFill>
          <a:latin typeface="+mn-lt"/>
        </a:defRPr>
      </a:lvl8pPr>
      <a:lvl9pPr marL="2857500" indent="-171450" algn="l" rtl="0" fontAlgn="base">
        <a:spcBef>
          <a:spcPct val="0"/>
        </a:spcBef>
        <a:spcAft>
          <a:spcPct val="25000"/>
        </a:spcAft>
        <a:buChar char="–"/>
        <a:defRPr sz="1200">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58775" y="358775"/>
            <a:ext cx="8391525" cy="619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altLang="en-GB" smtClean="0"/>
              <a:t>Click to edit Master title style</a:t>
            </a:r>
          </a:p>
        </p:txBody>
      </p:sp>
      <p:sp>
        <p:nvSpPr>
          <p:cNvPr id="3075" name="Rectangle 3"/>
          <p:cNvSpPr>
            <a:spLocks noGrp="1" noChangeArrowheads="1"/>
          </p:cNvSpPr>
          <p:nvPr>
            <p:ph type="body" idx="1"/>
          </p:nvPr>
        </p:nvSpPr>
        <p:spPr bwMode="auto">
          <a:xfrm>
            <a:off x="358775" y="1258888"/>
            <a:ext cx="8394700" cy="50085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altLang="en-GB" smtClean="0"/>
              <a:t>Click to edit Master text styles</a:t>
            </a:r>
          </a:p>
          <a:p>
            <a:pPr lvl="1"/>
            <a:r>
              <a:rPr lang="en-GB" altLang="en-GB" smtClean="0"/>
              <a:t>Second level</a:t>
            </a:r>
          </a:p>
          <a:p>
            <a:pPr lvl="2"/>
            <a:r>
              <a:rPr lang="en-GB" altLang="en-GB" smtClean="0"/>
              <a:t>Third level</a:t>
            </a:r>
          </a:p>
          <a:p>
            <a:pPr lvl="3"/>
            <a:r>
              <a:rPr lang="en-GB" altLang="en-GB" smtClean="0"/>
              <a:t>Fourth level</a:t>
            </a:r>
          </a:p>
        </p:txBody>
      </p:sp>
      <p:sp>
        <p:nvSpPr>
          <p:cNvPr id="14340" name="Rectangle 4"/>
          <p:cNvSpPr>
            <a:spLocks noGrp="1" noChangeArrowheads="1"/>
          </p:cNvSpPr>
          <p:nvPr>
            <p:ph type="ftr" sz="quarter" idx="3"/>
          </p:nvPr>
        </p:nvSpPr>
        <p:spPr bwMode="auto">
          <a:xfrm>
            <a:off x="723900" y="6519863"/>
            <a:ext cx="5243513" cy="122237"/>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defRPr sz="800" b="0">
                <a:solidFill>
                  <a:srgbClr val="000066"/>
                </a:solidFill>
                <a:latin typeface="Arial" charset="0"/>
                <a:cs typeface="+mn-cs"/>
              </a:defRPr>
            </a:lvl1pPr>
          </a:lstStyle>
          <a:p>
            <a:pPr>
              <a:defRPr/>
            </a:pPr>
            <a:r>
              <a:rPr lang="en-GB" altLang="en-GB"/>
              <a:t>Lean Workshops</a:t>
            </a:r>
          </a:p>
        </p:txBody>
      </p:sp>
      <p:sp>
        <p:nvSpPr>
          <p:cNvPr id="14341" name="Rectangle 5"/>
          <p:cNvSpPr>
            <a:spLocks noGrp="1" noChangeArrowheads="1"/>
          </p:cNvSpPr>
          <p:nvPr>
            <p:ph type="sldNum" sz="quarter" idx="4"/>
          </p:nvPr>
        </p:nvSpPr>
        <p:spPr bwMode="auto">
          <a:xfrm>
            <a:off x="373063" y="6523038"/>
            <a:ext cx="1905000" cy="122237"/>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defRPr sz="800" b="0" smtClean="0">
                <a:solidFill>
                  <a:srgbClr val="000066"/>
                </a:solidFill>
              </a:defRPr>
            </a:lvl1pPr>
          </a:lstStyle>
          <a:p>
            <a:pPr>
              <a:defRPr/>
            </a:pPr>
            <a:fld id="{157B21D2-CC5E-4003-9F12-C99AAF1B69AE}" type="slidenum">
              <a:rPr lang="en-GB" altLang="en-GB"/>
              <a:pPr>
                <a:defRPr/>
              </a:pPr>
              <a:t>‹#›</a:t>
            </a:fld>
            <a:endParaRPr lang="en-GB" altLang="en-GB"/>
          </a:p>
        </p:txBody>
      </p:sp>
      <p:sp>
        <p:nvSpPr>
          <p:cNvPr id="14343" name="Legal Entity"/>
          <p:cNvSpPr txBox="1">
            <a:spLocks noChangeArrowheads="1"/>
          </p:cNvSpPr>
          <p:nvPr userDrawn="1"/>
        </p:nvSpPr>
        <p:spPr bwMode="auto">
          <a:xfrm>
            <a:off x="3106738" y="6519863"/>
            <a:ext cx="5657850" cy="122237"/>
          </a:xfrm>
          <a:prstGeom prst="rect">
            <a:avLst/>
          </a:prstGeom>
          <a:noFill/>
          <a:ln w="9525">
            <a:noFill/>
            <a:miter lim="800000"/>
            <a:headEnd/>
            <a:tailEnd/>
          </a:ln>
          <a:effectLst/>
        </p:spPr>
        <p:txBody>
          <a:bodyPr lIns="0" tIns="0" rIns="0" bIns="0">
            <a:spAutoFit/>
          </a:bodyPr>
          <a:lstStyle/>
          <a:p>
            <a:pPr algn="r" eaLnBrk="0" hangingPunct="0">
              <a:spcBef>
                <a:spcPct val="50000"/>
              </a:spcBef>
              <a:defRPr/>
            </a:pPr>
            <a:r>
              <a:rPr lang="en-GB" sz="800" b="0" dirty="0">
                <a:solidFill>
                  <a:srgbClr val="000066"/>
                </a:solidFill>
                <a:latin typeface="Arial" charset="0"/>
                <a:cs typeface="+mn-cs"/>
              </a:rPr>
              <a:t> ©</a:t>
            </a:r>
            <a:r>
              <a:rPr lang="en-GB" sz="800" b="0" dirty="0" smtClean="0">
                <a:solidFill>
                  <a:srgbClr val="000066"/>
                </a:solidFill>
                <a:latin typeface="Arial" charset="0"/>
                <a:cs typeface="+mn-cs"/>
              </a:rPr>
              <a:t>2015 </a:t>
            </a:r>
            <a:r>
              <a:rPr lang="en-GB" sz="800" b="0" dirty="0">
                <a:solidFill>
                  <a:srgbClr val="000066"/>
                </a:solidFill>
                <a:latin typeface="Arial" charset="0"/>
                <a:cs typeface="+mn-cs"/>
              </a:rPr>
              <a:t>Deloitte MCS Limited</a:t>
            </a:r>
            <a:r>
              <a:rPr lang="en-GB" sz="800" b="0" dirty="0" smtClean="0">
                <a:solidFill>
                  <a:srgbClr val="000066"/>
                </a:solidFill>
                <a:latin typeface="Arial" charset="0"/>
                <a:cs typeface="+mn-cs"/>
              </a:rPr>
              <a:t>. Private </a:t>
            </a:r>
            <a:r>
              <a:rPr lang="en-GB" sz="800" b="0" dirty="0">
                <a:solidFill>
                  <a:srgbClr val="000066"/>
                </a:solidFill>
                <a:latin typeface="Arial" charset="0"/>
                <a:cs typeface="+mn-cs"/>
              </a:rPr>
              <a:t>and confidential</a:t>
            </a:r>
          </a:p>
        </p:txBody>
      </p:sp>
      <p:sp>
        <p:nvSpPr>
          <p:cNvPr id="7" name="AutoShape 19"/>
          <p:cNvSpPr>
            <a:spLocks noChangeArrowheads="1"/>
          </p:cNvSpPr>
          <p:nvPr userDrawn="1"/>
        </p:nvSpPr>
        <p:spPr bwMode="gray">
          <a:xfrm>
            <a:off x="6652076" y="104553"/>
            <a:ext cx="431800" cy="215900"/>
          </a:xfrm>
          <a:prstGeom prst="chevron">
            <a:avLst>
              <a:gd name="adj" fmla="val 30343"/>
            </a:avLst>
          </a:prstGeom>
          <a:solidFill>
            <a:srgbClr val="002776"/>
          </a:solidFill>
          <a:ln w="28575" cap="rnd" algn="ctr">
            <a:noFill/>
            <a:miter lim="800000"/>
            <a:headEnd/>
            <a:tailEnd/>
          </a:ln>
        </p:spPr>
        <p:txBody>
          <a:bodyPr wrap="none" lIns="72000" tIns="54000" rIns="0" bIns="54000" anchor="ctr"/>
          <a:lstStyle/>
          <a:p>
            <a:pPr defTabSz="1019175">
              <a:lnSpc>
                <a:spcPct val="110000"/>
              </a:lnSpc>
              <a:defRPr/>
            </a:pPr>
            <a:r>
              <a:rPr lang="en-GB" sz="1200">
                <a:solidFill>
                  <a:schemeClr val="bg1"/>
                </a:solidFill>
              </a:rPr>
              <a:t>M</a:t>
            </a:r>
          </a:p>
        </p:txBody>
      </p:sp>
      <p:sp>
        <p:nvSpPr>
          <p:cNvPr id="8" name="AutoShape 19"/>
          <p:cNvSpPr>
            <a:spLocks noChangeArrowheads="1"/>
          </p:cNvSpPr>
          <p:nvPr userDrawn="1"/>
        </p:nvSpPr>
        <p:spPr bwMode="gray">
          <a:xfrm>
            <a:off x="7029901" y="104553"/>
            <a:ext cx="431800" cy="215900"/>
          </a:xfrm>
          <a:prstGeom prst="chevron">
            <a:avLst>
              <a:gd name="adj" fmla="val 30343"/>
            </a:avLst>
          </a:prstGeom>
          <a:solidFill>
            <a:srgbClr val="0079A6"/>
          </a:solidFill>
          <a:ln w="12700" cap="rnd" algn="ctr">
            <a:noFill/>
            <a:miter lim="800000"/>
            <a:headEnd/>
            <a:tailEnd/>
          </a:ln>
        </p:spPr>
        <p:txBody>
          <a:bodyPr wrap="none" lIns="180000" tIns="54000" rIns="144000" bIns="54000" anchor="ctr"/>
          <a:lstStyle/>
          <a:p>
            <a:pPr algn="ctr" defTabSz="1019175">
              <a:lnSpc>
                <a:spcPct val="110000"/>
              </a:lnSpc>
              <a:defRPr/>
            </a:pPr>
            <a:r>
              <a:rPr lang="en-GB" sz="1200">
                <a:solidFill>
                  <a:schemeClr val="bg1"/>
                </a:solidFill>
                <a:cs typeface="+mn-cs"/>
              </a:rPr>
              <a:t>CS1</a:t>
            </a:r>
          </a:p>
        </p:txBody>
      </p:sp>
      <p:sp>
        <p:nvSpPr>
          <p:cNvPr id="9" name="AutoShape 19"/>
          <p:cNvSpPr>
            <a:spLocks noChangeArrowheads="1"/>
          </p:cNvSpPr>
          <p:nvPr userDrawn="1"/>
        </p:nvSpPr>
        <p:spPr bwMode="gray">
          <a:xfrm>
            <a:off x="7406139" y="104553"/>
            <a:ext cx="431800" cy="215900"/>
          </a:xfrm>
          <a:prstGeom prst="chevron">
            <a:avLst>
              <a:gd name="adj" fmla="val 30343"/>
            </a:avLst>
          </a:prstGeom>
          <a:solidFill>
            <a:srgbClr val="1462FF"/>
          </a:solidFill>
          <a:ln w="12700" cap="rnd" algn="ctr">
            <a:noFill/>
            <a:miter lim="800000"/>
            <a:headEnd/>
            <a:tailEnd/>
          </a:ln>
        </p:spPr>
        <p:txBody>
          <a:bodyPr wrap="none" lIns="180000" tIns="54000" rIns="144000" bIns="54000" anchor="ctr"/>
          <a:lstStyle/>
          <a:p>
            <a:pPr algn="ctr" defTabSz="1019175">
              <a:lnSpc>
                <a:spcPct val="110000"/>
              </a:lnSpc>
              <a:defRPr/>
            </a:pPr>
            <a:r>
              <a:rPr lang="en-GB" sz="1200" dirty="0">
                <a:solidFill>
                  <a:schemeClr val="bg1"/>
                </a:solidFill>
                <a:cs typeface="+mn-cs"/>
              </a:rPr>
              <a:t>CS2</a:t>
            </a:r>
          </a:p>
        </p:txBody>
      </p:sp>
      <p:sp>
        <p:nvSpPr>
          <p:cNvPr id="10" name="AutoShape 19"/>
          <p:cNvSpPr>
            <a:spLocks noChangeArrowheads="1"/>
          </p:cNvSpPr>
          <p:nvPr userDrawn="1"/>
        </p:nvSpPr>
        <p:spPr bwMode="gray">
          <a:xfrm>
            <a:off x="7783964" y="104553"/>
            <a:ext cx="431800" cy="215900"/>
          </a:xfrm>
          <a:prstGeom prst="chevron">
            <a:avLst>
              <a:gd name="adj" fmla="val 30343"/>
            </a:avLst>
          </a:prstGeom>
          <a:solidFill>
            <a:srgbClr val="00A1DE"/>
          </a:solidFill>
          <a:ln w="12700" cap="rnd" algn="ctr">
            <a:noFill/>
            <a:miter lim="800000"/>
            <a:headEnd/>
            <a:tailEnd/>
          </a:ln>
        </p:spPr>
        <p:txBody>
          <a:bodyPr wrap="none" lIns="180000" tIns="54000" rIns="144000" bIns="54000" anchor="ctr"/>
          <a:lstStyle/>
          <a:p>
            <a:pPr algn="ctr" defTabSz="1019175">
              <a:lnSpc>
                <a:spcPct val="110000"/>
              </a:lnSpc>
              <a:defRPr/>
            </a:pPr>
            <a:r>
              <a:rPr lang="en-GB" sz="1200">
                <a:solidFill>
                  <a:schemeClr val="bg1"/>
                </a:solidFill>
                <a:cs typeface="+mn-cs"/>
              </a:rPr>
              <a:t>FS1</a:t>
            </a:r>
          </a:p>
        </p:txBody>
      </p:sp>
      <p:sp>
        <p:nvSpPr>
          <p:cNvPr id="11" name="AutoShape 19"/>
          <p:cNvSpPr>
            <a:spLocks noChangeArrowheads="1"/>
          </p:cNvSpPr>
          <p:nvPr userDrawn="1"/>
        </p:nvSpPr>
        <p:spPr bwMode="gray">
          <a:xfrm>
            <a:off x="8160201" y="104553"/>
            <a:ext cx="433388" cy="215900"/>
          </a:xfrm>
          <a:prstGeom prst="chevron">
            <a:avLst>
              <a:gd name="adj" fmla="val 30454"/>
            </a:avLst>
          </a:prstGeom>
          <a:solidFill>
            <a:srgbClr val="72C7E7"/>
          </a:solidFill>
          <a:ln w="28575" cap="rnd" algn="ctr">
            <a:solidFill>
              <a:srgbClr val="92D400"/>
            </a:solidFill>
            <a:miter lim="800000"/>
            <a:headEnd/>
            <a:tailEnd/>
          </a:ln>
        </p:spPr>
        <p:txBody>
          <a:bodyPr wrap="none" lIns="180000" tIns="54000" rIns="144000" bIns="54000" anchor="ctr"/>
          <a:lstStyle/>
          <a:p>
            <a:pPr algn="ctr" defTabSz="1019175">
              <a:lnSpc>
                <a:spcPct val="110000"/>
              </a:lnSpc>
              <a:defRPr/>
            </a:pPr>
            <a:r>
              <a:rPr lang="en-GB" sz="1200" dirty="0">
                <a:solidFill>
                  <a:schemeClr val="bg1"/>
                </a:solidFill>
                <a:cs typeface="+mn-cs"/>
              </a:rPr>
              <a:t>FS2</a:t>
            </a:r>
          </a:p>
        </p:txBody>
      </p:sp>
      <p:sp>
        <p:nvSpPr>
          <p:cNvPr id="12" name="AutoShape 19"/>
          <p:cNvSpPr>
            <a:spLocks noChangeArrowheads="1"/>
          </p:cNvSpPr>
          <p:nvPr userDrawn="1"/>
        </p:nvSpPr>
        <p:spPr bwMode="gray">
          <a:xfrm>
            <a:off x="8538026" y="104553"/>
            <a:ext cx="431800" cy="215900"/>
          </a:xfrm>
          <a:prstGeom prst="chevron">
            <a:avLst>
              <a:gd name="adj" fmla="val 30343"/>
            </a:avLst>
          </a:prstGeom>
          <a:solidFill>
            <a:srgbClr val="52D0FF"/>
          </a:solidFill>
          <a:ln w="28575" cap="rnd" algn="ctr">
            <a:noFill/>
            <a:miter lim="800000"/>
            <a:headEnd/>
            <a:tailEnd/>
          </a:ln>
        </p:spPr>
        <p:txBody>
          <a:bodyPr wrap="none" lIns="180000" tIns="54000" rIns="144000" bIns="54000" anchor="ctr"/>
          <a:lstStyle/>
          <a:p>
            <a:pPr algn="ctr" defTabSz="1019175">
              <a:lnSpc>
                <a:spcPct val="110000"/>
              </a:lnSpc>
              <a:defRPr/>
            </a:pPr>
            <a:r>
              <a:rPr lang="en-GB" sz="1200">
                <a:solidFill>
                  <a:schemeClr val="bg1"/>
                </a:solidFill>
              </a:rPr>
              <a:t>W</a:t>
            </a:r>
          </a:p>
        </p:txBody>
      </p:sp>
      <p:sp>
        <p:nvSpPr>
          <p:cNvPr id="13" name="Rectangle 14"/>
          <p:cNvSpPr>
            <a:spLocks noChangeArrowheads="1"/>
          </p:cNvSpPr>
          <p:nvPr userDrawn="1"/>
        </p:nvSpPr>
        <p:spPr bwMode="auto">
          <a:xfrm>
            <a:off x="6647314" y="331565"/>
            <a:ext cx="371475" cy="71438"/>
          </a:xfrm>
          <a:prstGeom prst="rect">
            <a:avLst/>
          </a:prstGeom>
          <a:solidFill>
            <a:srgbClr val="3C8A2E"/>
          </a:solidFill>
          <a:ln w="28575" algn="ctr">
            <a:noFill/>
            <a:round/>
            <a:headEnd/>
            <a:tailEnd/>
          </a:ln>
        </p:spPr>
        <p:txBody>
          <a:bodyPr lIns="36000" tIns="0" rIns="36000" bIns="0" anchorCtr="1"/>
          <a:lstStyle/>
          <a:p>
            <a:pPr algn="ctr">
              <a:defRPr/>
            </a:pPr>
            <a:r>
              <a:rPr lang="en-GB" sz="500">
                <a:solidFill>
                  <a:schemeClr val="bg1"/>
                </a:solidFill>
                <a:cs typeface="+mn-cs"/>
              </a:rPr>
              <a:t>DAY 1</a:t>
            </a:r>
          </a:p>
        </p:txBody>
      </p:sp>
      <p:sp>
        <p:nvSpPr>
          <p:cNvPr id="14" name="Rectangle 15"/>
          <p:cNvSpPr>
            <a:spLocks noChangeArrowheads="1"/>
          </p:cNvSpPr>
          <p:nvPr userDrawn="1"/>
        </p:nvSpPr>
        <p:spPr bwMode="auto">
          <a:xfrm>
            <a:off x="7023551" y="331565"/>
            <a:ext cx="749300" cy="71438"/>
          </a:xfrm>
          <a:prstGeom prst="rect">
            <a:avLst/>
          </a:prstGeom>
          <a:solidFill>
            <a:srgbClr val="3C8A2E"/>
          </a:solidFill>
          <a:ln w="9525" algn="ctr">
            <a:noFill/>
            <a:round/>
            <a:headEnd/>
            <a:tailEnd/>
          </a:ln>
        </p:spPr>
        <p:txBody>
          <a:bodyPr lIns="36000" tIns="0" rIns="36000" bIns="0" anchorCtr="1"/>
          <a:lstStyle/>
          <a:p>
            <a:pPr algn="ctr">
              <a:defRPr/>
            </a:pPr>
            <a:r>
              <a:rPr lang="en-GB" sz="500" dirty="0">
                <a:solidFill>
                  <a:schemeClr val="bg1"/>
                </a:solidFill>
                <a:cs typeface="+mn-cs"/>
              </a:rPr>
              <a:t>DAY 2</a:t>
            </a:r>
          </a:p>
        </p:txBody>
      </p:sp>
      <p:sp>
        <p:nvSpPr>
          <p:cNvPr id="15" name="Rectangle 16"/>
          <p:cNvSpPr>
            <a:spLocks noChangeArrowheads="1"/>
          </p:cNvSpPr>
          <p:nvPr userDrawn="1"/>
        </p:nvSpPr>
        <p:spPr bwMode="auto">
          <a:xfrm>
            <a:off x="7780789" y="331565"/>
            <a:ext cx="369887" cy="71438"/>
          </a:xfrm>
          <a:prstGeom prst="rect">
            <a:avLst/>
          </a:prstGeom>
          <a:solidFill>
            <a:srgbClr val="3C8A2E"/>
          </a:solidFill>
          <a:ln w="9525" algn="ctr">
            <a:noFill/>
            <a:round/>
            <a:headEnd/>
            <a:tailEnd/>
          </a:ln>
        </p:spPr>
        <p:txBody>
          <a:bodyPr lIns="36000" tIns="0" rIns="36000" bIns="0" anchorCtr="1"/>
          <a:lstStyle/>
          <a:p>
            <a:pPr algn="ctr">
              <a:defRPr/>
            </a:pPr>
            <a:r>
              <a:rPr lang="en-GB" sz="500">
                <a:solidFill>
                  <a:schemeClr val="bg1"/>
                </a:solidFill>
                <a:cs typeface="+mn-cs"/>
              </a:rPr>
              <a:t>DAY 3</a:t>
            </a:r>
          </a:p>
        </p:txBody>
      </p:sp>
      <p:sp>
        <p:nvSpPr>
          <p:cNvPr id="16" name="Rectangle 17"/>
          <p:cNvSpPr>
            <a:spLocks noChangeArrowheads="1"/>
          </p:cNvSpPr>
          <p:nvPr userDrawn="1"/>
        </p:nvSpPr>
        <p:spPr bwMode="auto">
          <a:xfrm>
            <a:off x="8158614" y="329978"/>
            <a:ext cx="746125" cy="73025"/>
          </a:xfrm>
          <a:prstGeom prst="rect">
            <a:avLst/>
          </a:prstGeom>
          <a:solidFill>
            <a:srgbClr val="3C8A2E"/>
          </a:solidFill>
          <a:ln w="28575" algn="ctr">
            <a:solidFill>
              <a:srgbClr val="92D400"/>
            </a:solidFill>
            <a:round/>
            <a:headEnd/>
            <a:tailEnd/>
          </a:ln>
        </p:spPr>
        <p:txBody>
          <a:bodyPr lIns="36000" tIns="0" rIns="36000" bIns="0" anchorCtr="1"/>
          <a:lstStyle/>
          <a:p>
            <a:pPr algn="ctr">
              <a:defRPr/>
            </a:pPr>
            <a:r>
              <a:rPr lang="en-GB" sz="500" dirty="0">
                <a:solidFill>
                  <a:schemeClr val="bg1"/>
                </a:solidFill>
                <a:cs typeface="+mn-cs"/>
              </a:rPr>
              <a:t>DAY 4</a:t>
            </a:r>
          </a:p>
        </p:txBody>
      </p:sp>
    </p:spTree>
  </p:cSld>
  <p:clrMap bg1="lt1" tx1="dk1" bg2="lt2" tx2="dk2" accent1="accent1" accent2="accent2" accent3="accent3" accent4="accent4" accent5="accent5" accent6="accent6" hlink="hlink" folHlink="folHlink"/>
  <p:sldLayoutIdLst>
    <p:sldLayoutId id="2147486211" r:id="rId1"/>
    <p:sldLayoutId id="2147486215" r:id="rId2"/>
    <p:sldLayoutId id="2147486223" r:id="rId3"/>
  </p:sldLayoutIdLst>
  <p:hf hdr="0" dt="0"/>
  <p:txStyles>
    <p:titleStyle>
      <a:lvl1pPr algn="l" rtl="0" eaLnBrk="0" fontAlgn="base" hangingPunct="0">
        <a:lnSpc>
          <a:spcPts val="2400"/>
        </a:lnSpc>
        <a:spcBef>
          <a:spcPct val="0"/>
        </a:spcBef>
        <a:spcAft>
          <a:spcPct val="0"/>
        </a:spcAft>
        <a:defRPr sz="2200">
          <a:solidFill>
            <a:srgbClr val="000066"/>
          </a:solidFill>
          <a:latin typeface="+mj-lt"/>
          <a:ea typeface="+mj-ea"/>
          <a:cs typeface="+mj-cs"/>
        </a:defRPr>
      </a:lvl1pPr>
      <a:lvl2pPr algn="l" rtl="0" eaLnBrk="0" fontAlgn="base" hangingPunct="0">
        <a:lnSpc>
          <a:spcPts val="2400"/>
        </a:lnSpc>
        <a:spcBef>
          <a:spcPct val="0"/>
        </a:spcBef>
        <a:spcAft>
          <a:spcPct val="0"/>
        </a:spcAft>
        <a:defRPr sz="2200">
          <a:solidFill>
            <a:srgbClr val="000066"/>
          </a:solidFill>
          <a:latin typeface="Arial" charset="0"/>
        </a:defRPr>
      </a:lvl2pPr>
      <a:lvl3pPr algn="l" rtl="0" eaLnBrk="0" fontAlgn="base" hangingPunct="0">
        <a:lnSpc>
          <a:spcPts val="2400"/>
        </a:lnSpc>
        <a:spcBef>
          <a:spcPct val="0"/>
        </a:spcBef>
        <a:spcAft>
          <a:spcPct val="0"/>
        </a:spcAft>
        <a:defRPr sz="2200">
          <a:solidFill>
            <a:srgbClr val="000066"/>
          </a:solidFill>
          <a:latin typeface="Arial" charset="0"/>
        </a:defRPr>
      </a:lvl3pPr>
      <a:lvl4pPr algn="l" rtl="0" eaLnBrk="0" fontAlgn="base" hangingPunct="0">
        <a:lnSpc>
          <a:spcPts val="2400"/>
        </a:lnSpc>
        <a:spcBef>
          <a:spcPct val="0"/>
        </a:spcBef>
        <a:spcAft>
          <a:spcPct val="0"/>
        </a:spcAft>
        <a:defRPr sz="2200">
          <a:solidFill>
            <a:srgbClr val="000066"/>
          </a:solidFill>
          <a:latin typeface="Arial" charset="0"/>
        </a:defRPr>
      </a:lvl4pPr>
      <a:lvl5pPr algn="l" rtl="0" eaLnBrk="0" fontAlgn="base" hangingPunct="0">
        <a:lnSpc>
          <a:spcPts val="2400"/>
        </a:lnSpc>
        <a:spcBef>
          <a:spcPct val="0"/>
        </a:spcBef>
        <a:spcAft>
          <a:spcPct val="0"/>
        </a:spcAft>
        <a:defRPr sz="2200">
          <a:solidFill>
            <a:srgbClr val="000066"/>
          </a:solidFill>
          <a:latin typeface="Arial" charset="0"/>
        </a:defRPr>
      </a:lvl5pPr>
      <a:lvl6pPr marL="457200" algn="l" rtl="0" fontAlgn="base">
        <a:lnSpc>
          <a:spcPts val="2400"/>
        </a:lnSpc>
        <a:spcBef>
          <a:spcPct val="0"/>
        </a:spcBef>
        <a:spcAft>
          <a:spcPct val="0"/>
        </a:spcAft>
        <a:defRPr sz="2200">
          <a:solidFill>
            <a:srgbClr val="000066"/>
          </a:solidFill>
          <a:latin typeface="Arial" charset="0"/>
        </a:defRPr>
      </a:lvl6pPr>
      <a:lvl7pPr marL="914400" algn="l" rtl="0" fontAlgn="base">
        <a:lnSpc>
          <a:spcPts val="2400"/>
        </a:lnSpc>
        <a:spcBef>
          <a:spcPct val="0"/>
        </a:spcBef>
        <a:spcAft>
          <a:spcPct val="0"/>
        </a:spcAft>
        <a:defRPr sz="2200">
          <a:solidFill>
            <a:srgbClr val="000066"/>
          </a:solidFill>
          <a:latin typeface="Arial" charset="0"/>
        </a:defRPr>
      </a:lvl7pPr>
      <a:lvl8pPr marL="1371600" algn="l" rtl="0" fontAlgn="base">
        <a:lnSpc>
          <a:spcPts val="2400"/>
        </a:lnSpc>
        <a:spcBef>
          <a:spcPct val="0"/>
        </a:spcBef>
        <a:spcAft>
          <a:spcPct val="0"/>
        </a:spcAft>
        <a:defRPr sz="2200">
          <a:solidFill>
            <a:srgbClr val="000066"/>
          </a:solidFill>
          <a:latin typeface="Arial" charset="0"/>
        </a:defRPr>
      </a:lvl8pPr>
      <a:lvl9pPr marL="1828800" algn="l" rtl="0" fontAlgn="base">
        <a:lnSpc>
          <a:spcPts val="2400"/>
        </a:lnSpc>
        <a:spcBef>
          <a:spcPct val="0"/>
        </a:spcBef>
        <a:spcAft>
          <a:spcPct val="0"/>
        </a:spcAft>
        <a:defRPr sz="2200">
          <a:solidFill>
            <a:srgbClr val="000066"/>
          </a:solidFill>
          <a:latin typeface="Arial" charset="0"/>
        </a:defRPr>
      </a:lvl9pPr>
    </p:titleStyle>
    <p:bodyStyle>
      <a:lvl1pPr marL="190500" indent="-190500" algn="l" rtl="0" eaLnBrk="0" fontAlgn="base" hangingPunct="0">
        <a:lnSpc>
          <a:spcPct val="102000"/>
        </a:lnSpc>
        <a:spcBef>
          <a:spcPct val="0"/>
        </a:spcBef>
        <a:spcAft>
          <a:spcPct val="37000"/>
        </a:spcAft>
        <a:tabLst>
          <a:tab pos="5715000" algn="l"/>
        </a:tabLst>
        <a:defRPr>
          <a:solidFill>
            <a:srgbClr val="000066"/>
          </a:solidFill>
          <a:latin typeface="+mn-lt"/>
          <a:ea typeface="+mn-ea"/>
          <a:cs typeface="+mn-cs"/>
        </a:defRPr>
      </a:lvl1pPr>
      <a:lvl2pPr marL="382588" indent="-190500" algn="l" rtl="0" eaLnBrk="0" fontAlgn="base" hangingPunct="0">
        <a:lnSpc>
          <a:spcPct val="94000"/>
        </a:lnSpc>
        <a:spcBef>
          <a:spcPct val="0"/>
        </a:spcBef>
        <a:spcAft>
          <a:spcPct val="36000"/>
        </a:spcAft>
        <a:buChar char="–"/>
        <a:tabLst>
          <a:tab pos="5715000" algn="l"/>
        </a:tabLst>
        <a:defRPr sz="1600">
          <a:solidFill>
            <a:srgbClr val="000066"/>
          </a:solidFill>
          <a:latin typeface="+mn-lt"/>
        </a:defRPr>
      </a:lvl2pPr>
      <a:lvl3pPr marL="574675" indent="-190500" algn="l" rtl="0" eaLnBrk="0" fontAlgn="base" hangingPunct="0">
        <a:lnSpc>
          <a:spcPct val="95000"/>
        </a:lnSpc>
        <a:spcBef>
          <a:spcPct val="0"/>
        </a:spcBef>
        <a:spcAft>
          <a:spcPct val="30000"/>
        </a:spcAft>
        <a:buChar char="–"/>
        <a:tabLst>
          <a:tab pos="5715000" algn="l"/>
        </a:tabLst>
        <a:defRPr sz="1400">
          <a:solidFill>
            <a:srgbClr val="000066"/>
          </a:solidFill>
          <a:latin typeface="+mn-lt"/>
        </a:defRPr>
      </a:lvl3pPr>
      <a:lvl4pPr marL="771525" indent="-195263" algn="l" rtl="0" eaLnBrk="0" fontAlgn="base" hangingPunct="0">
        <a:lnSpc>
          <a:spcPct val="97000"/>
        </a:lnSpc>
        <a:spcBef>
          <a:spcPct val="0"/>
        </a:spcBef>
        <a:spcAft>
          <a:spcPct val="28000"/>
        </a:spcAft>
        <a:buChar char="–"/>
        <a:tabLst>
          <a:tab pos="5715000" algn="l"/>
        </a:tabLst>
        <a:defRPr sz="1200">
          <a:solidFill>
            <a:srgbClr val="000066"/>
          </a:solidFill>
          <a:latin typeface="+mn-lt"/>
        </a:defRPr>
      </a:lvl4pPr>
      <a:lvl5pPr marL="960438" indent="-187325" algn="l" rtl="0" eaLnBrk="0" fontAlgn="base" hangingPunct="0">
        <a:lnSpc>
          <a:spcPts val="1600"/>
        </a:lnSpc>
        <a:spcBef>
          <a:spcPct val="0"/>
        </a:spcBef>
        <a:spcAft>
          <a:spcPct val="0"/>
        </a:spcAft>
        <a:buChar char="–"/>
        <a:tabLst>
          <a:tab pos="5715000" algn="l"/>
        </a:tabLst>
        <a:defRPr sz="1200">
          <a:solidFill>
            <a:schemeClr val="tx1"/>
          </a:solidFill>
          <a:latin typeface="Verdana" pitchFamily="34" charset="0"/>
        </a:defRPr>
      </a:lvl5pPr>
      <a:lvl6pPr marL="14176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6pPr>
      <a:lvl7pPr marL="18748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7pPr>
      <a:lvl8pPr marL="23320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8pPr>
      <a:lvl9pPr marL="27892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58775" y="358775"/>
            <a:ext cx="8391525" cy="619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altLang="en-GB" smtClean="0"/>
              <a:t>Click to edit Master title style</a:t>
            </a:r>
          </a:p>
        </p:txBody>
      </p:sp>
      <p:sp>
        <p:nvSpPr>
          <p:cNvPr id="3075" name="Rectangle 3"/>
          <p:cNvSpPr>
            <a:spLocks noGrp="1" noChangeArrowheads="1"/>
          </p:cNvSpPr>
          <p:nvPr>
            <p:ph type="body" idx="1"/>
          </p:nvPr>
        </p:nvSpPr>
        <p:spPr bwMode="auto">
          <a:xfrm>
            <a:off x="358775" y="1258888"/>
            <a:ext cx="8394700" cy="50085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altLang="en-GB" smtClean="0"/>
              <a:t>Click to edit Master text styles</a:t>
            </a:r>
          </a:p>
          <a:p>
            <a:pPr lvl="1"/>
            <a:r>
              <a:rPr lang="en-GB" altLang="en-GB" smtClean="0"/>
              <a:t>Second level</a:t>
            </a:r>
          </a:p>
          <a:p>
            <a:pPr lvl="2"/>
            <a:r>
              <a:rPr lang="en-GB" altLang="en-GB" smtClean="0"/>
              <a:t>Third level</a:t>
            </a:r>
          </a:p>
          <a:p>
            <a:pPr lvl="3"/>
            <a:r>
              <a:rPr lang="en-GB" altLang="en-GB" smtClean="0"/>
              <a:t>Fourth level</a:t>
            </a:r>
          </a:p>
        </p:txBody>
      </p:sp>
      <p:sp>
        <p:nvSpPr>
          <p:cNvPr id="14340" name="Rectangle 4"/>
          <p:cNvSpPr>
            <a:spLocks noGrp="1" noChangeArrowheads="1"/>
          </p:cNvSpPr>
          <p:nvPr>
            <p:ph type="ftr" sz="quarter" idx="3"/>
          </p:nvPr>
        </p:nvSpPr>
        <p:spPr bwMode="auto">
          <a:xfrm>
            <a:off x="723900" y="6519863"/>
            <a:ext cx="5243513" cy="122237"/>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defRPr sz="800" b="0">
                <a:solidFill>
                  <a:srgbClr val="000066"/>
                </a:solidFill>
                <a:latin typeface="Arial" charset="0"/>
                <a:cs typeface="+mn-cs"/>
              </a:defRPr>
            </a:lvl1pPr>
          </a:lstStyle>
          <a:p>
            <a:pPr>
              <a:defRPr/>
            </a:pPr>
            <a:r>
              <a:rPr lang="en-GB" altLang="en-GB"/>
              <a:t>Lean Workshops</a:t>
            </a:r>
          </a:p>
        </p:txBody>
      </p:sp>
      <p:sp>
        <p:nvSpPr>
          <p:cNvPr id="14341" name="Rectangle 5"/>
          <p:cNvSpPr>
            <a:spLocks noGrp="1" noChangeArrowheads="1"/>
          </p:cNvSpPr>
          <p:nvPr>
            <p:ph type="sldNum" sz="quarter" idx="4"/>
          </p:nvPr>
        </p:nvSpPr>
        <p:spPr bwMode="auto">
          <a:xfrm>
            <a:off x="373063" y="6523038"/>
            <a:ext cx="1905000" cy="122237"/>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defRPr sz="800" b="0" smtClean="0">
                <a:solidFill>
                  <a:srgbClr val="000066"/>
                </a:solidFill>
              </a:defRPr>
            </a:lvl1pPr>
          </a:lstStyle>
          <a:p>
            <a:pPr>
              <a:defRPr/>
            </a:pPr>
            <a:fld id="{157B21D2-CC5E-4003-9F12-C99AAF1B69AE}" type="slidenum">
              <a:rPr lang="en-GB" altLang="en-GB"/>
              <a:pPr>
                <a:defRPr/>
              </a:pPr>
              <a:t>‹#›</a:t>
            </a:fld>
            <a:endParaRPr lang="en-GB" altLang="en-GB"/>
          </a:p>
        </p:txBody>
      </p:sp>
      <p:sp>
        <p:nvSpPr>
          <p:cNvPr id="14343" name="Legal Entity"/>
          <p:cNvSpPr txBox="1">
            <a:spLocks noChangeArrowheads="1"/>
          </p:cNvSpPr>
          <p:nvPr userDrawn="1"/>
        </p:nvSpPr>
        <p:spPr bwMode="auto">
          <a:xfrm>
            <a:off x="3106738" y="6519863"/>
            <a:ext cx="5657850" cy="122237"/>
          </a:xfrm>
          <a:prstGeom prst="rect">
            <a:avLst/>
          </a:prstGeom>
          <a:noFill/>
          <a:ln w="9525">
            <a:noFill/>
            <a:miter lim="800000"/>
            <a:headEnd/>
            <a:tailEnd/>
          </a:ln>
          <a:effectLst/>
        </p:spPr>
        <p:txBody>
          <a:bodyPr lIns="0" tIns="0" rIns="0" bIns="0">
            <a:spAutoFit/>
          </a:bodyPr>
          <a:lstStyle/>
          <a:p>
            <a:pPr algn="r" eaLnBrk="0" hangingPunct="0">
              <a:spcBef>
                <a:spcPct val="50000"/>
              </a:spcBef>
              <a:defRPr/>
            </a:pPr>
            <a:r>
              <a:rPr lang="en-GB" sz="800" b="0" dirty="0">
                <a:solidFill>
                  <a:srgbClr val="000066"/>
                </a:solidFill>
                <a:latin typeface="Arial" charset="0"/>
                <a:cs typeface="+mn-cs"/>
              </a:rPr>
              <a:t> ©</a:t>
            </a:r>
            <a:r>
              <a:rPr lang="en-GB" sz="800" b="0" dirty="0" smtClean="0">
                <a:solidFill>
                  <a:srgbClr val="000066"/>
                </a:solidFill>
                <a:latin typeface="Arial" charset="0"/>
                <a:cs typeface="+mn-cs"/>
              </a:rPr>
              <a:t>2015 </a:t>
            </a:r>
            <a:r>
              <a:rPr lang="en-GB" sz="800" b="0" dirty="0">
                <a:solidFill>
                  <a:srgbClr val="000066"/>
                </a:solidFill>
                <a:latin typeface="Arial" charset="0"/>
                <a:cs typeface="+mn-cs"/>
              </a:rPr>
              <a:t>Deloitte MCS Limited</a:t>
            </a:r>
            <a:r>
              <a:rPr lang="en-GB" sz="800" b="0" dirty="0" smtClean="0">
                <a:solidFill>
                  <a:srgbClr val="000066"/>
                </a:solidFill>
                <a:latin typeface="Arial" charset="0"/>
                <a:cs typeface="+mn-cs"/>
              </a:rPr>
              <a:t>. Private </a:t>
            </a:r>
            <a:r>
              <a:rPr lang="en-GB" sz="800" b="0" dirty="0">
                <a:solidFill>
                  <a:srgbClr val="000066"/>
                </a:solidFill>
                <a:latin typeface="Arial" charset="0"/>
                <a:cs typeface="+mn-cs"/>
              </a:rPr>
              <a:t>and confidential</a:t>
            </a:r>
          </a:p>
        </p:txBody>
      </p:sp>
      <p:sp>
        <p:nvSpPr>
          <p:cNvPr id="7" name="AutoShape 19"/>
          <p:cNvSpPr>
            <a:spLocks noChangeArrowheads="1"/>
          </p:cNvSpPr>
          <p:nvPr userDrawn="1"/>
        </p:nvSpPr>
        <p:spPr bwMode="gray">
          <a:xfrm>
            <a:off x="6666590" y="90039"/>
            <a:ext cx="431800" cy="215900"/>
          </a:xfrm>
          <a:prstGeom prst="chevron">
            <a:avLst>
              <a:gd name="adj" fmla="val 30343"/>
            </a:avLst>
          </a:prstGeom>
          <a:solidFill>
            <a:srgbClr val="002776"/>
          </a:solidFill>
          <a:ln w="28575" cap="rnd" algn="ctr">
            <a:noFill/>
            <a:miter lim="800000"/>
            <a:headEnd/>
            <a:tailEnd/>
          </a:ln>
        </p:spPr>
        <p:txBody>
          <a:bodyPr wrap="none" lIns="72000" tIns="54000" rIns="0" bIns="54000" anchor="ctr"/>
          <a:lstStyle/>
          <a:p>
            <a:pPr defTabSz="1019175">
              <a:lnSpc>
                <a:spcPct val="110000"/>
              </a:lnSpc>
              <a:defRPr/>
            </a:pPr>
            <a:r>
              <a:rPr lang="en-GB" sz="1200">
                <a:solidFill>
                  <a:schemeClr val="bg1"/>
                </a:solidFill>
              </a:rPr>
              <a:t>M</a:t>
            </a:r>
          </a:p>
        </p:txBody>
      </p:sp>
      <p:sp>
        <p:nvSpPr>
          <p:cNvPr id="8" name="AutoShape 19"/>
          <p:cNvSpPr>
            <a:spLocks noChangeArrowheads="1"/>
          </p:cNvSpPr>
          <p:nvPr userDrawn="1"/>
        </p:nvSpPr>
        <p:spPr bwMode="gray">
          <a:xfrm>
            <a:off x="7044415" y="90039"/>
            <a:ext cx="431800" cy="215900"/>
          </a:xfrm>
          <a:prstGeom prst="chevron">
            <a:avLst>
              <a:gd name="adj" fmla="val 30343"/>
            </a:avLst>
          </a:prstGeom>
          <a:solidFill>
            <a:srgbClr val="0079A6"/>
          </a:solidFill>
          <a:ln w="12700" cap="rnd" algn="ctr">
            <a:noFill/>
            <a:miter lim="800000"/>
            <a:headEnd/>
            <a:tailEnd/>
          </a:ln>
        </p:spPr>
        <p:txBody>
          <a:bodyPr wrap="none" lIns="180000" tIns="54000" rIns="144000" bIns="54000" anchor="ctr"/>
          <a:lstStyle/>
          <a:p>
            <a:pPr algn="ctr" defTabSz="1019175">
              <a:lnSpc>
                <a:spcPct val="110000"/>
              </a:lnSpc>
              <a:defRPr/>
            </a:pPr>
            <a:r>
              <a:rPr lang="en-GB" sz="1200">
                <a:solidFill>
                  <a:schemeClr val="bg1"/>
                </a:solidFill>
                <a:cs typeface="+mn-cs"/>
              </a:rPr>
              <a:t>CS1</a:t>
            </a:r>
          </a:p>
        </p:txBody>
      </p:sp>
      <p:sp>
        <p:nvSpPr>
          <p:cNvPr id="9" name="AutoShape 19"/>
          <p:cNvSpPr>
            <a:spLocks noChangeArrowheads="1"/>
          </p:cNvSpPr>
          <p:nvPr userDrawn="1"/>
        </p:nvSpPr>
        <p:spPr bwMode="gray">
          <a:xfrm>
            <a:off x="7420653" y="90039"/>
            <a:ext cx="431800" cy="215900"/>
          </a:xfrm>
          <a:prstGeom prst="chevron">
            <a:avLst>
              <a:gd name="adj" fmla="val 30343"/>
            </a:avLst>
          </a:prstGeom>
          <a:solidFill>
            <a:srgbClr val="1462FF"/>
          </a:solidFill>
          <a:ln w="12700" cap="rnd" algn="ctr">
            <a:noFill/>
            <a:miter lim="800000"/>
            <a:headEnd/>
            <a:tailEnd/>
          </a:ln>
        </p:spPr>
        <p:txBody>
          <a:bodyPr wrap="none" lIns="180000" tIns="54000" rIns="144000" bIns="54000" anchor="ctr"/>
          <a:lstStyle/>
          <a:p>
            <a:pPr algn="ctr" defTabSz="1019175">
              <a:lnSpc>
                <a:spcPct val="110000"/>
              </a:lnSpc>
              <a:defRPr/>
            </a:pPr>
            <a:r>
              <a:rPr lang="en-GB" sz="1200" dirty="0">
                <a:solidFill>
                  <a:schemeClr val="bg1"/>
                </a:solidFill>
                <a:cs typeface="+mn-cs"/>
              </a:rPr>
              <a:t>CS2</a:t>
            </a:r>
          </a:p>
        </p:txBody>
      </p:sp>
      <p:sp>
        <p:nvSpPr>
          <p:cNvPr id="10" name="AutoShape 19"/>
          <p:cNvSpPr>
            <a:spLocks noChangeArrowheads="1"/>
          </p:cNvSpPr>
          <p:nvPr userDrawn="1"/>
        </p:nvSpPr>
        <p:spPr bwMode="gray">
          <a:xfrm>
            <a:off x="7798478" y="90039"/>
            <a:ext cx="431800" cy="215900"/>
          </a:xfrm>
          <a:prstGeom prst="chevron">
            <a:avLst>
              <a:gd name="adj" fmla="val 30343"/>
            </a:avLst>
          </a:prstGeom>
          <a:solidFill>
            <a:srgbClr val="00A1DE"/>
          </a:solidFill>
          <a:ln w="12700" cap="rnd" algn="ctr">
            <a:noFill/>
            <a:miter lim="800000"/>
            <a:headEnd/>
            <a:tailEnd/>
          </a:ln>
        </p:spPr>
        <p:txBody>
          <a:bodyPr wrap="none" lIns="180000" tIns="54000" rIns="144000" bIns="54000" anchor="ctr"/>
          <a:lstStyle/>
          <a:p>
            <a:pPr algn="ctr" defTabSz="1019175">
              <a:lnSpc>
                <a:spcPct val="110000"/>
              </a:lnSpc>
              <a:defRPr/>
            </a:pPr>
            <a:r>
              <a:rPr lang="en-GB" sz="1200">
                <a:solidFill>
                  <a:schemeClr val="bg1"/>
                </a:solidFill>
                <a:cs typeface="+mn-cs"/>
              </a:rPr>
              <a:t>FS1</a:t>
            </a:r>
          </a:p>
        </p:txBody>
      </p:sp>
      <p:sp>
        <p:nvSpPr>
          <p:cNvPr id="11" name="AutoShape 19"/>
          <p:cNvSpPr>
            <a:spLocks noChangeArrowheads="1"/>
          </p:cNvSpPr>
          <p:nvPr userDrawn="1"/>
        </p:nvSpPr>
        <p:spPr bwMode="gray">
          <a:xfrm>
            <a:off x="8174715" y="90039"/>
            <a:ext cx="433388" cy="215900"/>
          </a:xfrm>
          <a:prstGeom prst="chevron">
            <a:avLst>
              <a:gd name="adj" fmla="val 30454"/>
            </a:avLst>
          </a:prstGeom>
          <a:solidFill>
            <a:srgbClr val="72C7E7"/>
          </a:solidFill>
          <a:ln w="28575" cap="rnd" algn="ctr">
            <a:noFill/>
            <a:miter lim="800000"/>
            <a:headEnd/>
            <a:tailEnd/>
          </a:ln>
        </p:spPr>
        <p:txBody>
          <a:bodyPr wrap="none" lIns="180000" tIns="54000" rIns="144000" bIns="54000" anchor="ctr"/>
          <a:lstStyle/>
          <a:p>
            <a:pPr algn="ctr" defTabSz="1019175">
              <a:lnSpc>
                <a:spcPct val="110000"/>
              </a:lnSpc>
              <a:defRPr/>
            </a:pPr>
            <a:r>
              <a:rPr lang="en-GB" sz="1200" dirty="0">
                <a:solidFill>
                  <a:schemeClr val="bg1"/>
                </a:solidFill>
                <a:cs typeface="+mn-cs"/>
              </a:rPr>
              <a:t>FS2</a:t>
            </a:r>
          </a:p>
        </p:txBody>
      </p:sp>
      <p:sp>
        <p:nvSpPr>
          <p:cNvPr id="12" name="AutoShape 19"/>
          <p:cNvSpPr>
            <a:spLocks noChangeArrowheads="1"/>
          </p:cNvSpPr>
          <p:nvPr userDrawn="1"/>
        </p:nvSpPr>
        <p:spPr bwMode="gray">
          <a:xfrm>
            <a:off x="8552540" y="90039"/>
            <a:ext cx="431800" cy="215900"/>
          </a:xfrm>
          <a:prstGeom prst="chevron">
            <a:avLst>
              <a:gd name="adj" fmla="val 30343"/>
            </a:avLst>
          </a:prstGeom>
          <a:solidFill>
            <a:srgbClr val="52D0FF"/>
          </a:solidFill>
          <a:ln w="28575" cap="rnd" algn="ctr">
            <a:solidFill>
              <a:srgbClr val="92D400"/>
            </a:solidFill>
            <a:miter lim="800000"/>
            <a:headEnd/>
            <a:tailEnd/>
          </a:ln>
        </p:spPr>
        <p:txBody>
          <a:bodyPr wrap="none" lIns="180000" tIns="54000" rIns="144000" bIns="54000" anchor="ctr"/>
          <a:lstStyle/>
          <a:p>
            <a:pPr algn="ctr" defTabSz="1019175">
              <a:lnSpc>
                <a:spcPct val="110000"/>
              </a:lnSpc>
              <a:defRPr/>
            </a:pPr>
            <a:r>
              <a:rPr lang="en-GB" sz="1200">
                <a:solidFill>
                  <a:schemeClr val="bg1"/>
                </a:solidFill>
              </a:rPr>
              <a:t>W</a:t>
            </a:r>
          </a:p>
        </p:txBody>
      </p:sp>
      <p:sp>
        <p:nvSpPr>
          <p:cNvPr id="13" name="Rectangle 14"/>
          <p:cNvSpPr>
            <a:spLocks noChangeArrowheads="1"/>
          </p:cNvSpPr>
          <p:nvPr userDrawn="1"/>
        </p:nvSpPr>
        <p:spPr bwMode="auto">
          <a:xfrm>
            <a:off x="6661828" y="317051"/>
            <a:ext cx="371475" cy="71438"/>
          </a:xfrm>
          <a:prstGeom prst="rect">
            <a:avLst/>
          </a:prstGeom>
          <a:solidFill>
            <a:srgbClr val="3C8A2E"/>
          </a:solidFill>
          <a:ln w="28575" algn="ctr">
            <a:noFill/>
            <a:round/>
            <a:headEnd/>
            <a:tailEnd/>
          </a:ln>
        </p:spPr>
        <p:txBody>
          <a:bodyPr lIns="36000" tIns="0" rIns="36000" bIns="0" anchorCtr="1"/>
          <a:lstStyle/>
          <a:p>
            <a:pPr algn="ctr">
              <a:defRPr/>
            </a:pPr>
            <a:r>
              <a:rPr lang="en-GB" sz="500">
                <a:solidFill>
                  <a:schemeClr val="bg1"/>
                </a:solidFill>
                <a:cs typeface="+mn-cs"/>
              </a:rPr>
              <a:t>DAY 1</a:t>
            </a:r>
          </a:p>
        </p:txBody>
      </p:sp>
      <p:sp>
        <p:nvSpPr>
          <p:cNvPr id="14" name="Rectangle 15"/>
          <p:cNvSpPr>
            <a:spLocks noChangeArrowheads="1"/>
          </p:cNvSpPr>
          <p:nvPr userDrawn="1"/>
        </p:nvSpPr>
        <p:spPr bwMode="auto">
          <a:xfrm>
            <a:off x="7038065" y="317051"/>
            <a:ext cx="749300" cy="71438"/>
          </a:xfrm>
          <a:prstGeom prst="rect">
            <a:avLst/>
          </a:prstGeom>
          <a:solidFill>
            <a:srgbClr val="3C8A2E"/>
          </a:solidFill>
          <a:ln w="9525" algn="ctr">
            <a:noFill/>
            <a:round/>
            <a:headEnd/>
            <a:tailEnd/>
          </a:ln>
        </p:spPr>
        <p:txBody>
          <a:bodyPr lIns="36000" tIns="0" rIns="36000" bIns="0" anchorCtr="1"/>
          <a:lstStyle/>
          <a:p>
            <a:pPr algn="ctr">
              <a:defRPr/>
            </a:pPr>
            <a:r>
              <a:rPr lang="en-GB" sz="500" dirty="0">
                <a:solidFill>
                  <a:schemeClr val="bg1"/>
                </a:solidFill>
                <a:cs typeface="+mn-cs"/>
              </a:rPr>
              <a:t>DAY 2</a:t>
            </a:r>
          </a:p>
        </p:txBody>
      </p:sp>
      <p:sp>
        <p:nvSpPr>
          <p:cNvPr id="15" name="Rectangle 16"/>
          <p:cNvSpPr>
            <a:spLocks noChangeArrowheads="1"/>
          </p:cNvSpPr>
          <p:nvPr userDrawn="1"/>
        </p:nvSpPr>
        <p:spPr bwMode="auto">
          <a:xfrm>
            <a:off x="7795303" y="317051"/>
            <a:ext cx="369887" cy="71438"/>
          </a:xfrm>
          <a:prstGeom prst="rect">
            <a:avLst/>
          </a:prstGeom>
          <a:solidFill>
            <a:srgbClr val="3C8A2E"/>
          </a:solidFill>
          <a:ln w="9525" algn="ctr">
            <a:noFill/>
            <a:round/>
            <a:headEnd/>
            <a:tailEnd/>
          </a:ln>
        </p:spPr>
        <p:txBody>
          <a:bodyPr lIns="36000" tIns="0" rIns="36000" bIns="0" anchorCtr="1"/>
          <a:lstStyle/>
          <a:p>
            <a:pPr algn="ctr">
              <a:defRPr/>
            </a:pPr>
            <a:r>
              <a:rPr lang="en-GB" sz="500">
                <a:solidFill>
                  <a:schemeClr val="bg1"/>
                </a:solidFill>
                <a:cs typeface="+mn-cs"/>
              </a:rPr>
              <a:t>DAY 3</a:t>
            </a:r>
          </a:p>
        </p:txBody>
      </p:sp>
      <p:sp>
        <p:nvSpPr>
          <p:cNvPr id="16" name="Rectangle 17"/>
          <p:cNvSpPr>
            <a:spLocks noChangeArrowheads="1"/>
          </p:cNvSpPr>
          <p:nvPr userDrawn="1"/>
        </p:nvSpPr>
        <p:spPr bwMode="auto">
          <a:xfrm>
            <a:off x="8173128" y="315464"/>
            <a:ext cx="746125" cy="73025"/>
          </a:xfrm>
          <a:prstGeom prst="rect">
            <a:avLst/>
          </a:prstGeom>
          <a:solidFill>
            <a:srgbClr val="3C8A2E"/>
          </a:solidFill>
          <a:ln w="28575" algn="ctr">
            <a:solidFill>
              <a:srgbClr val="92D400"/>
            </a:solidFill>
            <a:round/>
            <a:headEnd/>
            <a:tailEnd/>
          </a:ln>
        </p:spPr>
        <p:txBody>
          <a:bodyPr lIns="36000" tIns="0" rIns="36000" bIns="0" anchorCtr="1"/>
          <a:lstStyle/>
          <a:p>
            <a:pPr algn="ctr">
              <a:defRPr/>
            </a:pPr>
            <a:r>
              <a:rPr lang="en-GB" sz="500" dirty="0">
                <a:solidFill>
                  <a:schemeClr val="bg1"/>
                </a:solidFill>
                <a:cs typeface="+mn-cs"/>
              </a:rPr>
              <a:t>DAY 4</a:t>
            </a:r>
          </a:p>
        </p:txBody>
      </p:sp>
    </p:spTree>
    <p:extLst>
      <p:ext uri="{BB962C8B-B14F-4D97-AF65-F5344CB8AC3E}">
        <p14:creationId xmlns:p14="http://schemas.microsoft.com/office/powerpoint/2010/main" val="2655529728"/>
      </p:ext>
    </p:extLst>
  </p:cSld>
  <p:clrMap bg1="lt1" tx1="dk1" bg2="lt2" tx2="dk2" accent1="accent1" accent2="accent2" accent3="accent3" accent4="accent4" accent5="accent5" accent6="accent6" hlink="hlink" folHlink="folHlink"/>
  <p:sldLayoutIdLst>
    <p:sldLayoutId id="2147486372" r:id="rId1"/>
    <p:sldLayoutId id="2147486373" r:id="rId2"/>
    <p:sldLayoutId id="2147486374" r:id="rId3"/>
    <p:sldLayoutId id="2147486378" r:id="rId4"/>
    <p:sldLayoutId id="2147486379" r:id="rId5"/>
  </p:sldLayoutIdLst>
  <p:hf hdr="0" dt="0"/>
  <p:txStyles>
    <p:titleStyle>
      <a:lvl1pPr algn="l" rtl="0" eaLnBrk="0" fontAlgn="base" hangingPunct="0">
        <a:lnSpc>
          <a:spcPts val="2400"/>
        </a:lnSpc>
        <a:spcBef>
          <a:spcPct val="0"/>
        </a:spcBef>
        <a:spcAft>
          <a:spcPct val="0"/>
        </a:spcAft>
        <a:defRPr sz="2200">
          <a:solidFill>
            <a:srgbClr val="000066"/>
          </a:solidFill>
          <a:latin typeface="+mj-lt"/>
          <a:ea typeface="+mj-ea"/>
          <a:cs typeface="+mj-cs"/>
        </a:defRPr>
      </a:lvl1pPr>
      <a:lvl2pPr algn="l" rtl="0" eaLnBrk="0" fontAlgn="base" hangingPunct="0">
        <a:lnSpc>
          <a:spcPts val="2400"/>
        </a:lnSpc>
        <a:spcBef>
          <a:spcPct val="0"/>
        </a:spcBef>
        <a:spcAft>
          <a:spcPct val="0"/>
        </a:spcAft>
        <a:defRPr sz="2200">
          <a:solidFill>
            <a:srgbClr val="000066"/>
          </a:solidFill>
          <a:latin typeface="Arial" charset="0"/>
        </a:defRPr>
      </a:lvl2pPr>
      <a:lvl3pPr algn="l" rtl="0" eaLnBrk="0" fontAlgn="base" hangingPunct="0">
        <a:lnSpc>
          <a:spcPts val="2400"/>
        </a:lnSpc>
        <a:spcBef>
          <a:spcPct val="0"/>
        </a:spcBef>
        <a:spcAft>
          <a:spcPct val="0"/>
        </a:spcAft>
        <a:defRPr sz="2200">
          <a:solidFill>
            <a:srgbClr val="000066"/>
          </a:solidFill>
          <a:latin typeface="Arial" charset="0"/>
        </a:defRPr>
      </a:lvl3pPr>
      <a:lvl4pPr algn="l" rtl="0" eaLnBrk="0" fontAlgn="base" hangingPunct="0">
        <a:lnSpc>
          <a:spcPts val="2400"/>
        </a:lnSpc>
        <a:spcBef>
          <a:spcPct val="0"/>
        </a:spcBef>
        <a:spcAft>
          <a:spcPct val="0"/>
        </a:spcAft>
        <a:defRPr sz="2200">
          <a:solidFill>
            <a:srgbClr val="000066"/>
          </a:solidFill>
          <a:latin typeface="Arial" charset="0"/>
        </a:defRPr>
      </a:lvl4pPr>
      <a:lvl5pPr algn="l" rtl="0" eaLnBrk="0" fontAlgn="base" hangingPunct="0">
        <a:lnSpc>
          <a:spcPts val="2400"/>
        </a:lnSpc>
        <a:spcBef>
          <a:spcPct val="0"/>
        </a:spcBef>
        <a:spcAft>
          <a:spcPct val="0"/>
        </a:spcAft>
        <a:defRPr sz="2200">
          <a:solidFill>
            <a:srgbClr val="000066"/>
          </a:solidFill>
          <a:latin typeface="Arial" charset="0"/>
        </a:defRPr>
      </a:lvl5pPr>
      <a:lvl6pPr marL="457200" algn="l" rtl="0" fontAlgn="base">
        <a:lnSpc>
          <a:spcPts val="2400"/>
        </a:lnSpc>
        <a:spcBef>
          <a:spcPct val="0"/>
        </a:spcBef>
        <a:spcAft>
          <a:spcPct val="0"/>
        </a:spcAft>
        <a:defRPr sz="2200">
          <a:solidFill>
            <a:srgbClr val="000066"/>
          </a:solidFill>
          <a:latin typeface="Arial" charset="0"/>
        </a:defRPr>
      </a:lvl6pPr>
      <a:lvl7pPr marL="914400" algn="l" rtl="0" fontAlgn="base">
        <a:lnSpc>
          <a:spcPts val="2400"/>
        </a:lnSpc>
        <a:spcBef>
          <a:spcPct val="0"/>
        </a:spcBef>
        <a:spcAft>
          <a:spcPct val="0"/>
        </a:spcAft>
        <a:defRPr sz="2200">
          <a:solidFill>
            <a:srgbClr val="000066"/>
          </a:solidFill>
          <a:latin typeface="Arial" charset="0"/>
        </a:defRPr>
      </a:lvl7pPr>
      <a:lvl8pPr marL="1371600" algn="l" rtl="0" fontAlgn="base">
        <a:lnSpc>
          <a:spcPts val="2400"/>
        </a:lnSpc>
        <a:spcBef>
          <a:spcPct val="0"/>
        </a:spcBef>
        <a:spcAft>
          <a:spcPct val="0"/>
        </a:spcAft>
        <a:defRPr sz="2200">
          <a:solidFill>
            <a:srgbClr val="000066"/>
          </a:solidFill>
          <a:latin typeface="Arial" charset="0"/>
        </a:defRPr>
      </a:lvl8pPr>
      <a:lvl9pPr marL="1828800" algn="l" rtl="0" fontAlgn="base">
        <a:lnSpc>
          <a:spcPts val="2400"/>
        </a:lnSpc>
        <a:spcBef>
          <a:spcPct val="0"/>
        </a:spcBef>
        <a:spcAft>
          <a:spcPct val="0"/>
        </a:spcAft>
        <a:defRPr sz="2200">
          <a:solidFill>
            <a:srgbClr val="000066"/>
          </a:solidFill>
          <a:latin typeface="Arial" charset="0"/>
        </a:defRPr>
      </a:lvl9pPr>
    </p:titleStyle>
    <p:bodyStyle>
      <a:lvl1pPr marL="190500" indent="-190500" algn="l" rtl="0" eaLnBrk="0" fontAlgn="base" hangingPunct="0">
        <a:lnSpc>
          <a:spcPct val="102000"/>
        </a:lnSpc>
        <a:spcBef>
          <a:spcPct val="0"/>
        </a:spcBef>
        <a:spcAft>
          <a:spcPct val="37000"/>
        </a:spcAft>
        <a:tabLst>
          <a:tab pos="5715000" algn="l"/>
        </a:tabLst>
        <a:defRPr>
          <a:solidFill>
            <a:srgbClr val="000066"/>
          </a:solidFill>
          <a:latin typeface="+mn-lt"/>
          <a:ea typeface="+mn-ea"/>
          <a:cs typeface="+mn-cs"/>
        </a:defRPr>
      </a:lvl1pPr>
      <a:lvl2pPr marL="382588" indent="-190500" algn="l" rtl="0" eaLnBrk="0" fontAlgn="base" hangingPunct="0">
        <a:lnSpc>
          <a:spcPct val="94000"/>
        </a:lnSpc>
        <a:spcBef>
          <a:spcPct val="0"/>
        </a:spcBef>
        <a:spcAft>
          <a:spcPct val="36000"/>
        </a:spcAft>
        <a:buChar char="–"/>
        <a:tabLst>
          <a:tab pos="5715000" algn="l"/>
        </a:tabLst>
        <a:defRPr sz="1600">
          <a:solidFill>
            <a:srgbClr val="000066"/>
          </a:solidFill>
          <a:latin typeface="+mn-lt"/>
        </a:defRPr>
      </a:lvl2pPr>
      <a:lvl3pPr marL="574675" indent="-190500" algn="l" rtl="0" eaLnBrk="0" fontAlgn="base" hangingPunct="0">
        <a:lnSpc>
          <a:spcPct val="95000"/>
        </a:lnSpc>
        <a:spcBef>
          <a:spcPct val="0"/>
        </a:spcBef>
        <a:spcAft>
          <a:spcPct val="30000"/>
        </a:spcAft>
        <a:buChar char="–"/>
        <a:tabLst>
          <a:tab pos="5715000" algn="l"/>
        </a:tabLst>
        <a:defRPr sz="1400">
          <a:solidFill>
            <a:srgbClr val="000066"/>
          </a:solidFill>
          <a:latin typeface="+mn-lt"/>
        </a:defRPr>
      </a:lvl3pPr>
      <a:lvl4pPr marL="771525" indent="-195263" algn="l" rtl="0" eaLnBrk="0" fontAlgn="base" hangingPunct="0">
        <a:lnSpc>
          <a:spcPct val="97000"/>
        </a:lnSpc>
        <a:spcBef>
          <a:spcPct val="0"/>
        </a:spcBef>
        <a:spcAft>
          <a:spcPct val="28000"/>
        </a:spcAft>
        <a:buChar char="–"/>
        <a:tabLst>
          <a:tab pos="5715000" algn="l"/>
        </a:tabLst>
        <a:defRPr sz="1200">
          <a:solidFill>
            <a:srgbClr val="000066"/>
          </a:solidFill>
          <a:latin typeface="+mn-lt"/>
        </a:defRPr>
      </a:lvl4pPr>
      <a:lvl5pPr marL="960438" indent="-187325" algn="l" rtl="0" eaLnBrk="0" fontAlgn="base" hangingPunct="0">
        <a:lnSpc>
          <a:spcPts val="1600"/>
        </a:lnSpc>
        <a:spcBef>
          <a:spcPct val="0"/>
        </a:spcBef>
        <a:spcAft>
          <a:spcPct val="0"/>
        </a:spcAft>
        <a:buChar char="–"/>
        <a:tabLst>
          <a:tab pos="5715000" algn="l"/>
        </a:tabLst>
        <a:defRPr sz="1200">
          <a:solidFill>
            <a:schemeClr val="tx1"/>
          </a:solidFill>
          <a:latin typeface="Verdana" pitchFamily="34" charset="0"/>
        </a:defRPr>
      </a:lvl5pPr>
      <a:lvl6pPr marL="14176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6pPr>
      <a:lvl7pPr marL="18748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7pPr>
      <a:lvl8pPr marL="23320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8pPr>
      <a:lvl9pPr marL="27892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5.emf"/><Relationship Id="rId5" Type="http://schemas.openxmlformats.org/officeDocument/2006/relationships/oleObject" Target="../embeddings/oleObject4.bin"/><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5.bin"/></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6.bin"/></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www.youtube.com/watch?v=rsUkS2hQ4DA&amp;app=desktop"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6.jpg"/><Relationship Id="rId4" Type="http://schemas.openxmlformats.org/officeDocument/2006/relationships/image" Target="../media/image8.jpg"/></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34.jpeg"/><Relationship Id="rId5" Type="http://schemas.openxmlformats.org/officeDocument/2006/relationships/image" Target="../media/image33.jpeg"/><Relationship Id="rId10" Type="http://schemas.openxmlformats.org/officeDocument/2006/relationships/image" Target="../media/image38.jpeg"/><Relationship Id="rId4" Type="http://schemas.openxmlformats.org/officeDocument/2006/relationships/image" Target="../media/image32.jpeg"/><Relationship Id="rId9" Type="http://schemas.openxmlformats.org/officeDocument/2006/relationships/image" Target="../media/image37.jpeg"/></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s>
</file>

<file path=ppt/slides/_rels/slide39.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 Id="rId9" Type="http://schemas.openxmlformats.org/officeDocument/2006/relationships/image" Target="../media/image5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jpeg"/><Relationship Id="rId9" Type="http://schemas.openxmlformats.org/officeDocument/2006/relationships/image" Target="../media/image65.jpeg"/></Relationships>
</file>

<file path=ppt/slides/_rels/slide4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10.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4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74.png"/><Relationship Id="rId4" Type="http://schemas.openxmlformats.org/officeDocument/2006/relationships/image" Target="../media/image73.emf"/></Relationships>
</file>

<file path=ppt/slides/_rels/slide4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5.emf"/><Relationship Id="rId5" Type="http://schemas.openxmlformats.org/officeDocument/2006/relationships/oleObject" Target="../embeddings/oleObject7.bin"/><Relationship Id="rId4" Type="http://schemas.openxmlformats.org/officeDocument/2006/relationships/notesSlide" Target="../notesSlides/notesSlide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9.xml"/><Relationship Id="rId4" Type="http://schemas.openxmlformats.org/officeDocument/2006/relationships/image" Target="../media/image80.jpe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10.xml"/><Relationship Id="rId5" Type="http://schemas.openxmlformats.org/officeDocument/2006/relationships/image" Target="../media/image84.jpeg"/><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55.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93.png"/></Relationships>
</file>

<file path=ppt/slides/_rels/slide59.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11.xml"/><Relationship Id="rId4" Type="http://schemas.openxmlformats.org/officeDocument/2006/relationships/image" Target="../media/image96.em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99.jpeg"/></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8.bin"/></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slideLayout" Target="../slideLayouts/slideLayout13.xml"/><Relationship Id="rId4" Type="http://schemas.openxmlformats.org/officeDocument/2006/relationships/tags" Target="../tags/tag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jpeg"/><Relationship Id="rId7" Type="http://schemas.openxmlformats.org/officeDocument/2006/relationships/image" Target="../media/image106.jpeg"/><Relationship Id="rId2" Type="http://schemas.openxmlformats.org/officeDocument/2006/relationships/image" Target="../media/image101.png"/><Relationship Id="rId1" Type="http://schemas.openxmlformats.org/officeDocument/2006/relationships/slideLayout" Target="../slideLayouts/slideLayout13.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6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22883" name="PSTitle"/>
          <p:cNvSpPr>
            <a:spLocks noChangeArrowheads="1"/>
          </p:cNvSpPr>
          <p:nvPr/>
        </p:nvSpPr>
        <p:spPr bwMode="auto">
          <a:xfrm>
            <a:off x="415925" y="3419475"/>
            <a:ext cx="4859338" cy="746125"/>
          </a:xfrm>
          <a:prstGeom prst="rect">
            <a:avLst/>
          </a:prstGeom>
          <a:noFill/>
          <a:ln w="9525">
            <a:noFill/>
            <a:miter lim="800000"/>
            <a:headEnd/>
            <a:tailEnd/>
          </a:ln>
        </p:spPr>
        <p:txBody>
          <a:bodyPr lIns="0" tIns="0" rIns="0" bIns="0">
            <a:spAutoFit/>
          </a:bodyPr>
          <a:lstStyle/>
          <a:p>
            <a:pPr>
              <a:lnSpc>
                <a:spcPts val="1600"/>
              </a:lnSpc>
              <a:spcAft>
                <a:spcPct val="25000"/>
              </a:spcAft>
            </a:pPr>
            <a:r>
              <a:rPr lang="en-GB" altLang="en-GB" dirty="0">
                <a:solidFill>
                  <a:srgbClr val="000066"/>
                </a:solidFill>
              </a:rPr>
              <a:t>Lean Six Sigma </a:t>
            </a:r>
            <a:r>
              <a:rPr lang="en-GB" altLang="en-GB" dirty="0" smtClean="0">
                <a:solidFill>
                  <a:srgbClr val="000066"/>
                </a:solidFill>
              </a:rPr>
              <a:t>Training</a:t>
            </a:r>
            <a:endParaRPr lang="en-GB" altLang="en-GB" dirty="0">
              <a:solidFill>
                <a:srgbClr val="000066"/>
              </a:solidFill>
            </a:endParaRPr>
          </a:p>
          <a:p>
            <a:pPr>
              <a:lnSpc>
                <a:spcPts val="1600"/>
              </a:lnSpc>
              <a:spcAft>
                <a:spcPct val="25000"/>
              </a:spcAft>
            </a:pPr>
            <a:endParaRPr lang="en-GB" altLang="en-GB" sz="1400" dirty="0">
              <a:solidFill>
                <a:srgbClr val="000066"/>
              </a:solidFill>
            </a:endParaRPr>
          </a:p>
          <a:p>
            <a:pPr>
              <a:lnSpc>
                <a:spcPts val="1600"/>
              </a:lnSpc>
              <a:spcAft>
                <a:spcPct val="25000"/>
              </a:spcAft>
            </a:pPr>
            <a:r>
              <a:rPr lang="en-GB" altLang="en-GB" sz="1400" dirty="0">
                <a:solidFill>
                  <a:srgbClr val="000066"/>
                </a:solidFill>
              </a:rPr>
              <a:t>Day 4 – Future State 2, Work Pilot</a:t>
            </a:r>
          </a:p>
        </p:txBody>
      </p:sp>
      <p:sp>
        <p:nvSpPr>
          <p:cNvPr id="4" name="ThoughtTitle"/>
          <p:cNvSpPr>
            <a:spLocks noChangeArrowheads="1"/>
          </p:cNvSpPr>
          <p:nvPr/>
        </p:nvSpPr>
        <p:spPr bwMode="auto">
          <a:xfrm>
            <a:off x="357188" y="1976438"/>
            <a:ext cx="8383587" cy="1346200"/>
          </a:xfrm>
          <a:prstGeom prst="rect">
            <a:avLst/>
          </a:prstGeom>
          <a:noFill/>
          <a:ln w="9525">
            <a:noFill/>
            <a:miter lim="800000"/>
            <a:headEnd/>
            <a:tailEnd/>
          </a:ln>
        </p:spPr>
        <p:txBody>
          <a:bodyPr lIns="0" tIns="0" rIns="0" bIns="0"/>
          <a:lstStyle/>
          <a:p>
            <a:pPr>
              <a:lnSpc>
                <a:spcPts val="5500"/>
              </a:lnSpc>
            </a:pPr>
            <a:r>
              <a:rPr lang="en-GB" altLang="en-GB" sz="4400" b="0" dirty="0">
                <a:solidFill>
                  <a:srgbClr val="000066"/>
                </a:solidFill>
                <a:latin typeface="Times New Roman" pitchFamily="18" charset="0"/>
              </a:rPr>
              <a:t>Deloitte Lean Six Sigma Method</a:t>
            </a:r>
            <a:r>
              <a:rPr lang="en-GB" altLang="en-GB" sz="6600" b="0" dirty="0">
                <a:solidFill>
                  <a:srgbClr val="9CD100"/>
                </a:solidFill>
                <a:latin typeface="Times New Roman" pitchFamily="18" charset="0"/>
              </a:rPr>
              <a:t>.</a:t>
            </a:r>
            <a:endParaRPr lang="en-GB" altLang="en-GB" sz="4400" b="0" dirty="0">
              <a:solidFill>
                <a:srgbClr val="9CD100"/>
              </a:solidFill>
              <a:latin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2"/>
          <p:cNvSpPr>
            <a:spLocks noGrp="1" noChangeArrowheads="1"/>
          </p:cNvSpPr>
          <p:nvPr>
            <p:ph type="title"/>
          </p:nvPr>
        </p:nvSpPr>
        <p:spPr/>
        <p:txBody>
          <a:bodyPr/>
          <a:lstStyle/>
          <a:p>
            <a:pPr eaLnBrk="1" hangingPunct="1"/>
            <a:r>
              <a:rPr lang="en-GB" sz="2400" dirty="0" smtClean="0"/>
              <a:t>Work Packages - Charter Developmen</a:t>
            </a:r>
            <a:r>
              <a:rPr lang="en-GB" dirty="0" smtClean="0"/>
              <a:t>t</a:t>
            </a:r>
            <a:br>
              <a:rPr lang="en-GB" dirty="0" smtClean="0"/>
            </a:br>
            <a:r>
              <a:rPr lang="en-GB" sz="1800" b="1" dirty="0" smtClean="0">
                <a:solidFill>
                  <a:srgbClr val="99CC33"/>
                </a:solidFill>
                <a:cs typeface="Arial" pitchFamily="34" charset="0"/>
              </a:rPr>
              <a:t>Each work package will become a mini-project on his own</a:t>
            </a:r>
          </a:p>
        </p:txBody>
      </p:sp>
      <p:sp>
        <p:nvSpPr>
          <p:cNvPr id="133124" name="Slide Number Placeholder 5"/>
          <p:cNvSpPr>
            <a:spLocks noGrp="1"/>
          </p:cNvSpPr>
          <p:nvPr>
            <p:ph type="sldNum" sz="quarter" idx="11"/>
          </p:nvPr>
        </p:nvSpPr>
        <p:spPr>
          <a:noFill/>
        </p:spPr>
        <p:txBody>
          <a:bodyPr/>
          <a:lstStyle/>
          <a:p>
            <a:fld id="{43B38869-94E9-4DDA-9BFA-BF881DA48E67}" type="slidenum">
              <a:rPr lang="en-GB" altLang="en-GB"/>
              <a:pPr/>
              <a:t>10</a:t>
            </a:fld>
            <a:endParaRPr lang="en-GB" altLang="en-GB"/>
          </a:p>
        </p:txBody>
      </p:sp>
      <p:sp>
        <p:nvSpPr>
          <p:cNvPr id="133125" name="Rectangle 5"/>
          <p:cNvSpPr>
            <a:spLocks noGrp="1" noChangeArrowheads="1"/>
          </p:cNvSpPr>
          <p:nvPr>
            <p:ph type="body" sz="half" idx="4294967295"/>
          </p:nvPr>
        </p:nvSpPr>
        <p:spPr>
          <a:xfrm>
            <a:off x="361950" y="1143000"/>
            <a:ext cx="6270625" cy="458788"/>
          </a:xfrm>
          <a:solidFill>
            <a:schemeClr val="bg1"/>
          </a:solidFill>
          <a:ln w="3175">
            <a:noFill/>
          </a:ln>
        </p:spPr>
        <p:txBody>
          <a:bodyPr lIns="72000" tIns="72000" rIns="72000" bIns="72000"/>
          <a:lstStyle/>
          <a:p>
            <a:pPr marL="0" indent="0" eaLnBrk="1" hangingPunct="1"/>
            <a:r>
              <a:rPr lang="en-GB" b="1" dirty="0" smtClean="0">
                <a:solidFill>
                  <a:schemeClr val="accent3"/>
                </a:solidFill>
              </a:rPr>
              <a:t>Objective:</a:t>
            </a:r>
            <a:r>
              <a:rPr lang="en-GB" dirty="0" smtClean="0"/>
              <a:t> Frame each work package with a charter</a:t>
            </a:r>
            <a:endParaRPr lang="en-GB" sz="1600" dirty="0" smtClean="0"/>
          </a:p>
        </p:txBody>
      </p:sp>
      <p:sp>
        <p:nvSpPr>
          <p:cNvPr id="133128" name="Text Box 46"/>
          <p:cNvSpPr txBox="1">
            <a:spLocks noChangeArrowheads="1"/>
          </p:cNvSpPr>
          <p:nvPr/>
        </p:nvSpPr>
        <p:spPr bwMode="auto">
          <a:xfrm>
            <a:off x="5971082" y="1563349"/>
            <a:ext cx="2622550" cy="366712"/>
          </a:xfrm>
          <a:prstGeom prst="rect">
            <a:avLst/>
          </a:prstGeom>
          <a:noFill/>
          <a:ln w="9525">
            <a:noFill/>
            <a:miter lim="800000"/>
            <a:headEnd/>
            <a:tailEnd/>
          </a:ln>
        </p:spPr>
        <p:txBody>
          <a:bodyPr wrap="none">
            <a:spAutoFit/>
          </a:bodyPr>
          <a:lstStyle/>
          <a:p>
            <a:r>
              <a:rPr lang="en-GB">
                <a:solidFill>
                  <a:srgbClr val="000066"/>
                </a:solidFill>
              </a:rPr>
              <a:t>Work Package Charter</a:t>
            </a:r>
          </a:p>
        </p:txBody>
      </p:sp>
      <p:pic>
        <p:nvPicPr>
          <p:cNvPr id="21" name="Picture 4" descr="Char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8711" y="1955233"/>
            <a:ext cx="3098264" cy="3747634"/>
          </a:xfrm>
          <a:prstGeom prst="rect">
            <a:avLst/>
          </a:prstGeom>
          <a:noFill/>
          <a:ln w="9525">
            <a:noFill/>
            <a:miter lim="800000"/>
            <a:headEnd/>
            <a:tailEnd/>
          </a:ln>
        </p:spPr>
      </p:pic>
      <p:sp>
        <p:nvSpPr>
          <p:cNvPr id="22" name="Rectangle 5"/>
          <p:cNvSpPr txBox="1">
            <a:spLocks noChangeArrowheads="1"/>
          </p:cNvSpPr>
          <p:nvPr/>
        </p:nvSpPr>
        <p:spPr bwMode="auto">
          <a:xfrm>
            <a:off x="361949" y="1659621"/>
            <a:ext cx="5066394" cy="4571545"/>
          </a:xfrm>
          <a:prstGeom prst="rect">
            <a:avLst/>
          </a:prstGeom>
          <a:solidFill>
            <a:schemeClr val="bg1"/>
          </a:solidFill>
          <a:ln w="3175">
            <a:noFill/>
            <a:miter lim="800000"/>
            <a:headEnd/>
            <a:tailEnd/>
          </a:ln>
        </p:spPr>
        <p:txBody>
          <a:bodyPr vert="horz" wrap="square" lIns="72000" tIns="72000" rIns="72000" bIns="72000" numCol="1" anchor="t" anchorCtr="0" compatLnSpc="1">
            <a:prstTxWarp prst="textNoShape">
              <a:avLst/>
            </a:prstTxWarp>
          </a:bodyPr>
          <a:lstStyle>
            <a:lvl1pPr marL="190500" indent="-190500" algn="l" rtl="0" eaLnBrk="0" fontAlgn="base" hangingPunct="0">
              <a:lnSpc>
                <a:spcPct val="102000"/>
              </a:lnSpc>
              <a:spcBef>
                <a:spcPct val="0"/>
              </a:spcBef>
              <a:spcAft>
                <a:spcPct val="37000"/>
              </a:spcAft>
              <a:tabLst>
                <a:tab pos="5715000" algn="l"/>
              </a:tabLst>
              <a:defRPr>
                <a:solidFill>
                  <a:srgbClr val="000066"/>
                </a:solidFill>
                <a:latin typeface="+mn-lt"/>
                <a:ea typeface="+mn-ea"/>
                <a:cs typeface="+mn-cs"/>
              </a:defRPr>
            </a:lvl1pPr>
            <a:lvl2pPr marL="382588" indent="-190500" algn="l" rtl="0" eaLnBrk="0" fontAlgn="base" hangingPunct="0">
              <a:lnSpc>
                <a:spcPct val="94000"/>
              </a:lnSpc>
              <a:spcBef>
                <a:spcPct val="0"/>
              </a:spcBef>
              <a:spcAft>
                <a:spcPct val="36000"/>
              </a:spcAft>
              <a:buChar char="–"/>
              <a:tabLst>
                <a:tab pos="5715000" algn="l"/>
              </a:tabLst>
              <a:defRPr sz="1600">
                <a:solidFill>
                  <a:srgbClr val="000066"/>
                </a:solidFill>
                <a:latin typeface="+mn-lt"/>
              </a:defRPr>
            </a:lvl2pPr>
            <a:lvl3pPr marL="574675" indent="-190500" algn="l" rtl="0" eaLnBrk="0" fontAlgn="base" hangingPunct="0">
              <a:lnSpc>
                <a:spcPct val="95000"/>
              </a:lnSpc>
              <a:spcBef>
                <a:spcPct val="0"/>
              </a:spcBef>
              <a:spcAft>
                <a:spcPct val="30000"/>
              </a:spcAft>
              <a:buChar char="–"/>
              <a:tabLst>
                <a:tab pos="5715000" algn="l"/>
              </a:tabLst>
              <a:defRPr sz="1400">
                <a:solidFill>
                  <a:srgbClr val="000066"/>
                </a:solidFill>
                <a:latin typeface="+mn-lt"/>
              </a:defRPr>
            </a:lvl3pPr>
            <a:lvl4pPr marL="771525" indent="-195263" algn="l" rtl="0" eaLnBrk="0" fontAlgn="base" hangingPunct="0">
              <a:lnSpc>
                <a:spcPct val="97000"/>
              </a:lnSpc>
              <a:spcBef>
                <a:spcPct val="0"/>
              </a:spcBef>
              <a:spcAft>
                <a:spcPct val="28000"/>
              </a:spcAft>
              <a:buChar char="–"/>
              <a:tabLst>
                <a:tab pos="5715000" algn="l"/>
              </a:tabLst>
              <a:defRPr sz="1200">
                <a:solidFill>
                  <a:srgbClr val="000066"/>
                </a:solidFill>
                <a:latin typeface="+mn-lt"/>
              </a:defRPr>
            </a:lvl4pPr>
            <a:lvl5pPr marL="960438" indent="-187325" algn="l" rtl="0" eaLnBrk="0" fontAlgn="base" hangingPunct="0">
              <a:lnSpc>
                <a:spcPts val="1600"/>
              </a:lnSpc>
              <a:spcBef>
                <a:spcPct val="0"/>
              </a:spcBef>
              <a:spcAft>
                <a:spcPct val="0"/>
              </a:spcAft>
              <a:buChar char="–"/>
              <a:tabLst>
                <a:tab pos="5715000" algn="l"/>
              </a:tabLst>
              <a:defRPr sz="1200">
                <a:solidFill>
                  <a:schemeClr val="tx1"/>
                </a:solidFill>
                <a:latin typeface="Verdana" pitchFamily="34" charset="0"/>
              </a:defRPr>
            </a:lvl5pPr>
            <a:lvl6pPr marL="14176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6pPr>
            <a:lvl7pPr marL="18748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7pPr>
            <a:lvl8pPr marL="23320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8pPr>
            <a:lvl9pPr marL="27892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9pPr>
          </a:lstStyle>
          <a:p>
            <a:pPr marL="0" indent="0" eaLnBrk="1" hangingPunct="1">
              <a:lnSpc>
                <a:spcPct val="100000"/>
              </a:lnSpc>
            </a:pPr>
            <a:r>
              <a:rPr lang="en-GB" kern="0" dirty="0" smtClean="0"/>
              <a:t>Key questions:</a:t>
            </a:r>
          </a:p>
          <a:p>
            <a:pPr marL="285750" indent="-285750" eaLnBrk="1" hangingPunct="1">
              <a:lnSpc>
                <a:spcPct val="100000"/>
              </a:lnSpc>
              <a:spcAft>
                <a:spcPts val="600"/>
              </a:spcAft>
              <a:buFont typeface="Wingdings" panose="05000000000000000000" pitchFamily="2" charset="2"/>
              <a:buChar char="§"/>
            </a:pPr>
            <a:r>
              <a:rPr lang="en-GB" sz="1600" b="0" kern="0" dirty="0" smtClean="0"/>
              <a:t>What is the scope of this package?</a:t>
            </a:r>
          </a:p>
          <a:p>
            <a:pPr marL="285750" indent="-285750" eaLnBrk="1" hangingPunct="1">
              <a:lnSpc>
                <a:spcPct val="100000"/>
              </a:lnSpc>
              <a:spcAft>
                <a:spcPts val="600"/>
              </a:spcAft>
              <a:buFont typeface="Wingdings" panose="05000000000000000000" pitchFamily="2" charset="2"/>
              <a:buChar char="§"/>
            </a:pPr>
            <a:r>
              <a:rPr lang="en-GB" sz="1600" b="0" kern="0" dirty="0" smtClean="0"/>
              <a:t>What are the key deliverables?</a:t>
            </a:r>
          </a:p>
          <a:p>
            <a:pPr marL="285750" indent="-285750" eaLnBrk="1" hangingPunct="1">
              <a:lnSpc>
                <a:spcPct val="100000"/>
              </a:lnSpc>
              <a:spcAft>
                <a:spcPts val="600"/>
              </a:spcAft>
              <a:buFont typeface="Wingdings" panose="05000000000000000000" pitchFamily="2" charset="2"/>
              <a:buChar char="§"/>
            </a:pPr>
            <a:r>
              <a:rPr lang="en-GB" sz="1600" b="0" kern="0" dirty="0" smtClean="0"/>
              <a:t>What are the expected delivery dates?</a:t>
            </a:r>
          </a:p>
          <a:p>
            <a:pPr marL="285750" indent="-285750" eaLnBrk="1" hangingPunct="1">
              <a:lnSpc>
                <a:spcPct val="100000"/>
              </a:lnSpc>
              <a:spcAft>
                <a:spcPts val="600"/>
              </a:spcAft>
              <a:buFont typeface="Wingdings" panose="05000000000000000000" pitchFamily="2" charset="2"/>
              <a:buChar char="§"/>
            </a:pPr>
            <a:r>
              <a:rPr lang="en-GB" sz="1600" b="0" kern="0" dirty="0" smtClean="0"/>
              <a:t>Who will take the ownership?</a:t>
            </a:r>
          </a:p>
          <a:p>
            <a:pPr marL="0" indent="0" eaLnBrk="1" hangingPunct="1">
              <a:lnSpc>
                <a:spcPct val="100000"/>
              </a:lnSpc>
              <a:spcAft>
                <a:spcPts val="600"/>
              </a:spcAft>
            </a:pPr>
            <a:endParaRPr lang="en-GB" sz="1600" b="0" kern="0" dirty="0" smtClean="0"/>
          </a:p>
          <a:p>
            <a:pPr marL="0" indent="0" eaLnBrk="1" hangingPunct="1">
              <a:lnSpc>
                <a:spcPct val="100000"/>
              </a:lnSpc>
              <a:spcBef>
                <a:spcPts val="600"/>
              </a:spcBef>
              <a:spcAft>
                <a:spcPts val="600"/>
              </a:spcAft>
            </a:pPr>
            <a:r>
              <a:rPr lang="en-GB" kern="0" dirty="0" smtClean="0"/>
              <a:t>Team work:</a:t>
            </a:r>
          </a:p>
          <a:p>
            <a:pPr marL="285750" indent="-285750" eaLnBrk="1" hangingPunct="1">
              <a:lnSpc>
                <a:spcPct val="100000"/>
              </a:lnSpc>
              <a:spcAft>
                <a:spcPts val="600"/>
              </a:spcAft>
              <a:buFont typeface="Wingdings" panose="05000000000000000000" pitchFamily="2" charset="2"/>
              <a:buChar char="§"/>
            </a:pPr>
            <a:r>
              <a:rPr lang="en-GB" sz="1600" b="0" kern="0" dirty="0" smtClean="0"/>
              <a:t>Take the list of actions with each work package and align them into a charter</a:t>
            </a:r>
          </a:p>
          <a:p>
            <a:pPr marL="285750" indent="-285750" eaLnBrk="1" hangingPunct="1">
              <a:lnSpc>
                <a:spcPct val="100000"/>
              </a:lnSpc>
              <a:spcAft>
                <a:spcPts val="600"/>
              </a:spcAft>
              <a:buFont typeface="Wingdings" panose="05000000000000000000" pitchFamily="2" charset="2"/>
              <a:buChar char="§"/>
            </a:pPr>
            <a:r>
              <a:rPr lang="en-GB" sz="1600" b="0" kern="0" dirty="0" smtClean="0"/>
              <a:t>Identify the teams, stakeholder and the milestones</a:t>
            </a:r>
          </a:p>
          <a:p>
            <a:pPr marL="285750" indent="-285750" eaLnBrk="1" hangingPunct="1">
              <a:lnSpc>
                <a:spcPct val="100000"/>
              </a:lnSpc>
              <a:spcAft>
                <a:spcPts val="600"/>
              </a:spcAft>
              <a:buFont typeface="Wingdings" panose="05000000000000000000" pitchFamily="2" charset="2"/>
              <a:buChar char="§"/>
            </a:pPr>
            <a:r>
              <a:rPr lang="en-GB" sz="1600" b="0" kern="0" dirty="0" smtClean="0"/>
              <a:t>Ensure the scope is clear to avoid duplication of actions or efforts between work packages</a:t>
            </a:r>
          </a:p>
          <a:p>
            <a:pPr marL="285750" indent="-285750" eaLnBrk="1" hangingPunct="1">
              <a:lnSpc>
                <a:spcPct val="100000"/>
              </a:lnSpc>
              <a:spcAft>
                <a:spcPts val="600"/>
              </a:spcAft>
              <a:buFont typeface="Wingdings" panose="05000000000000000000" pitchFamily="2" charset="2"/>
              <a:buChar char="§"/>
            </a:pPr>
            <a:r>
              <a:rPr lang="en-GB" sz="1600" b="0" kern="0" dirty="0" smtClean="0"/>
              <a:t>A work package should be defined and developed for KPI implementation (</a:t>
            </a:r>
            <a:r>
              <a:rPr lang="en-GB" sz="1600" b="0" kern="0" dirty="0" err="1" smtClean="0"/>
              <a:t>incl.VoC</a:t>
            </a:r>
            <a:r>
              <a:rPr lang="en-GB" sz="1600" b="0" kern="0" dirty="0" smtClean="0"/>
              <a:t>) and the set up of the work pilot (incl. setting the logistics)</a:t>
            </a:r>
          </a:p>
        </p:txBody>
      </p:sp>
      <p:sp>
        <p:nvSpPr>
          <p:cNvPr id="23" name="5-Point Star 22"/>
          <p:cNvSpPr/>
          <p:nvPr/>
        </p:nvSpPr>
        <p:spPr>
          <a:xfrm>
            <a:off x="6221845" y="40944"/>
            <a:ext cx="341952" cy="341952"/>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11" descr="MPj04304740000[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0575" y="5370178"/>
            <a:ext cx="1081088" cy="1081088"/>
          </a:xfrm>
          <a:prstGeom prst="rect">
            <a:avLst/>
          </a:prstGeom>
          <a:noFill/>
          <a:ln w="9525">
            <a:noFill/>
            <a:miter lim="800000"/>
            <a:headEnd/>
            <a:tailEnd/>
          </a:ln>
        </p:spPr>
      </p:pic>
      <p:sp>
        <p:nvSpPr>
          <p:cNvPr id="134147" name="Rectangle 12"/>
          <p:cNvSpPr>
            <a:spLocks noChangeArrowheads="1"/>
          </p:cNvSpPr>
          <p:nvPr/>
        </p:nvSpPr>
        <p:spPr bwMode="auto">
          <a:xfrm>
            <a:off x="4557713" y="5189561"/>
            <a:ext cx="4259262" cy="1185863"/>
          </a:xfrm>
          <a:prstGeom prst="rect">
            <a:avLst/>
          </a:prstGeom>
          <a:noFill/>
          <a:ln w="9525">
            <a:solidFill>
              <a:schemeClr val="accent3"/>
            </a:solidFill>
            <a:miter lim="800000"/>
            <a:headEnd/>
            <a:tailEnd/>
          </a:ln>
        </p:spPr>
        <p:txBody>
          <a:bodyPr lIns="1080000" anchor="ctr"/>
          <a:lstStyle/>
          <a:p>
            <a:r>
              <a:rPr lang="en-GB" sz="1400" b="0" i="1" dirty="0">
                <a:solidFill>
                  <a:srgbClr val="000066"/>
                </a:solidFill>
              </a:rPr>
              <a:t>Milestones (pink Post-Its) are linked with tangible deliverables resulting from the execution of the work packages</a:t>
            </a:r>
          </a:p>
        </p:txBody>
      </p:sp>
      <p:sp>
        <p:nvSpPr>
          <p:cNvPr id="134148" name="Rectangle 9"/>
          <p:cNvSpPr>
            <a:spLocks noChangeArrowheads="1"/>
          </p:cNvSpPr>
          <p:nvPr/>
        </p:nvSpPr>
        <p:spPr bwMode="auto">
          <a:xfrm>
            <a:off x="4519613" y="5209841"/>
            <a:ext cx="1095375" cy="338137"/>
          </a:xfrm>
          <a:prstGeom prst="rect">
            <a:avLst/>
          </a:prstGeom>
          <a:noFill/>
          <a:ln w="9525">
            <a:noFill/>
            <a:miter lim="800000"/>
            <a:headEnd/>
            <a:tailEnd/>
          </a:ln>
        </p:spPr>
        <p:txBody>
          <a:bodyPr wrap="none">
            <a:spAutoFit/>
          </a:bodyPr>
          <a:lstStyle/>
          <a:p>
            <a:pPr marL="268288" indent="-174625">
              <a:tabLst>
                <a:tab pos="1166813" algn="l"/>
              </a:tabLst>
            </a:pPr>
            <a:r>
              <a:rPr lang="en-US" sz="1600" i="1" dirty="0">
                <a:solidFill>
                  <a:srgbClr val="000066"/>
                </a:solidFill>
              </a:rPr>
              <a:t>Hot Tips</a:t>
            </a:r>
          </a:p>
        </p:txBody>
      </p:sp>
      <p:sp>
        <p:nvSpPr>
          <p:cNvPr id="134150" name="Rectangle 2"/>
          <p:cNvSpPr>
            <a:spLocks noGrp="1" noChangeArrowheads="1"/>
          </p:cNvSpPr>
          <p:nvPr>
            <p:ph type="title"/>
          </p:nvPr>
        </p:nvSpPr>
        <p:spPr/>
        <p:txBody>
          <a:bodyPr/>
          <a:lstStyle/>
          <a:p>
            <a:pPr eaLnBrk="1" hangingPunct="1"/>
            <a:r>
              <a:rPr lang="en-GB" sz="2400" smtClean="0"/>
              <a:t>Work Packages - High Level Plan</a:t>
            </a:r>
            <a:r>
              <a:rPr lang="en-GB" smtClean="0"/>
              <a:t/>
            </a:r>
            <a:br>
              <a:rPr lang="en-GB" smtClean="0"/>
            </a:br>
            <a:r>
              <a:rPr lang="en-GB" sz="1800" b="1" smtClean="0">
                <a:solidFill>
                  <a:srgbClr val="99CC33"/>
                </a:solidFill>
                <a:cs typeface="Arial" pitchFamily="34" charset="0"/>
              </a:rPr>
              <a:t>A view of all work packages</a:t>
            </a:r>
          </a:p>
        </p:txBody>
      </p:sp>
      <p:sp>
        <p:nvSpPr>
          <p:cNvPr id="134151" name="Slide Number Placeholder 5"/>
          <p:cNvSpPr>
            <a:spLocks noGrp="1"/>
          </p:cNvSpPr>
          <p:nvPr>
            <p:ph type="sldNum" sz="quarter" idx="11"/>
          </p:nvPr>
        </p:nvSpPr>
        <p:spPr>
          <a:noFill/>
        </p:spPr>
        <p:txBody>
          <a:bodyPr/>
          <a:lstStyle/>
          <a:p>
            <a:fld id="{613616EA-A528-4F0D-BD3B-F5CFB909C7DB}" type="slidenum">
              <a:rPr lang="en-GB" altLang="en-GB"/>
              <a:pPr/>
              <a:t>11</a:t>
            </a:fld>
            <a:endParaRPr lang="en-GB" altLang="en-GB"/>
          </a:p>
        </p:txBody>
      </p:sp>
      <p:sp>
        <p:nvSpPr>
          <p:cNvPr id="134152" name="Rectangle 5"/>
          <p:cNvSpPr>
            <a:spLocks noGrp="1" noChangeArrowheads="1"/>
          </p:cNvSpPr>
          <p:nvPr>
            <p:ph type="body" sz="half" idx="4294967295"/>
          </p:nvPr>
        </p:nvSpPr>
        <p:spPr>
          <a:xfrm>
            <a:off x="361950" y="1601788"/>
            <a:ext cx="4238625" cy="4597400"/>
          </a:xfrm>
          <a:solidFill>
            <a:schemeClr val="bg1"/>
          </a:solidFill>
          <a:ln>
            <a:noFill/>
          </a:ln>
        </p:spPr>
        <p:txBody>
          <a:bodyPr lIns="72000" tIns="72000" rIns="108000" bIns="72000"/>
          <a:lstStyle/>
          <a:p>
            <a:pPr marL="0" indent="0" eaLnBrk="1" hangingPunct="1"/>
            <a:r>
              <a:rPr lang="en-GB" b="1" dirty="0" smtClean="0"/>
              <a:t>Team work:</a:t>
            </a:r>
          </a:p>
          <a:p>
            <a:pPr marL="285750" indent="-285750" eaLnBrk="1" hangingPunct="1">
              <a:buFont typeface="Wingdings" panose="05000000000000000000" pitchFamily="2" charset="2"/>
              <a:buChar char="§"/>
            </a:pPr>
            <a:r>
              <a:rPr lang="en-GB" sz="1600" dirty="0" smtClean="0"/>
              <a:t>Each work package will form a line item in the work plan and have a lead assigned</a:t>
            </a:r>
          </a:p>
          <a:p>
            <a:pPr marL="285750" indent="-285750" eaLnBrk="1" hangingPunct="1">
              <a:buFont typeface="Wingdings" panose="05000000000000000000" pitchFamily="2" charset="2"/>
              <a:buChar char="§"/>
            </a:pPr>
            <a:r>
              <a:rPr lang="en-GB" sz="1600" dirty="0" smtClean="0"/>
              <a:t>The list of actions that have been sorted into completion order will make it easier to identify timing on the Gantt chart</a:t>
            </a:r>
          </a:p>
          <a:p>
            <a:pPr marL="285750" indent="-285750" eaLnBrk="1" hangingPunct="1">
              <a:buFont typeface="Wingdings" panose="05000000000000000000" pitchFamily="2" charset="2"/>
              <a:buChar char="§"/>
            </a:pPr>
            <a:r>
              <a:rPr lang="en-GB" sz="1600" dirty="0" smtClean="0"/>
              <a:t>Look to track significant and visible achievements, actions that have dependencies, or critical actions that can cause delay to implementation</a:t>
            </a:r>
          </a:p>
          <a:p>
            <a:pPr marL="285750" indent="-285750" eaLnBrk="1" hangingPunct="1">
              <a:buFont typeface="Wingdings" panose="05000000000000000000" pitchFamily="2" charset="2"/>
              <a:buChar char="§"/>
            </a:pPr>
            <a:r>
              <a:rPr lang="en-GB" sz="1600" dirty="0" smtClean="0"/>
              <a:t>Use a dot and line to indicate start dates of the work packages</a:t>
            </a:r>
          </a:p>
          <a:p>
            <a:pPr marL="285750" indent="-285750" eaLnBrk="1" hangingPunct="1">
              <a:buFont typeface="Wingdings" panose="05000000000000000000" pitchFamily="2" charset="2"/>
              <a:buChar char="§"/>
            </a:pPr>
            <a:r>
              <a:rPr lang="en-GB" sz="1600" dirty="0" smtClean="0"/>
              <a:t>Look for bunching of actions as this may indicate overload on resources</a:t>
            </a:r>
          </a:p>
          <a:p>
            <a:pPr marL="285750" indent="-285750" eaLnBrk="1" hangingPunct="1">
              <a:buFont typeface="Wingdings" panose="05000000000000000000" pitchFamily="2" charset="2"/>
              <a:buChar char="§"/>
            </a:pPr>
            <a:r>
              <a:rPr lang="en-GB" sz="1600" dirty="0" smtClean="0"/>
              <a:t>Check the logic of actions to be completed before others and dependent work packages</a:t>
            </a:r>
          </a:p>
          <a:p>
            <a:pPr marL="285750" indent="-285750" eaLnBrk="1" hangingPunct="1">
              <a:buFont typeface="Wingdings" panose="05000000000000000000" pitchFamily="2" charset="2"/>
              <a:buChar char="§"/>
            </a:pPr>
            <a:endParaRPr lang="en-GB" sz="1600" dirty="0" smtClean="0"/>
          </a:p>
        </p:txBody>
      </p:sp>
      <p:pic>
        <p:nvPicPr>
          <p:cNvPr id="134155" name="Picture 8"/>
          <p:cNvPicPr>
            <a:picLocks noGrp="1" noChangeAspect="1" noChangeArrowheads="1"/>
          </p:cNvPicPr>
          <p:nvPr>
            <p:ph sz="half" idx="4294967295"/>
          </p:nvPr>
        </p:nvPicPr>
        <p:blipFill>
          <a:blip r:embed="rId4" cstate="email">
            <a:extLst>
              <a:ext uri="{28A0092B-C50C-407E-A947-70E740481C1C}">
                <a14:useLocalDpi xmlns:a14="http://schemas.microsoft.com/office/drawing/2010/main" val="0"/>
              </a:ext>
            </a:extLst>
          </a:blip>
          <a:srcRect/>
          <a:stretch>
            <a:fillRect/>
          </a:stretch>
        </p:blipFill>
        <p:spPr>
          <a:xfrm>
            <a:off x="4902464" y="1855788"/>
            <a:ext cx="3897312" cy="3092450"/>
          </a:xfrm>
        </p:spPr>
      </p:pic>
      <p:sp>
        <p:nvSpPr>
          <p:cNvPr id="14" name="5-Point Star 13"/>
          <p:cNvSpPr/>
          <p:nvPr/>
        </p:nvSpPr>
        <p:spPr>
          <a:xfrm>
            <a:off x="6221845" y="40944"/>
            <a:ext cx="341952" cy="341952"/>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
          <p:cNvSpPr txBox="1">
            <a:spLocks noChangeArrowheads="1"/>
          </p:cNvSpPr>
          <p:nvPr/>
        </p:nvSpPr>
        <p:spPr bwMode="auto">
          <a:xfrm>
            <a:off x="361949" y="1142324"/>
            <a:ext cx="8455026" cy="459242"/>
          </a:xfrm>
          <a:prstGeom prst="rect">
            <a:avLst/>
          </a:prstGeom>
          <a:solidFill>
            <a:schemeClr val="bg1"/>
          </a:solidFill>
          <a:ln w="3175">
            <a:noFill/>
            <a:miter lim="800000"/>
            <a:headEnd/>
            <a:tailEnd/>
          </a:ln>
        </p:spPr>
        <p:txBody>
          <a:bodyPr vert="horz" wrap="square" lIns="72000" tIns="72000" rIns="72000" bIns="72000" numCol="1" anchor="t" anchorCtr="0" compatLnSpc="1">
            <a:prstTxWarp prst="textNoShape">
              <a:avLst/>
            </a:prstTxWarp>
          </a:bodyPr>
          <a:lstStyle>
            <a:lvl1pPr marL="190500" indent="-190500" algn="l" rtl="0" eaLnBrk="0" fontAlgn="base" hangingPunct="0">
              <a:lnSpc>
                <a:spcPct val="102000"/>
              </a:lnSpc>
              <a:spcBef>
                <a:spcPct val="0"/>
              </a:spcBef>
              <a:spcAft>
                <a:spcPct val="37000"/>
              </a:spcAft>
              <a:tabLst>
                <a:tab pos="5715000" algn="l"/>
              </a:tabLst>
              <a:defRPr>
                <a:solidFill>
                  <a:srgbClr val="000066"/>
                </a:solidFill>
                <a:latin typeface="+mn-lt"/>
                <a:ea typeface="+mn-ea"/>
                <a:cs typeface="+mn-cs"/>
              </a:defRPr>
            </a:lvl1pPr>
            <a:lvl2pPr marL="382588" indent="-190500" algn="l" rtl="0" eaLnBrk="0" fontAlgn="base" hangingPunct="0">
              <a:lnSpc>
                <a:spcPct val="94000"/>
              </a:lnSpc>
              <a:spcBef>
                <a:spcPct val="0"/>
              </a:spcBef>
              <a:spcAft>
                <a:spcPct val="36000"/>
              </a:spcAft>
              <a:buChar char="–"/>
              <a:tabLst>
                <a:tab pos="5715000" algn="l"/>
              </a:tabLst>
              <a:defRPr sz="1600">
                <a:solidFill>
                  <a:srgbClr val="000066"/>
                </a:solidFill>
                <a:latin typeface="+mn-lt"/>
              </a:defRPr>
            </a:lvl2pPr>
            <a:lvl3pPr marL="574675" indent="-190500" algn="l" rtl="0" eaLnBrk="0" fontAlgn="base" hangingPunct="0">
              <a:lnSpc>
                <a:spcPct val="95000"/>
              </a:lnSpc>
              <a:spcBef>
                <a:spcPct val="0"/>
              </a:spcBef>
              <a:spcAft>
                <a:spcPct val="30000"/>
              </a:spcAft>
              <a:buChar char="–"/>
              <a:tabLst>
                <a:tab pos="5715000" algn="l"/>
              </a:tabLst>
              <a:defRPr sz="1400">
                <a:solidFill>
                  <a:srgbClr val="000066"/>
                </a:solidFill>
                <a:latin typeface="+mn-lt"/>
              </a:defRPr>
            </a:lvl3pPr>
            <a:lvl4pPr marL="771525" indent="-195263" algn="l" rtl="0" eaLnBrk="0" fontAlgn="base" hangingPunct="0">
              <a:lnSpc>
                <a:spcPct val="97000"/>
              </a:lnSpc>
              <a:spcBef>
                <a:spcPct val="0"/>
              </a:spcBef>
              <a:spcAft>
                <a:spcPct val="28000"/>
              </a:spcAft>
              <a:buChar char="–"/>
              <a:tabLst>
                <a:tab pos="5715000" algn="l"/>
              </a:tabLst>
              <a:defRPr sz="1200">
                <a:solidFill>
                  <a:srgbClr val="000066"/>
                </a:solidFill>
                <a:latin typeface="+mn-lt"/>
              </a:defRPr>
            </a:lvl4pPr>
            <a:lvl5pPr marL="960438" indent="-187325" algn="l" rtl="0" eaLnBrk="0" fontAlgn="base" hangingPunct="0">
              <a:lnSpc>
                <a:spcPts val="1600"/>
              </a:lnSpc>
              <a:spcBef>
                <a:spcPct val="0"/>
              </a:spcBef>
              <a:spcAft>
                <a:spcPct val="0"/>
              </a:spcAft>
              <a:buChar char="–"/>
              <a:tabLst>
                <a:tab pos="5715000" algn="l"/>
              </a:tabLst>
              <a:defRPr sz="1200">
                <a:solidFill>
                  <a:schemeClr val="tx1"/>
                </a:solidFill>
                <a:latin typeface="Verdana" pitchFamily="34" charset="0"/>
              </a:defRPr>
            </a:lvl5pPr>
            <a:lvl6pPr marL="14176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6pPr>
            <a:lvl7pPr marL="18748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7pPr>
            <a:lvl8pPr marL="23320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8pPr>
            <a:lvl9pPr marL="27892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9pPr>
          </a:lstStyle>
          <a:p>
            <a:r>
              <a:rPr lang="en-GB" b="1" kern="0" dirty="0" smtClean="0">
                <a:solidFill>
                  <a:schemeClr val="accent3"/>
                </a:solidFill>
              </a:rPr>
              <a:t>Objective:</a:t>
            </a:r>
            <a:r>
              <a:rPr lang="en-GB" b="0" kern="0" dirty="0" smtClean="0"/>
              <a:t> Establish the i</a:t>
            </a:r>
            <a:r>
              <a:rPr lang="en-GB" b="0" dirty="0" smtClean="0"/>
              <a:t>mplementation plan, focusing on key milestones</a:t>
            </a:r>
            <a:endParaRPr lang="en-GB" b="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Rectangle 2"/>
          <p:cNvSpPr>
            <a:spLocks noGrp="1" noChangeArrowheads="1"/>
          </p:cNvSpPr>
          <p:nvPr>
            <p:ph type="title"/>
          </p:nvPr>
        </p:nvSpPr>
        <p:spPr/>
        <p:txBody>
          <a:bodyPr/>
          <a:lstStyle/>
          <a:p>
            <a:pPr eaLnBrk="1" hangingPunct="1"/>
            <a:r>
              <a:rPr lang="en-GB" sz="2400" smtClean="0"/>
              <a:t>Work Packages - Governance</a:t>
            </a:r>
            <a:r>
              <a:rPr lang="en-GB" smtClean="0"/>
              <a:t/>
            </a:r>
            <a:br>
              <a:rPr lang="en-GB" smtClean="0"/>
            </a:br>
            <a:r>
              <a:rPr lang="en-GB" sz="1800" b="1" smtClean="0">
                <a:solidFill>
                  <a:srgbClr val="99CC33"/>
                </a:solidFill>
                <a:cs typeface="Arial" pitchFamily="34" charset="0"/>
              </a:rPr>
              <a:t>Vital implementation information</a:t>
            </a:r>
          </a:p>
        </p:txBody>
      </p:sp>
      <p:sp>
        <p:nvSpPr>
          <p:cNvPr id="135172" name="Slide Number Placeholder 5"/>
          <p:cNvSpPr>
            <a:spLocks noGrp="1"/>
          </p:cNvSpPr>
          <p:nvPr>
            <p:ph type="sldNum" sz="quarter" idx="11"/>
          </p:nvPr>
        </p:nvSpPr>
        <p:spPr>
          <a:noFill/>
        </p:spPr>
        <p:txBody>
          <a:bodyPr/>
          <a:lstStyle/>
          <a:p>
            <a:fld id="{8AF06760-1057-4739-8821-A42A09112978}" type="slidenum">
              <a:rPr lang="en-GB" altLang="en-GB"/>
              <a:pPr/>
              <a:t>12</a:t>
            </a:fld>
            <a:endParaRPr lang="en-GB" altLang="en-GB"/>
          </a:p>
        </p:txBody>
      </p:sp>
      <p:sp>
        <p:nvSpPr>
          <p:cNvPr id="69637" name="Rectangle 4"/>
          <p:cNvSpPr>
            <a:spLocks noGrp="1" noChangeArrowheads="1"/>
          </p:cNvSpPr>
          <p:nvPr>
            <p:ph type="body" sz="half" idx="4294967295"/>
          </p:nvPr>
        </p:nvSpPr>
        <p:spPr>
          <a:xfrm>
            <a:off x="361949" y="1601788"/>
            <a:ext cx="4892675" cy="3646487"/>
          </a:xfrm>
          <a:solidFill>
            <a:schemeClr val="bg1"/>
          </a:solidFill>
          <a:ln>
            <a:noFill/>
          </a:ln>
        </p:spPr>
        <p:txBody>
          <a:bodyPr lIns="72000" tIns="72000" rIns="72000" bIns="72000"/>
          <a:lstStyle/>
          <a:p>
            <a:pPr marL="0" indent="0" eaLnBrk="1" hangingPunct="1">
              <a:defRPr/>
            </a:pPr>
            <a:r>
              <a:rPr lang="en-GB" sz="1600" dirty="0" smtClean="0"/>
              <a:t>The Governance arrangements will allow the team to decide how they will interact during the implementation and report progress to the Sponsor</a:t>
            </a:r>
          </a:p>
          <a:p>
            <a:pPr marL="176213" indent="-176213" eaLnBrk="1" hangingPunct="1">
              <a:defRPr/>
            </a:pPr>
            <a:r>
              <a:rPr lang="en-GB" b="1" dirty="0" smtClean="0"/>
              <a:t>Team work:</a:t>
            </a:r>
          </a:p>
          <a:p>
            <a:pPr marL="285750" lvl="1" indent="-285750" eaLnBrk="1" hangingPunct="1">
              <a:lnSpc>
                <a:spcPct val="102000"/>
              </a:lnSpc>
              <a:spcAft>
                <a:spcPct val="37000"/>
              </a:spcAft>
              <a:buFont typeface="Wingdings" panose="05000000000000000000" pitchFamily="2" charset="2"/>
              <a:buChar char="§"/>
              <a:defRPr/>
            </a:pPr>
            <a:r>
              <a:rPr lang="en-GB" dirty="0" smtClean="0"/>
              <a:t>The team will need to review actions weekly to keep a focus on progress</a:t>
            </a:r>
          </a:p>
          <a:p>
            <a:pPr marL="285750" lvl="1" indent="-285750" eaLnBrk="1" hangingPunct="1">
              <a:lnSpc>
                <a:spcPct val="102000"/>
              </a:lnSpc>
              <a:spcAft>
                <a:spcPct val="37000"/>
              </a:spcAft>
              <a:buFont typeface="Wingdings" panose="05000000000000000000" pitchFamily="2" charset="2"/>
              <a:buChar char="§"/>
              <a:defRPr/>
            </a:pPr>
            <a:r>
              <a:rPr lang="en-GB" dirty="0" smtClean="0"/>
              <a:t>The work pilot team will need to report back performance results based on defined KPI</a:t>
            </a:r>
          </a:p>
          <a:p>
            <a:pPr marL="285750" lvl="1" indent="-285750" eaLnBrk="1" hangingPunct="1">
              <a:lnSpc>
                <a:spcPct val="102000"/>
              </a:lnSpc>
              <a:spcAft>
                <a:spcPct val="37000"/>
              </a:spcAft>
              <a:buFont typeface="Wingdings" panose="05000000000000000000" pitchFamily="2" charset="2"/>
              <a:buChar char="§"/>
              <a:defRPr/>
            </a:pPr>
            <a:r>
              <a:rPr lang="en-GB" dirty="0" smtClean="0"/>
              <a:t>A risk/progress update will need to be made to the Sponsor</a:t>
            </a:r>
          </a:p>
          <a:p>
            <a:pPr marL="285750" lvl="1" indent="-285750" eaLnBrk="1" hangingPunct="1">
              <a:lnSpc>
                <a:spcPct val="102000"/>
              </a:lnSpc>
              <a:spcAft>
                <a:spcPct val="37000"/>
              </a:spcAft>
              <a:buFont typeface="Wingdings" panose="05000000000000000000" pitchFamily="2" charset="2"/>
              <a:buChar char="§"/>
              <a:defRPr/>
            </a:pPr>
            <a:r>
              <a:rPr lang="en-GB" dirty="0" smtClean="0"/>
              <a:t>Agree to meet regularly in the pilot area with the Sponsor to review progress</a:t>
            </a:r>
          </a:p>
        </p:txBody>
      </p:sp>
      <p:pic>
        <p:nvPicPr>
          <p:cNvPr id="135175" name="Picture 10" descr="P101013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72333" y="1489073"/>
            <a:ext cx="3324225" cy="4800600"/>
          </a:xfrm>
          <a:prstGeom prst="rect">
            <a:avLst/>
          </a:prstGeom>
          <a:noFill/>
          <a:ln w="9525">
            <a:noFill/>
            <a:miter lim="800000"/>
            <a:headEnd/>
            <a:tailEnd/>
          </a:ln>
        </p:spPr>
      </p:pic>
      <p:pic>
        <p:nvPicPr>
          <p:cNvPr id="135176" name="Picture 11" descr="MPj04304740000[1]"/>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84032" y="5588000"/>
            <a:ext cx="960438" cy="960438"/>
          </a:xfrm>
          <a:prstGeom prst="rect">
            <a:avLst/>
          </a:prstGeom>
          <a:noFill/>
          <a:ln w="9525">
            <a:noFill/>
            <a:miter lim="800000"/>
            <a:headEnd/>
            <a:tailEnd/>
          </a:ln>
        </p:spPr>
      </p:pic>
      <p:sp>
        <p:nvSpPr>
          <p:cNvPr id="135177" name="Rectangle 13"/>
          <p:cNvSpPr>
            <a:spLocks noChangeArrowheads="1"/>
          </p:cNvSpPr>
          <p:nvPr/>
        </p:nvSpPr>
        <p:spPr bwMode="auto">
          <a:xfrm>
            <a:off x="361950" y="5440900"/>
            <a:ext cx="4747079" cy="1012436"/>
          </a:xfrm>
          <a:prstGeom prst="rect">
            <a:avLst/>
          </a:prstGeom>
          <a:noFill/>
          <a:ln w="9525">
            <a:solidFill>
              <a:schemeClr val="accent3"/>
            </a:solidFill>
            <a:miter lim="800000"/>
            <a:headEnd/>
            <a:tailEnd/>
          </a:ln>
        </p:spPr>
        <p:txBody>
          <a:bodyPr lIns="1080000" anchor="ctr"/>
          <a:lstStyle/>
          <a:p>
            <a:r>
              <a:rPr lang="en-GB" sz="1400" b="0" i="1" dirty="0">
                <a:solidFill>
                  <a:srgbClr val="000066"/>
                </a:solidFill>
              </a:rPr>
              <a:t>Agreeing to meet a day every </a:t>
            </a:r>
            <a:r>
              <a:rPr lang="en-GB" sz="1400" b="0" i="1" dirty="0" smtClean="0">
                <a:solidFill>
                  <a:srgbClr val="000066"/>
                </a:solidFill>
              </a:rPr>
              <a:t>week </a:t>
            </a:r>
            <a:r>
              <a:rPr lang="en-GB" sz="1400" b="0" i="1" dirty="0">
                <a:solidFill>
                  <a:srgbClr val="000066"/>
                </a:solidFill>
              </a:rPr>
              <a:t>will ensure that time is assigned to implement </a:t>
            </a:r>
            <a:r>
              <a:rPr lang="en-GB" sz="1400" b="0" i="1" dirty="0" smtClean="0">
                <a:solidFill>
                  <a:srgbClr val="000066"/>
                </a:solidFill>
              </a:rPr>
              <a:t>the improvements</a:t>
            </a:r>
            <a:endParaRPr lang="en-GB" sz="1400" b="0" i="1" dirty="0">
              <a:solidFill>
                <a:srgbClr val="000066"/>
              </a:solidFill>
            </a:endParaRPr>
          </a:p>
        </p:txBody>
      </p:sp>
      <p:sp>
        <p:nvSpPr>
          <p:cNvPr id="135178" name="Rectangle 8"/>
          <p:cNvSpPr>
            <a:spLocks noChangeArrowheads="1"/>
          </p:cNvSpPr>
          <p:nvPr/>
        </p:nvSpPr>
        <p:spPr bwMode="auto">
          <a:xfrm>
            <a:off x="411365" y="5440900"/>
            <a:ext cx="1095375" cy="338137"/>
          </a:xfrm>
          <a:prstGeom prst="rect">
            <a:avLst/>
          </a:prstGeom>
          <a:noFill/>
          <a:ln w="9525">
            <a:noFill/>
            <a:miter lim="800000"/>
            <a:headEnd/>
            <a:tailEnd/>
          </a:ln>
        </p:spPr>
        <p:txBody>
          <a:bodyPr wrap="none">
            <a:spAutoFit/>
          </a:bodyPr>
          <a:lstStyle/>
          <a:p>
            <a:pPr marL="268288" indent="-174625">
              <a:tabLst>
                <a:tab pos="1166813" algn="l"/>
              </a:tabLst>
            </a:pPr>
            <a:r>
              <a:rPr lang="en-US" sz="1600" i="1" dirty="0">
                <a:solidFill>
                  <a:srgbClr val="000066"/>
                </a:solidFill>
              </a:rPr>
              <a:t>Hot Tips</a:t>
            </a:r>
          </a:p>
        </p:txBody>
      </p:sp>
      <p:sp>
        <p:nvSpPr>
          <p:cNvPr id="13" name="5-Point Star 12"/>
          <p:cNvSpPr/>
          <p:nvPr/>
        </p:nvSpPr>
        <p:spPr>
          <a:xfrm>
            <a:off x="6221845" y="40944"/>
            <a:ext cx="341952" cy="341952"/>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
          <p:cNvSpPr txBox="1">
            <a:spLocks noChangeArrowheads="1"/>
          </p:cNvSpPr>
          <p:nvPr/>
        </p:nvSpPr>
        <p:spPr bwMode="auto">
          <a:xfrm>
            <a:off x="361949" y="1142324"/>
            <a:ext cx="8455026" cy="459242"/>
          </a:xfrm>
          <a:prstGeom prst="rect">
            <a:avLst/>
          </a:prstGeom>
          <a:solidFill>
            <a:schemeClr val="bg1"/>
          </a:solidFill>
          <a:ln w="3175">
            <a:noFill/>
            <a:miter lim="800000"/>
            <a:headEnd/>
            <a:tailEnd/>
          </a:ln>
        </p:spPr>
        <p:txBody>
          <a:bodyPr vert="horz" wrap="square" lIns="72000" tIns="72000" rIns="72000" bIns="72000" numCol="1" anchor="t" anchorCtr="0" compatLnSpc="1">
            <a:prstTxWarp prst="textNoShape">
              <a:avLst/>
            </a:prstTxWarp>
          </a:bodyPr>
          <a:lstStyle>
            <a:lvl1pPr marL="190500" indent="-190500" algn="l" rtl="0" eaLnBrk="0" fontAlgn="base" hangingPunct="0">
              <a:lnSpc>
                <a:spcPct val="102000"/>
              </a:lnSpc>
              <a:spcBef>
                <a:spcPct val="0"/>
              </a:spcBef>
              <a:spcAft>
                <a:spcPct val="37000"/>
              </a:spcAft>
              <a:tabLst>
                <a:tab pos="5715000" algn="l"/>
              </a:tabLst>
              <a:defRPr>
                <a:solidFill>
                  <a:srgbClr val="000066"/>
                </a:solidFill>
                <a:latin typeface="+mn-lt"/>
                <a:ea typeface="+mn-ea"/>
                <a:cs typeface="+mn-cs"/>
              </a:defRPr>
            </a:lvl1pPr>
            <a:lvl2pPr marL="382588" indent="-190500" algn="l" rtl="0" eaLnBrk="0" fontAlgn="base" hangingPunct="0">
              <a:lnSpc>
                <a:spcPct val="94000"/>
              </a:lnSpc>
              <a:spcBef>
                <a:spcPct val="0"/>
              </a:spcBef>
              <a:spcAft>
                <a:spcPct val="36000"/>
              </a:spcAft>
              <a:buChar char="–"/>
              <a:tabLst>
                <a:tab pos="5715000" algn="l"/>
              </a:tabLst>
              <a:defRPr sz="1600">
                <a:solidFill>
                  <a:srgbClr val="000066"/>
                </a:solidFill>
                <a:latin typeface="+mn-lt"/>
              </a:defRPr>
            </a:lvl2pPr>
            <a:lvl3pPr marL="574675" indent="-190500" algn="l" rtl="0" eaLnBrk="0" fontAlgn="base" hangingPunct="0">
              <a:lnSpc>
                <a:spcPct val="95000"/>
              </a:lnSpc>
              <a:spcBef>
                <a:spcPct val="0"/>
              </a:spcBef>
              <a:spcAft>
                <a:spcPct val="30000"/>
              </a:spcAft>
              <a:buChar char="–"/>
              <a:tabLst>
                <a:tab pos="5715000" algn="l"/>
              </a:tabLst>
              <a:defRPr sz="1400">
                <a:solidFill>
                  <a:srgbClr val="000066"/>
                </a:solidFill>
                <a:latin typeface="+mn-lt"/>
              </a:defRPr>
            </a:lvl3pPr>
            <a:lvl4pPr marL="771525" indent="-195263" algn="l" rtl="0" eaLnBrk="0" fontAlgn="base" hangingPunct="0">
              <a:lnSpc>
                <a:spcPct val="97000"/>
              </a:lnSpc>
              <a:spcBef>
                <a:spcPct val="0"/>
              </a:spcBef>
              <a:spcAft>
                <a:spcPct val="28000"/>
              </a:spcAft>
              <a:buChar char="–"/>
              <a:tabLst>
                <a:tab pos="5715000" algn="l"/>
              </a:tabLst>
              <a:defRPr sz="1200">
                <a:solidFill>
                  <a:srgbClr val="000066"/>
                </a:solidFill>
                <a:latin typeface="+mn-lt"/>
              </a:defRPr>
            </a:lvl4pPr>
            <a:lvl5pPr marL="960438" indent="-187325" algn="l" rtl="0" eaLnBrk="0" fontAlgn="base" hangingPunct="0">
              <a:lnSpc>
                <a:spcPts val="1600"/>
              </a:lnSpc>
              <a:spcBef>
                <a:spcPct val="0"/>
              </a:spcBef>
              <a:spcAft>
                <a:spcPct val="0"/>
              </a:spcAft>
              <a:buChar char="–"/>
              <a:tabLst>
                <a:tab pos="5715000" algn="l"/>
              </a:tabLst>
              <a:defRPr sz="1200">
                <a:solidFill>
                  <a:schemeClr val="tx1"/>
                </a:solidFill>
                <a:latin typeface="Verdana" pitchFamily="34" charset="0"/>
              </a:defRPr>
            </a:lvl5pPr>
            <a:lvl6pPr marL="14176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6pPr>
            <a:lvl7pPr marL="18748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7pPr>
            <a:lvl8pPr marL="23320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8pPr>
            <a:lvl9pPr marL="27892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9pPr>
          </a:lstStyle>
          <a:p>
            <a:r>
              <a:rPr lang="en-GB" b="1" kern="0" dirty="0" smtClean="0">
                <a:solidFill>
                  <a:schemeClr val="accent3"/>
                </a:solidFill>
              </a:rPr>
              <a:t>Objective:</a:t>
            </a:r>
            <a:r>
              <a:rPr lang="en-GB" b="0" kern="0" dirty="0" smtClean="0"/>
              <a:t> Establish the governance arrangements for the implementation phase</a:t>
            </a:r>
            <a:endParaRPr lang="en-GB" b="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4"/>
          <p:cNvSpPr>
            <a:spLocks noGrp="1" noChangeArrowheads="1"/>
          </p:cNvSpPr>
          <p:nvPr>
            <p:ph type="title"/>
          </p:nvPr>
        </p:nvSpPr>
        <p:spPr/>
        <p:txBody>
          <a:bodyPr/>
          <a:lstStyle/>
          <a:p>
            <a:pPr eaLnBrk="1" hangingPunct="1"/>
            <a:r>
              <a:rPr lang="en-GB" sz="2400" smtClean="0"/>
              <a:t>Work Packages - Decision points</a:t>
            </a:r>
            <a:r>
              <a:rPr lang="en-GB" smtClean="0"/>
              <a:t/>
            </a:r>
            <a:br>
              <a:rPr lang="en-GB" smtClean="0"/>
            </a:br>
            <a:r>
              <a:rPr lang="en-GB" sz="1800" b="1" smtClean="0">
                <a:solidFill>
                  <a:srgbClr val="99CC33"/>
                </a:solidFill>
                <a:cs typeface="Arial" pitchFamily="34" charset="0"/>
              </a:rPr>
              <a:t>Key stopping points</a:t>
            </a:r>
          </a:p>
        </p:txBody>
      </p:sp>
      <p:sp>
        <p:nvSpPr>
          <p:cNvPr id="136196" name="Slide Number Placeholder 5"/>
          <p:cNvSpPr>
            <a:spLocks noGrp="1"/>
          </p:cNvSpPr>
          <p:nvPr>
            <p:ph type="sldNum" sz="quarter" idx="11"/>
          </p:nvPr>
        </p:nvSpPr>
        <p:spPr>
          <a:noFill/>
        </p:spPr>
        <p:txBody>
          <a:bodyPr/>
          <a:lstStyle/>
          <a:p>
            <a:fld id="{4B4B2762-2697-4DFF-A3C8-4DA044ABB1F0}" type="slidenum">
              <a:rPr lang="en-GB" altLang="en-GB"/>
              <a:pPr/>
              <a:t>13</a:t>
            </a:fld>
            <a:endParaRPr lang="en-GB" altLang="en-GB"/>
          </a:p>
        </p:txBody>
      </p:sp>
      <p:sp>
        <p:nvSpPr>
          <p:cNvPr id="136197" name="Rectangle 5"/>
          <p:cNvSpPr>
            <a:spLocks noGrp="1" noChangeArrowheads="1"/>
          </p:cNvSpPr>
          <p:nvPr>
            <p:ph type="body" sz="half" idx="4294967295"/>
          </p:nvPr>
        </p:nvSpPr>
        <p:spPr>
          <a:xfrm>
            <a:off x="361949" y="1770063"/>
            <a:ext cx="4602163" cy="3303587"/>
          </a:xfrm>
          <a:solidFill>
            <a:schemeClr val="bg1"/>
          </a:solidFill>
          <a:ln>
            <a:noFill/>
          </a:ln>
        </p:spPr>
        <p:txBody>
          <a:bodyPr lIns="72000" tIns="72000" rIns="72000" bIns="72000"/>
          <a:lstStyle/>
          <a:p>
            <a:pPr marL="0" indent="0" eaLnBrk="1" hangingPunct="1"/>
            <a:r>
              <a:rPr lang="en-GB" b="1" dirty="0" smtClean="0"/>
              <a:t>Team work:</a:t>
            </a:r>
          </a:p>
          <a:p>
            <a:pPr marL="285750" indent="-285750" eaLnBrk="1" hangingPunct="1">
              <a:buFont typeface="Wingdings" panose="05000000000000000000" pitchFamily="2" charset="2"/>
              <a:buChar char="§"/>
            </a:pPr>
            <a:r>
              <a:rPr lang="en-GB" sz="1600" dirty="0" smtClean="0"/>
              <a:t>Prior to the final Report Back to the sponsor and stakeholders key decisions should be listed to get approval</a:t>
            </a:r>
          </a:p>
          <a:p>
            <a:pPr marL="0" indent="0" eaLnBrk="1" hangingPunct="1"/>
            <a:r>
              <a:rPr lang="en-GB" sz="1600" dirty="0" smtClean="0"/>
              <a:t>Seek to gain approval for:</a:t>
            </a:r>
          </a:p>
          <a:p>
            <a:pPr marL="285750" lvl="1" indent="-285750" eaLnBrk="1" hangingPunct="1">
              <a:lnSpc>
                <a:spcPct val="102000"/>
              </a:lnSpc>
              <a:spcAft>
                <a:spcPct val="37000"/>
              </a:spcAft>
              <a:buFont typeface="Wingdings" panose="05000000000000000000" pitchFamily="2" charset="2"/>
              <a:buChar char="§"/>
            </a:pPr>
            <a:r>
              <a:rPr lang="en-GB" dirty="0" smtClean="0"/>
              <a:t>Resources, including people for the pilots</a:t>
            </a:r>
          </a:p>
          <a:p>
            <a:pPr marL="285750" lvl="1" indent="-285750" eaLnBrk="1" hangingPunct="1">
              <a:lnSpc>
                <a:spcPct val="102000"/>
              </a:lnSpc>
              <a:spcAft>
                <a:spcPct val="37000"/>
              </a:spcAft>
              <a:buFont typeface="Wingdings" panose="05000000000000000000" pitchFamily="2" charset="2"/>
              <a:buChar char="§"/>
            </a:pPr>
            <a:r>
              <a:rPr lang="en-GB" dirty="0" smtClean="0"/>
              <a:t>Frequency of governance reporting and work pilot reviews</a:t>
            </a:r>
          </a:p>
          <a:p>
            <a:pPr marL="285750" lvl="1" indent="-285750" eaLnBrk="1" hangingPunct="1">
              <a:lnSpc>
                <a:spcPct val="102000"/>
              </a:lnSpc>
              <a:spcAft>
                <a:spcPct val="37000"/>
              </a:spcAft>
              <a:buFont typeface="Wingdings" panose="05000000000000000000" pitchFamily="2" charset="2"/>
              <a:buChar char="§"/>
            </a:pPr>
            <a:r>
              <a:rPr lang="en-GB" dirty="0" smtClean="0"/>
              <a:t>Any budget amounts that are required e.g. relocation of offices, purchases of material, white boards for visual management…</a:t>
            </a:r>
          </a:p>
          <a:p>
            <a:pPr marL="285750" lvl="1" indent="-285750" eaLnBrk="1" hangingPunct="1">
              <a:lnSpc>
                <a:spcPct val="102000"/>
              </a:lnSpc>
              <a:spcAft>
                <a:spcPct val="37000"/>
              </a:spcAft>
              <a:buFont typeface="Wingdings" panose="05000000000000000000" pitchFamily="2" charset="2"/>
              <a:buChar char="§"/>
            </a:pPr>
            <a:endParaRPr lang="en-GB" sz="1400" dirty="0" smtClean="0"/>
          </a:p>
        </p:txBody>
      </p:sp>
      <p:pic>
        <p:nvPicPr>
          <p:cNvPr id="136204" name="Picture 9" descr="W4_ Decisions"/>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05425" y="1560024"/>
            <a:ext cx="3511550" cy="4726168"/>
          </a:xfrm>
          <a:prstGeom prst="rect">
            <a:avLst/>
          </a:prstGeom>
          <a:noFill/>
          <a:ln w="9525">
            <a:noFill/>
            <a:miter lim="800000"/>
            <a:headEnd/>
            <a:tailEnd/>
          </a:ln>
        </p:spPr>
      </p:pic>
      <p:pic>
        <p:nvPicPr>
          <p:cNvPr id="136199" name="Picture 10" descr="MPj04304740000[1]"/>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19315" y="5638117"/>
            <a:ext cx="892175" cy="892175"/>
          </a:xfrm>
          <a:prstGeom prst="rect">
            <a:avLst/>
          </a:prstGeom>
          <a:noFill/>
          <a:ln w="9525">
            <a:noFill/>
            <a:miter lim="800000"/>
            <a:headEnd/>
            <a:tailEnd/>
          </a:ln>
        </p:spPr>
      </p:pic>
      <p:sp>
        <p:nvSpPr>
          <p:cNvPr id="136200" name="Rectangle 11"/>
          <p:cNvSpPr>
            <a:spLocks noChangeArrowheads="1"/>
          </p:cNvSpPr>
          <p:nvPr/>
        </p:nvSpPr>
        <p:spPr bwMode="auto">
          <a:xfrm>
            <a:off x="361949" y="5478463"/>
            <a:ext cx="4760913" cy="1000125"/>
          </a:xfrm>
          <a:prstGeom prst="rect">
            <a:avLst/>
          </a:prstGeom>
          <a:noFill/>
          <a:ln w="9525">
            <a:solidFill>
              <a:schemeClr val="accent3"/>
            </a:solidFill>
            <a:miter lim="800000"/>
            <a:headEnd/>
            <a:tailEnd/>
          </a:ln>
        </p:spPr>
        <p:txBody>
          <a:bodyPr lIns="1080000" anchor="ctr"/>
          <a:lstStyle/>
          <a:p>
            <a:r>
              <a:rPr lang="en-GB" sz="1400" b="0" i="1" dirty="0">
                <a:solidFill>
                  <a:srgbClr val="000066"/>
                </a:solidFill>
              </a:rPr>
              <a:t>Before the Report Back it is advisable to give a heads up to the Sponsor of what type of decisions will be </a:t>
            </a:r>
            <a:r>
              <a:rPr lang="en-GB" sz="1400" b="0" i="1" dirty="0" smtClean="0">
                <a:solidFill>
                  <a:srgbClr val="000066"/>
                </a:solidFill>
              </a:rPr>
              <a:t>expected !</a:t>
            </a:r>
            <a:endParaRPr lang="en-GB" sz="1400" b="0" i="1" dirty="0">
              <a:solidFill>
                <a:srgbClr val="000066"/>
              </a:solidFill>
            </a:endParaRPr>
          </a:p>
        </p:txBody>
      </p:sp>
      <p:sp>
        <p:nvSpPr>
          <p:cNvPr id="136201" name="Rectangle 8"/>
          <p:cNvSpPr>
            <a:spLocks noChangeArrowheads="1"/>
          </p:cNvSpPr>
          <p:nvPr/>
        </p:nvSpPr>
        <p:spPr bwMode="auto">
          <a:xfrm>
            <a:off x="408190" y="5477779"/>
            <a:ext cx="1095375" cy="338138"/>
          </a:xfrm>
          <a:prstGeom prst="rect">
            <a:avLst/>
          </a:prstGeom>
          <a:noFill/>
          <a:ln w="9525">
            <a:noFill/>
            <a:miter lim="800000"/>
            <a:headEnd/>
            <a:tailEnd/>
          </a:ln>
        </p:spPr>
        <p:txBody>
          <a:bodyPr wrap="none">
            <a:spAutoFit/>
          </a:bodyPr>
          <a:lstStyle/>
          <a:p>
            <a:pPr marL="268288" indent="-174625">
              <a:tabLst>
                <a:tab pos="1166813" algn="l"/>
              </a:tabLst>
            </a:pPr>
            <a:r>
              <a:rPr lang="en-US" sz="1600" i="1">
                <a:solidFill>
                  <a:srgbClr val="000066"/>
                </a:solidFill>
              </a:rPr>
              <a:t>Hot Tips</a:t>
            </a:r>
          </a:p>
        </p:txBody>
      </p:sp>
      <p:sp>
        <p:nvSpPr>
          <p:cNvPr id="13" name="5-Point Star 12"/>
          <p:cNvSpPr/>
          <p:nvPr/>
        </p:nvSpPr>
        <p:spPr>
          <a:xfrm>
            <a:off x="6221845" y="40944"/>
            <a:ext cx="341952" cy="341952"/>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
          <p:cNvSpPr txBox="1">
            <a:spLocks noChangeArrowheads="1"/>
          </p:cNvSpPr>
          <p:nvPr/>
        </p:nvSpPr>
        <p:spPr bwMode="auto">
          <a:xfrm>
            <a:off x="361949" y="1142324"/>
            <a:ext cx="8455026" cy="459242"/>
          </a:xfrm>
          <a:prstGeom prst="rect">
            <a:avLst/>
          </a:prstGeom>
          <a:solidFill>
            <a:schemeClr val="bg1"/>
          </a:solidFill>
          <a:ln w="3175">
            <a:noFill/>
            <a:miter lim="800000"/>
            <a:headEnd/>
            <a:tailEnd/>
          </a:ln>
        </p:spPr>
        <p:txBody>
          <a:bodyPr vert="horz" wrap="square" lIns="72000" tIns="72000" rIns="72000" bIns="72000" numCol="1" anchor="t" anchorCtr="0" compatLnSpc="1">
            <a:prstTxWarp prst="textNoShape">
              <a:avLst/>
            </a:prstTxWarp>
          </a:bodyPr>
          <a:lstStyle>
            <a:lvl1pPr marL="190500" indent="-190500" algn="l" rtl="0" eaLnBrk="0" fontAlgn="base" hangingPunct="0">
              <a:lnSpc>
                <a:spcPct val="102000"/>
              </a:lnSpc>
              <a:spcBef>
                <a:spcPct val="0"/>
              </a:spcBef>
              <a:spcAft>
                <a:spcPct val="37000"/>
              </a:spcAft>
              <a:tabLst>
                <a:tab pos="5715000" algn="l"/>
              </a:tabLst>
              <a:defRPr>
                <a:solidFill>
                  <a:srgbClr val="000066"/>
                </a:solidFill>
                <a:latin typeface="+mn-lt"/>
                <a:ea typeface="+mn-ea"/>
                <a:cs typeface="+mn-cs"/>
              </a:defRPr>
            </a:lvl1pPr>
            <a:lvl2pPr marL="382588" indent="-190500" algn="l" rtl="0" eaLnBrk="0" fontAlgn="base" hangingPunct="0">
              <a:lnSpc>
                <a:spcPct val="94000"/>
              </a:lnSpc>
              <a:spcBef>
                <a:spcPct val="0"/>
              </a:spcBef>
              <a:spcAft>
                <a:spcPct val="36000"/>
              </a:spcAft>
              <a:buChar char="–"/>
              <a:tabLst>
                <a:tab pos="5715000" algn="l"/>
              </a:tabLst>
              <a:defRPr sz="1600">
                <a:solidFill>
                  <a:srgbClr val="000066"/>
                </a:solidFill>
                <a:latin typeface="+mn-lt"/>
              </a:defRPr>
            </a:lvl2pPr>
            <a:lvl3pPr marL="574675" indent="-190500" algn="l" rtl="0" eaLnBrk="0" fontAlgn="base" hangingPunct="0">
              <a:lnSpc>
                <a:spcPct val="95000"/>
              </a:lnSpc>
              <a:spcBef>
                <a:spcPct val="0"/>
              </a:spcBef>
              <a:spcAft>
                <a:spcPct val="30000"/>
              </a:spcAft>
              <a:buChar char="–"/>
              <a:tabLst>
                <a:tab pos="5715000" algn="l"/>
              </a:tabLst>
              <a:defRPr sz="1400">
                <a:solidFill>
                  <a:srgbClr val="000066"/>
                </a:solidFill>
                <a:latin typeface="+mn-lt"/>
              </a:defRPr>
            </a:lvl3pPr>
            <a:lvl4pPr marL="771525" indent="-195263" algn="l" rtl="0" eaLnBrk="0" fontAlgn="base" hangingPunct="0">
              <a:lnSpc>
                <a:spcPct val="97000"/>
              </a:lnSpc>
              <a:spcBef>
                <a:spcPct val="0"/>
              </a:spcBef>
              <a:spcAft>
                <a:spcPct val="28000"/>
              </a:spcAft>
              <a:buChar char="–"/>
              <a:tabLst>
                <a:tab pos="5715000" algn="l"/>
              </a:tabLst>
              <a:defRPr sz="1200">
                <a:solidFill>
                  <a:srgbClr val="000066"/>
                </a:solidFill>
                <a:latin typeface="+mn-lt"/>
              </a:defRPr>
            </a:lvl4pPr>
            <a:lvl5pPr marL="960438" indent="-187325" algn="l" rtl="0" eaLnBrk="0" fontAlgn="base" hangingPunct="0">
              <a:lnSpc>
                <a:spcPts val="1600"/>
              </a:lnSpc>
              <a:spcBef>
                <a:spcPct val="0"/>
              </a:spcBef>
              <a:spcAft>
                <a:spcPct val="0"/>
              </a:spcAft>
              <a:buChar char="–"/>
              <a:tabLst>
                <a:tab pos="5715000" algn="l"/>
              </a:tabLst>
              <a:defRPr sz="1200">
                <a:solidFill>
                  <a:schemeClr val="tx1"/>
                </a:solidFill>
                <a:latin typeface="Verdana" pitchFamily="34" charset="0"/>
              </a:defRPr>
            </a:lvl5pPr>
            <a:lvl6pPr marL="14176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6pPr>
            <a:lvl7pPr marL="18748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7pPr>
            <a:lvl8pPr marL="23320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8pPr>
            <a:lvl9pPr marL="27892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9pPr>
          </a:lstStyle>
          <a:p>
            <a:r>
              <a:rPr lang="en-GB" b="1" kern="0" dirty="0" smtClean="0">
                <a:solidFill>
                  <a:schemeClr val="accent3"/>
                </a:solidFill>
              </a:rPr>
              <a:t>Objective:</a:t>
            </a:r>
            <a:r>
              <a:rPr lang="en-GB" b="0" kern="0" dirty="0" smtClean="0"/>
              <a:t> Establish the governance arrangements for the implementation phase</a:t>
            </a:r>
            <a:endParaRPr lang="en-GB" b="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p:nvPr>
        </p:nvSpPr>
        <p:spPr/>
        <p:txBody>
          <a:bodyPr/>
          <a:lstStyle/>
          <a:p>
            <a:r>
              <a:rPr lang="en-GB" dirty="0" smtClean="0"/>
              <a:t>Exercise</a:t>
            </a:r>
            <a:br>
              <a:rPr lang="en-GB" dirty="0" smtClean="0"/>
            </a:br>
            <a:r>
              <a:rPr lang="en-GB" sz="1800" b="1" dirty="0" smtClean="0">
                <a:solidFill>
                  <a:srgbClr val="92D050"/>
                </a:solidFill>
              </a:rPr>
              <a:t>Implementing the Future State Design </a:t>
            </a:r>
            <a:r>
              <a:rPr lang="en-GB" dirty="0" smtClean="0"/>
              <a:t/>
            </a:r>
            <a:br>
              <a:rPr lang="en-GB" dirty="0" smtClean="0"/>
            </a:br>
            <a:endParaRPr lang="en-GB" dirty="0" smtClean="0"/>
          </a:p>
        </p:txBody>
      </p:sp>
      <p:sp>
        <p:nvSpPr>
          <p:cNvPr id="145411" name="Slide Number Placeholder 4"/>
          <p:cNvSpPr>
            <a:spLocks noGrp="1"/>
          </p:cNvSpPr>
          <p:nvPr>
            <p:ph type="sldNum" sz="quarter" idx="11"/>
          </p:nvPr>
        </p:nvSpPr>
        <p:spPr>
          <a:noFill/>
        </p:spPr>
        <p:txBody>
          <a:bodyPr/>
          <a:lstStyle/>
          <a:p>
            <a:fld id="{E7816D55-1A1C-4DB4-BEA1-ADE880643299}" type="slidenum">
              <a:rPr lang="en-GB" altLang="en-GB"/>
              <a:pPr/>
              <a:t>14</a:t>
            </a:fld>
            <a:endParaRPr lang="en-GB" altLang="en-GB"/>
          </a:p>
        </p:txBody>
      </p:sp>
      <p:sp>
        <p:nvSpPr>
          <p:cNvPr id="145413" name="Rectangle 2"/>
          <p:cNvSpPr>
            <a:spLocks noChangeArrowheads="1"/>
          </p:cNvSpPr>
          <p:nvPr/>
        </p:nvSpPr>
        <p:spPr bwMode="auto">
          <a:xfrm>
            <a:off x="361949" y="1522413"/>
            <a:ext cx="8128907" cy="2978150"/>
          </a:xfrm>
          <a:prstGeom prst="rect">
            <a:avLst/>
          </a:prstGeom>
          <a:solidFill>
            <a:srgbClr val="FFFFFF"/>
          </a:solidFill>
          <a:ln w="3175" algn="ctr">
            <a:noFill/>
            <a:miter lim="800000"/>
            <a:headEnd/>
            <a:tailEnd/>
          </a:ln>
        </p:spPr>
        <p:txBody>
          <a:bodyPr lIns="0" tIns="0" rIns="0" bIns="0" anchor="ctr"/>
          <a:lstStyle/>
          <a:p>
            <a:pPr marL="87313" indent="-3175"/>
            <a:r>
              <a:rPr lang="en-GB" altLang="zh-CN" dirty="0">
                <a:solidFill>
                  <a:srgbClr val="000066"/>
                </a:solidFill>
                <a:ea typeface="SimSun" pitchFamily="2" charset="-122"/>
              </a:rPr>
              <a:t>Back in your simulation groups, take all that you have worked on over the past day...</a:t>
            </a:r>
          </a:p>
          <a:p>
            <a:pPr marL="87313" indent="-3175"/>
            <a:endParaRPr lang="en-GB" dirty="0">
              <a:solidFill>
                <a:srgbClr val="000066"/>
              </a:solidFill>
              <a:ea typeface="SimSun" pitchFamily="2" charset="-122"/>
            </a:endParaRPr>
          </a:p>
          <a:p>
            <a:pPr marL="369887" indent="-285750">
              <a:spcBef>
                <a:spcPts val="600"/>
              </a:spcBef>
              <a:buFont typeface="Wingdings" panose="05000000000000000000" pitchFamily="2" charset="2"/>
              <a:buChar char="§"/>
            </a:pPr>
            <a:r>
              <a:rPr lang="en-GB" b="0" dirty="0">
                <a:solidFill>
                  <a:srgbClr val="000066"/>
                </a:solidFill>
                <a:ea typeface="SimSun" pitchFamily="2" charset="-122"/>
              </a:rPr>
              <a:t>Identify your implementation work packages</a:t>
            </a:r>
          </a:p>
          <a:p>
            <a:pPr marL="369887" indent="-285750">
              <a:spcBef>
                <a:spcPts val="600"/>
              </a:spcBef>
              <a:buFont typeface="Wingdings" panose="05000000000000000000" pitchFamily="2" charset="2"/>
              <a:buChar char="§"/>
            </a:pPr>
            <a:r>
              <a:rPr lang="en-GB" b="0" dirty="0">
                <a:solidFill>
                  <a:srgbClr val="000066"/>
                </a:solidFill>
                <a:ea typeface="SimSun" pitchFamily="2" charset="-122"/>
              </a:rPr>
              <a:t>Prioritise your work packages in terms of Ease to Implement </a:t>
            </a:r>
            <a:r>
              <a:rPr lang="en-GB" b="0" dirty="0" err="1">
                <a:solidFill>
                  <a:srgbClr val="000066"/>
                </a:solidFill>
                <a:ea typeface="SimSun" pitchFamily="2" charset="-122"/>
              </a:rPr>
              <a:t>vs</a:t>
            </a:r>
            <a:r>
              <a:rPr lang="en-GB" b="0" dirty="0">
                <a:solidFill>
                  <a:srgbClr val="000066"/>
                </a:solidFill>
                <a:ea typeface="SimSun" pitchFamily="2" charset="-122"/>
              </a:rPr>
              <a:t> Impact</a:t>
            </a:r>
          </a:p>
          <a:p>
            <a:pPr marL="369887" indent="-285750">
              <a:spcBef>
                <a:spcPts val="600"/>
              </a:spcBef>
              <a:buFont typeface="Wingdings" panose="05000000000000000000" pitchFamily="2" charset="2"/>
              <a:buChar char="§"/>
            </a:pPr>
            <a:r>
              <a:rPr lang="en-GB" b="0" dirty="0">
                <a:solidFill>
                  <a:srgbClr val="000066"/>
                </a:solidFill>
                <a:ea typeface="SimSun" pitchFamily="2" charset="-122"/>
              </a:rPr>
              <a:t>Draft a charter for one of your work packages</a:t>
            </a:r>
          </a:p>
          <a:p>
            <a:pPr marL="369887" indent="-285750">
              <a:spcBef>
                <a:spcPts val="600"/>
              </a:spcBef>
              <a:buFont typeface="Wingdings" panose="05000000000000000000" pitchFamily="2" charset="2"/>
              <a:buChar char="§"/>
            </a:pPr>
            <a:r>
              <a:rPr lang="en-GB" b="0" dirty="0">
                <a:solidFill>
                  <a:srgbClr val="000066"/>
                </a:solidFill>
                <a:ea typeface="SimSun" pitchFamily="2" charset="-122"/>
              </a:rPr>
              <a:t>Define a high-level implementation plan, agree governance and get stakeholder buy-in from your facilitator</a:t>
            </a:r>
          </a:p>
          <a:p>
            <a:pPr marL="87313" indent="-3175">
              <a:buFontTx/>
              <a:buAutoNum type="arabicPeriod"/>
            </a:pPr>
            <a:endParaRPr lang="en-GB" b="0" dirty="0">
              <a:solidFill>
                <a:srgbClr val="000066"/>
              </a:solidFill>
              <a:ea typeface="SimSun" pitchFamily="2" charset="-122"/>
            </a:endParaRPr>
          </a:p>
          <a:p>
            <a:pPr marL="87313" indent="-3175"/>
            <a:r>
              <a:rPr lang="en-GB" b="0" dirty="0">
                <a:solidFill>
                  <a:srgbClr val="000066"/>
                </a:solidFill>
                <a:ea typeface="SimSun" pitchFamily="2" charset="-122"/>
              </a:rPr>
              <a:t>And then go and implement your Future State Design</a:t>
            </a:r>
          </a:p>
        </p:txBody>
      </p:sp>
      <p:sp>
        <p:nvSpPr>
          <p:cNvPr id="145414" name="TextBox 14"/>
          <p:cNvSpPr txBox="1">
            <a:spLocks noChangeArrowheads="1"/>
          </p:cNvSpPr>
          <p:nvPr/>
        </p:nvSpPr>
        <p:spPr bwMode="auto">
          <a:xfrm>
            <a:off x="7224713" y="5229225"/>
            <a:ext cx="1390650" cy="369888"/>
          </a:xfrm>
          <a:prstGeom prst="rect">
            <a:avLst/>
          </a:prstGeom>
          <a:noFill/>
          <a:ln w="9525">
            <a:noFill/>
            <a:miter lim="800000"/>
            <a:headEnd/>
            <a:tailEnd/>
          </a:ln>
        </p:spPr>
        <p:txBody>
          <a:bodyPr wrap="none">
            <a:spAutoFit/>
          </a:bodyPr>
          <a:lstStyle/>
          <a:p>
            <a:r>
              <a:rPr lang="en-GB" dirty="0" smtClean="0">
                <a:solidFill>
                  <a:srgbClr val="92D050"/>
                </a:solidFill>
              </a:rPr>
              <a:t>30 </a:t>
            </a:r>
            <a:r>
              <a:rPr lang="en-GB" dirty="0">
                <a:solidFill>
                  <a:srgbClr val="92D050"/>
                </a:solidFill>
              </a:rPr>
              <a:t>minutes</a:t>
            </a:r>
          </a:p>
        </p:txBody>
      </p:sp>
      <p:pic>
        <p:nvPicPr>
          <p:cNvPr id="145415" name="Picture 15" descr="chronomete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518957" y="5013325"/>
            <a:ext cx="719137" cy="755650"/>
          </a:xfrm>
          <a:prstGeom prst="rect">
            <a:avLst/>
          </a:prstGeom>
          <a:noFill/>
          <a:ln w="9525">
            <a:noFill/>
            <a:miter lim="800000"/>
            <a:headEnd/>
            <a:tailEnd/>
          </a:ln>
        </p:spPr>
      </p:pic>
      <p:sp>
        <p:nvSpPr>
          <p:cNvPr id="9" name="Rectangle 8"/>
          <p:cNvSpPr/>
          <p:nvPr/>
        </p:nvSpPr>
        <p:spPr>
          <a:xfrm>
            <a:off x="21772" y="36286"/>
            <a:ext cx="9072000" cy="6768000"/>
          </a:xfrm>
          <a:prstGeom prst="rect">
            <a:avLst/>
          </a:prstGeom>
          <a:noFill/>
          <a:ln w="1079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1024" y="176473"/>
            <a:ext cx="1121664" cy="1121664"/>
          </a:xfrm>
          <a:prstGeom prst="rect">
            <a:avLst/>
          </a:prstGeom>
        </p:spPr>
      </p:pic>
    </p:spTree>
    <p:extLst>
      <p:ext uri="{BB962C8B-B14F-4D97-AF65-F5344CB8AC3E}">
        <p14:creationId xmlns:p14="http://schemas.microsoft.com/office/powerpoint/2010/main" val="143049841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5337714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6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46434" name="Title 1"/>
          <p:cNvSpPr>
            <a:spLocks noGrp="1"/>
          </p:cNvSpPr>
          <p:nvPr>
            <p:ph type="title"/>
          </p:nvPr>
        </p:nvSpPr>
        <p:spPr/>
        <p:txBody>
          <a:bodyPr/>
          <a:lstStyle/>
          <a:p>
            <a:pPr eaLnBrk="1" hangingPunct="1"/>
            <a:r>
              <a:rPr lang="en-GB" sz="2400" dirty="0" smtClean="0"/>
              <a:t>Agenda</a:t>
            </a:r>
            <a:r>
              <a:rPr lang="en-GB" dirty="0" smtClean="0"/>
              <a:t/>
            </a:r>
            <a:br>
              <a:rPr lang="en-GB" dirty="0" smtClean="0"/>
            </a:br>
            <a:r>
              <a:rPr lang="en-GB" sz="1800" b="1" dirty="0" smtClean="0">
                <a:solidFill>
                  <a:schemeClr val="bg1"/>
                </a:solidFill>
                <a:cs typeface="Arial" pitchFamily="34" charset="0"/>
              </a:rPr>
              <a:t>Day 4 – Future State 2 &amp; Work Pilot</a:t>
            </a:r>
            <a:endParaRPr lang="en-GB" sz="1800" dirty="0" smtClean="0">
              <a:solidFill>
                <a:schemeClr val="bg1"/>
              </a:solidFill>
            </a:endParaRPr>
          </a:p>
        </p:txBody>
      </p:sp>
      <p:sp>
        <p:nvSpPr>
          <p:cNvPr id="146435" name="Slide Number Placeholder 4"/>
          <p:cNvSpPr>
            <a:spLocks noGrp="1"/>
          </p:cNvSpPr>
          <p:nvPr>
            <p:ph type="sldNum" sz="quarter" idx="11"/>
          </p:nvPr>
        </p:nvSpPr>
        <p:spPr>
          <a:noFill/>
        </p:spPr>
        <p:txBody>
          <a:bodyPr/>
          <a:lstStyle/>
          <a:p>
            <a:fld id="{82D34DDB-D9C1-4DB6-926B-ECFA1F44E4A6}" type="slidenum">
              <a:rPr lang="en-GB" altLang="en-GB"/>
              <a:pPr/>
              <a:t>15</a:t>
            </a:fld>
            <a:endParaRPr lang="en-GB" altLang="en-GB"/>
          </a:p>
        </p:txBody>
      </p:sp>
      <p:graphicFrame>
        <p:nvGraphicFramePr>
          <p:cNvPr id="8" name="Group 33"/>
          <p:cNvGraphicFramePr>
            <a:graphicFrameLocks noGrp="1"/>
          </p:cNvGraphicFramePr>
          <p:nvPr>
            <p:extLst>
              <p:ext uri="{D42A27DB-BD31-4B8C-83A1-F6EECF244321}">
                <p14:modId xmlns:p14="http://schemas.microsoft.com/office/powerpoint/2010/main" val="24193210"/>
              </p:ext>
            </p:extLst>
          </p:nvPr>
        </p:nvGraphicFramePr>
        <p:xfrm>
          <a:off x="466725" y="1268413"/>
          <a:ext cx="8353425" cy="5001118"/>
        </p:xfrm>
        <a:graphic>
          <a:graphicData uri="http://schemas.openxmlformats.org/drawingml/2006/table">
            <a:tbl>
              <a:tblPr/>
              <a:tblGrid>
                <a:gridCol w="1296987"/>
                <a:gridCol w="7056438"/>
              </a:tblGrid>
              <a:tr h="79837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1</a:t>
                      </a:r>
                    </a:p>
                  </a:txBody>
                  <a:tcPr marL="90000" marR="90000" marT="46800" marB="46800" anchor="ctr" anchorCtr="1" horzOverflow="overflow">
                    <a:lnL cap="flat">
                      <a:noFill/>
                    </a:lnL>
                    <a:lnR w="3175" cap="flat" cmpd="sng" algn="ctr">
                      <a:noFill/>
                      <a:prstDash val="solid"/>
                      <a:round/>
                      <a:headEnd type="none" w="med" len="med"/>
                      <a:tailEnd type="none" w="med" len="med"/>
                    </a:lnR>
                    <a:lnT cap="flat">
                      <a:noFill/>
                    </a:lnT>
                    <a:lnB>
                      <a:noFill/>
                    </a:lnB>
                    <a:lnTlToBr>
                      <a:noFill/>
                    </a:lnTlToBr>
                    <a:lnBlToTr>
                      <a:noFill/>
                    </a:lnBlToTr>
                    <a:blipFill dpi="0" rotWithShape="0">
                      <a:blip r:embed="rId6"/>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lang="en-GB" sz="1400" dirty="0" smtClean="0">
                          <a:solidFill>
                            <a:srgbClr val="000066"/>
                          </a:solidFill>
                          <a:cs typeface="Arial" pitchFamily="34" charset="0"/>
                        </a:rPr>
                        <a:t>Teach</a:t>
                      </a:r>
                      <a:r>
                        <a:rPr lang="en-GB" sz="1400" baseline="0" dirty="0" smtClean="0">
                          <a:solidFill>
                            <a:srgbClr val="000066"/>
                          </a:solidFill>
                          <a:cs typeface="Arial" pitchFamily="34" charset="0"/>
                        </a:rPr>
                        <a:t> Back – Days 1, 2, and 3</a:t>
                      </a:r>
                      <a:endParaRPr kumimoji="0" lang="en-GB" sz="1400" b="0" i="0" u="none" strike="noStrike" cap="none" normalizeH="0" baseline="0" dirty="0" smtClean="0">
                        <a:ln>
                          <a:noFill/>
                        </a:ln>
                        <a:solidFill>
                          <a:srgbClr val="000066"/>
                        </a:solidFill>
                        <a:effectLst/>
                        <a:latin typeface="Arial" pitchFamily="34" charset="0"/>
                      </a:endParaRP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Introduction to Future State 2</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60594">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2</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6"/>
                      <a:srcRect/>
                      <a:stretch>
                        <a:fillRect/>
                      </a:stretch>
                    </a:blipFill>
                  </a:tcPr>
                </a:tc>
                <a:tc>
                  <a:txBody>
                    <a:bodyPr/>
                    <a:lstStyle/>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Action</a:t>
                      </a:r>
                      <a:r>
                        <a:rPr lang="en-GB" sz="1400" baseline="0" dirty="0" smtClean="0">
                          <a:solidFill>
                            <a:srgbClr val="000066"/>
                          </a:solidFill>
                          <a:cs typeface="Arial" pitchFamily="34" charset="0"/>
                        </a:rPr>
                        <a:t> Brainstorm</a:t>
                      </a:r>
                    </a:p>
                    <a:p>
                      <a:pPr marL="228600" indent="-228600" fontAlgn="base">
                        <a:spcBef>
                          <a:spcPct val="0"/>
                        </a:spcBef>
                        <a:buSzPct val="120000"/>
                        <a:buFont typeface="Wingdings" pitchFamily="2" charset="2"/>
                        <a:buChar char="§"/>
                        <a:tabLst>
                          <a:tab pos="5715000" algn="l"/>
                        </a:tabLst>
                      </a:pPr>
                      <a:r>
                        <a:rPr lang="en-GB" sz="1400" baseline="0" dirty="0" smtClean="0">
                          <a:solidFill>
                            <a:srgbClr val="000066"/>
                          </a:solidFill>
                          <a:cs typeface="Arial" pitchFamily="34" charset="0"/>
                        </a:rPr>
                        <a:t>Work Breakdown Structure</a:t>
                      </a:r>
                    </a:p>
                    <a:p>
                      <a:pPr marL="228600" indent="-228600" fontAlgn="base">
                        <a:spcBef>
                          <a:spcPct val="0"/>
                        </a:spcBef>
                        <a:buSzPct val="120000"/>
                        <a:buFont typeface="Wingdings" pitchFamily="2" charset="2"/>
                        <a:buChar char="§"/>
                        <a:tabLst>
                          <a:tab pos="5715000" algn="l"/>
                        </a:tabLst>
                      </a:pPr>
                      <a:r>
                        <a:rPr lang="en-GB" sz="1400" baseline="0" dirty="0" smtClean="0">
                          <a:solidFill>
                            <a:srgbClr val="000066"/>
                          </a:solidFill>
                          <a:cs typeface="Arial" pitchFamily="34" charset="0"/>
                        </a:rPr>
                        <a:t>Work Packages</a:t>
                      </a:r>
                    </a:p>
                    <a:p>
                      <a:pPr marL="228600" indent="-228600" fontAlgn="base">
                        <a:spcBef>
                          <a:spcPct val="0"/>
                        </a:spcBef>
                        <a:buSzPct val="120000"/>
                        <a:buFont typeface="Wingdings" pitchFamily="2" charset="2"/>
                        <a:buChar char="§"/>
                        <a:tabLst>
                          <a:tab pos="5715000" algn="l"/>
                        </a:tabLst>
                      </a:pPr>
                      <a:r>
                        <a:rPr lang="en-GB" sz="1400" baseline="0" dirty="0" smtClean="0">
                          <a:solidFill>
                            <a:srgbClr val="000066"/>
                          </a:solidFill>
                          <a:cs typeface="Arial" pitchFamily="34" charset="0"/>
                        </a:rPr>
                        <a:t>Exercise - Implementing the Future State Design</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79837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1" i="0" u="none" strike="noStrike" cap="none" normalizeH="0" baseline="0" dirty="0" smtClean="0">
                          <a:ln>
                            <a:noFill/>
                          </a:ln>
                          <a:solidFill>
                            <a:schemeClr val="tx1"/>
                          </a:solidFill>
                          <a:effectLst/>
                          <a:latin typeface="Arial" pitchFamily="34" charset="0"/>
                        </a:rPr>
                        <a:t>Section 3</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6"/>
                      <a:srcRect/>
                      <a:stretch>
                        <a:fillRect/>
                      </a:stretch>
                    </a:blipFill>
                  </a:tcPr>
                </a:tc>
                <a:tc>
                  <a:txBody>
                    <a:bodyPr/>
                    <a:lstStyle/>
                    <a:p>
                      <a:pPr marL="228600" indent="-228600" fontAlgn="base">
                        <a:spcBef>
                          <a:spcPct val="0"/>
                        </a:spcBef>
                        <a:buSzPct val="120000"/>
                        <a:buFont typeface="Wingdings" pitchFamily="2" charset="2"/>
                        <a:buChar char="§"/>
                        <a:tabLst>
                          <a:tab pos="5715000" algn="l"/>
                        </a:tabLst>
                      </a:pPr>
                      <a:r>
                        <a:rPr lang="en-GB" sz="1800" b="1" dirty="0" smtClean="0">
                          <a:solidFill>
                            <a:schemeClr val="tx1"/>
                          </a:solidFill>
                          <a:cs typeface="Arial" pitchFamily="34" charset="0"/>
                        </a:rPr>
                        <a:t>Introduction</a:t>
                      </a:r>
                      <a:r>
                        <a:rPr lang="en-GB" sz="1800" b="1" baseline="0" dirty="0" smtClean="0">
                          <a:solidFill>
                            <a:schemeClr val="tx1"/>
                          </a:solidFill>
                          <a:cs typeface="Arial" pitchFamily="34" charset="0"/>
                        </a:rPr>
                        <a:t> to </a:t>
                      </a:r>
                      <a:r>
                        <a:rPr lang="en-GB" sz="1800" b="1" dirty="0" smtClean="0">
                          <a:solidFill>
                            <a:schemeClr val="tx1"/>
                          </a:solidFill>
                          <a:cs typeface="Arial" pitchFamily="34" charset="0"/>
                        </a:rPr>
                        <a:t>Work Pilot</a:t>
                      </a:r>
                    </a:p>
                    <a:p>
                      <a:pPr marL="228600" indent="-228600" fontAlgn="base">
                        <a:spcBef>
                          <a:spcPct val="0"/>
                        </a:spcBef>
                        <a:buSzPct val="120000"/>
                        <a:buFont typeface="Wingdings" pitchFamily="2" charset="2"/>
                        <a:buChar char="§"/>
                        <a:tabLst>
                          <a:tab pos="5715000" algn="l"/>
                        </a:tabLst>
                      </a:pPr>
                      <a:r>
                        <a:rPr lang="en-GB" sz="1800" b="1" dirty="0" smtClean="0">
                          <a:solidFill>
                            <a:schemeClr val="tx1"/>
                          </a:solidFill>
                          <a:cs typeface="Arial" pitchFamily="34" charset="0"/>
                        </a:rPr>
                        <a:t>Set Up</a:t>
                      </a:r>
                      <a:r>
                        <a:rPr lang="en-GB" sz="1800" b="1" baseline="0" dirty="0" smtClean="0">
                          <a:solidFill>
                            <a:schemeClr val="tx1"/>
                          </a:solidFill>
                          <a:cs typeface="Arial" pitchFamily="34" charset="0"/>
                        </a:rPr>
                        <a:t> &amp; Run a Work Pilot</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79837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4</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6"/>
                      <a:srcRect/>
                      <a:stretch>
                        <a:fillRect/>
                      </a:stretch>
                    </a:blipFill>
                  </a:tcPr>
                </a:tc>
                <a:tc>
                  <a:txBody>
                    <a:bodyPr/>
                    <a:lstStyle/>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Run Final Simulation</a:t>
                      </a:r>
                    </a:p>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Record and review simulation performance</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79837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5</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6"/>
                      <a:srcRect/>
                      <a:stretch>
                        <a:fillRect/>
                      </a:stretch>
                    </a:blipFill>
                  </a:tcPr>
                </a:tc>
                <a:tc>
                  <a:txBody>
                    <a:bodyPr/>
                    <a:lstStyle/>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Lean</a:t>
                      </a:r>
                      <a:r>
                        <a:rPr lang="en-GB" sz="1400" kern="1200" baseline="0" dirty="0" smtClean="0">
                          <a:solidFill>
                            <a:srgbClr val="000066"/>
                          </a:solidFill>
                          <a:latin typeface="+mn-lt"/>
                          <a:ea typeface="+mn-ea"/>
                          <a:cs typeface="Arial" pitchFamily="34" charset="0"/>
                        </a:rPr>
                        <a:t> management</a:t>
                      </a:r>
                      <a:r>
                        <a:rPr lang="en-GB" sz="1400" kern="1200" dirty="0" smtClean="0">
                          <a:solidFill>
                            <a:srgbClr val="000066"/>
                          </a:solidFill>
                          <a:latin typeface="+mn-lt"/>
                          <a:ea typeface="+mn-ea"/>
                          <a:cs typeface="Arial" pitchFamily="34" charset="0"/>
                        </a:rPr>
                        <a:t> tools and techniques</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dirty="0" smtClean="0">
                          <a:solidFill>
                            <a:srgbClr val="000066"/>
                          </a:solidFill>
                          <a:cs typeface="Arial" pitchFamily="34" charset="0"/>
                        </a:rPr>
                        <a:t>Planning the</a:t>
                      </a:r>
                      <a:r>
                        <a:rPr lang="en-GB" sz="1400" baseline="0" dirty="0" smtClean="0">
                          <a:solidFill>
                            <a:srgbClr val="000066"/>
                          </a:solidFill>
                          <a:cs typeface="Arial" pitchFamily="34" charset="0"/>
                        </a:rPr>
                        <a:t> Transfer to BAU</a:t>
                      </a:r>
                      <a:endParaRPr lang="en-GB" sz="1400" kern="1200" dirty="0" smtClean="0">
                        <a:solidFill>
                          <a:srgbClr val="000066"/>
                        </a:solidFill>
                        <a:latin typeface="+mn-lt"/>
                        <a:ea typeface="+mn-ea"/>
                        <a:cs typeface="Arial" pitchFamily="34" charset="0"/>
                      </a:endParaRP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60594">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6</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6"/>
                      <a:srcRect/>
                      <a:stretch>
                        <a:fillRect/>
                      </a:stretch>
                    </a:blipFill>
                  </a:tcPr>
                </a:tc>
                <a:tc>
                  <a:txBody>
                    <a:bodyPr/>
                    <a:lstStyle/>
                    <a:p>
                      <a:pPr marL="185738" indent="-185738" algn="l" defTabSz="914400" rtl="0" eaLnBrk="1" fontAlgn="base" latinLnBrk="0" hangingPunct="1">
                        <a:spcBef>
                          <a:spcPct val="0"/>
                        </a:spcBef>
                        <a:spcAft>
                          <a:spcPts val="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Course Review &amp; Wrap up</a:t>
                      </a:r>
                    </a:p>
                    <a:p>
                      <a:pPr marL="185738" indent="-185738" algn="l" defTabSz="914400" rtl="0" eaLnBrk="1" fontAlgn="base" latinLnBrk="0" hangingPunct="1">
                        <a:spcBef>
                          <a:spcPct val="0"/>
                        </a:spcBef>
                        <a:spcAft>
                          <a:spcPts val="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Overall WWW and WBBI</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p:cNvSpPr>
            <a:spLocks noGrp="1" noChangeArrowheads="1"/>
          </p:cNvSpPr>
          <p:nvPr>
            <p:ph type="title"/>
          </p:nvPr>
        </p:nvSpPr>
        <p:spPr/>
        <p:txBody>
          <a:bodyPr/>
          <a:lstStyle/>
          <a:p>
            <a:pPr eaLnBrk="1" hangingPunct="1"/>
            <a:r>
              <a:rPr lang="en-GB" altLang="en-GB" sz="2400" dirty="0" smtClean="0"/>
              <a:t>Work Pilot</a:t>
            </a:r>
            <a:r>
              <a:rPr lang="en-GB" altLang="en-GB" dirty="0" smtClean="0"/>
              <a:t/>
            </a:r>
            <a:br>
              <a:rPr lang="en-GB" altLang="en-GB" dirty="0" smtClean="0"/>
            </a:br>
            <a:r>
              <a:rPr lang="en-GB" altLang="en-GB" sz="1800" b="1" dirty="0" smtClean="0">
                <a:solidFill>
                  <a:srgbClr val="99CC33"/>
                </a:solidFill>
                <a:cs typeface="Arial" pitchFamily="34" charset="0"/>
              </a:rPr>
              <a:t>The final stages</a:t>
            </a:r>
          </a:p>
        </p:txBody>
      </p:sp>
      <p:sp>
        <p:nvSpPr>
          <p:cNvPr id="150531" name="Slide Number Placeholder 4"/>
          <p:cNvSpPr>
            <a:spLocks noGrp="1"/>
          </p:cNvSpPr>
          <p:nvPr>
            <p:ph type="sldNum" sz="quarter" idx="11"/>
          </p:nvPr>
        </p:nvSpPr>
        <p:spPr>
          <a:noFill/>
        </p:spPr>
        <p:txBody>
          <a:bodyPr/>
          <a:lstStyle/>
          <a:p>
            <a:fld id="{65C83400-6445-488A-97CB-F6D1FC620067}" type="slidenum">
              <a:rPr lang="en-GB" altLang="en-GB"/>
              <a:pPr/>
              <a:t>16</a:t>
            </a:fld>
            <a:endParaRPr lang="en-GB" altLang="en-GB"/>
          </a:p>
        </p:txBody>
      </p:sp>
      <p:sp>
        <p:nvSpPr>
          <p:cNvPr id="150532" name="AutoShape 2"/>
          <p:cNvSpPr>
            <a:spLocks noChangeArrowheads="1"/>
          </p:cNvSpPr>
          <p:nvPr/>
        </p:nvSpPr>
        <p:spPr bwMode="gray">
          <a:xfrm>
            <a:off x="468313" y="962025"/>
            <a:ext cx="8280400" cy="1079500"/>
          </a:xfrm>
          <a:prstGeom prst="homePlate">
            <a:avLst>
              <a:gd name="adj" fmla="val 30150"/>
            </a:avLst>
          </a:prstGeom>
          <a:solidFill>
            <a:srgbClr val="B2B2FF"/>
          </a:solidFill>
          <a:ln w="9525" algn="ctr">
            <a:noFill/>
            <a:miter lim="800000"/>
            <a:headEnd/>
            <a:tailEnd/>
          </a:ln>
        </p:spPr>
        <p:txBody>
          <a:bodyPr wrap="none" lIns="0" tIns="0" rIns="0" bIns="0" anchor="ctr"/>
          <a:lstStyle/>
          <a:p>
            <a:endParaRPr lang="en-US" b="0">
              <a:solidFill>
                <a:srgbClr val="000066"/>
              </a:solidFill>
            </a:endParaRPr>
          </a:p>
        </p:txBody>
      </p:sp>
      <p:sp>
        <p:nvSpPr>
          <p:cNvPr id="150533" name="Rectangle 3"/>
          <p:cNvSpPr>
            <a:spLocks noChangeArrowheads="1"/>
          </p:cNvSpPr>
          <p:nvPr/>
        </p:nvSpPr>
        <p:spPr bwMode="auto">
          <a:xfrm>
            <a:off x="514350" y="2070100"/>
            <a:ext cx="6732588" cy="115888"/>
          </a:xfrm>
          <a:prstGeom prst="rect">
            <a:avLst/>
          </a:prstGeom>
          <a:solidFill>
            <a:schemeClr val="tx1"/>
          </a:solidFill>
          <a:ln w="9525">
            <a:noFill/>
            <a:miter lim="800000"/>
            <a:headEnd/>
            <a:tailEnd/>
          </a:ln>
        </p:spPr>
        <p:txBody>
          <a:bodyPr wrap="none" anchor="ctr"/>
          <a:lstStyle/>
          <a:p>
            <a:endParaRPr lang="en-US" b="0">
              <a:solidFill>
                <a:srgbClr val="000066"/>
              </a:solidFill>
            </a:endParaRPr>
          </a:p>
        </p:txBody>
      </p:sp>
      <p:graphicFrame>
        <p:nvGraphicFramePr>
          <p:cNvPr id="90117" name="Group 5"/>
          <p:cNvGraphicFramePr>
            <a:graphicFrameLocks noGrp="1"/>
          </p:cNvGraphicFramePr>
          <p:nvPr/>
        </p:nvGraphicFramePr>
        <p:xfrm>
          <a:off x="611188" y="1320800"/>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90488"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smtClean="0">
                          <a:ln>
                            <a:noFill/>
                          </a:ln>
                          <a:solidFill>
                            <a:schemeClr val="tx1"/>
                          </a:solidFill>
                          <a:effectLst/>
                          <a:latin typeface="Arial" pitchFamily="34" charset="0"/>
                          <a:cs typeface="Arial" pitchFamily="34" charset="0"/>
                        </a:rPr>
                        <a:t>Week -2</a:t>
                      </a:r>
                    </a:p>
                  </a:txBody>
                  <a:tcPr marL="0" marR="0" marT="0" marB="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8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smtClean="0">
                          <a:ln>
                            <a:noFill/>
                          </a:ln>
                          <a:solidFill>
                            <a:schemeClr val="tx1"/>
                          </a:solidFill>
                          <a:effectLst/>
                          <a:latin typeface="Arial" pitchFamily="34" charset="0"/>
                          <a:cs typeface="Arial" pitchFamily="34" charset="0"/>
                        </a:rPr>
                        <a:t>F</a:t>
                      </a:r>
                      <a:endParaRPr kumimoji="0" lang="en-GB" sz="8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90152" name="Group 40"/>
          <p:cNvGraphicFramePr>
            <a:graphicFrameLocks noGrp="1"/>
          </p:cNvGraphicFramePr>
          <p:nvPr/>
        </p:nvGraphicFramePr>
        <p:xfrm>
          <a:off x="1906588" y="1320800"/>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smtClean="0">
                          <a:ln>
                            <a:noFill/>
                          </a:ln>
                          <a:solidFill>
                            <a:schemeClr val="tx1"/>
                          </a:solidFill>
                          <a:effectLst/>
                          <a:latin typeface="Arial" pitchFamily="34" charset="0"/>
                          <a:cs typeface="Arial" pitchFamily="34" charset="0"/>
                        </a:rPr>
                        <a:t>Week 1</a:t>
                      </a:r>
                    </a:p>
                  </a:txBody>
                  <a:tcPr marL="0" marR="0" marT="0" marB="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W</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smtClean="0">
                          <a:ln>
                            <a:noFill/>
                          </a:ln>
                          <a:solidFill>
                            <a:schemeClr val="tx1"/>
                          </a:solidFill>
                          <a:effectLst/>
                          <a:latin typeface="Arial" pitchFamily="34" charset="0"/>
                          <a:cs typeface="Arial" pitchFamily="34" charset="0"/>
                        </a:rPr>
                        <a:t>F</a:t>
                      </a:r>
                      <a:endParaRPr kumimoji="0" lang="en-GB" sz="8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90187" name="Group 75"/>
          <p:cNvGraphicFramePr>
            <a:graphicFrameLocks noGrp="1"/>
          </p:cNvGraphicFramePr>
          <p:nvPr/>
        </p:nvGraphicFramePr>
        <p:xfrm>
          <a:off x="3201988" y="1320800"/>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smtClean="0">
                          <a:ln>
                            <a:noFill/>
                          </a:ln>
                          <a:solidFill>
                            <a:schemeClr val="tx1"/>
                          </a:solidFill>
                          <a:effectLst/>
                          <a:latin typeface="Arial" pitchFamily="34" charset="0"/>
                          <a:cs typeface="Arial" pitchFamily="34" charset="0"/>
                        </a:rPr>
                        <a:t>Week 2</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W</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smtClean="0">
                          <a:ln>
                            <a:noFill/>
                          </a:ln>
                          <a:solidFill>
                            <a:schemeClr val="tx1"/>
                          </a:solidFill>
                          <a:effectLst/>
                          <a:latin typeface="Arial" pitchFamily="34" charset="0"/>
                          <a:cs typeface="Arial" pitchFamily="34" charset="0"/>
                        </a:rPr>
                        <a:t>F</a:t>
                      </a:r>
                      <a:endParaRPr kumimoji="0" lang="en-GB" sz="8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90222" name="Group 110"/>
          <p:cNvGraphicFramePr>
            <a:graphicFrameLocks noGrp="1"/>
          </p:cNvGraphicFramePr>
          <p:nvPr/>
        </p:nvGraphicFramePr>
        <p:xfrm>
          <a:off x="4498975" y="1320800"/>
          <a:ext cx="1223963" cy="647702"/>
        </p:xfrm>
        <a:graphic>
          <a:graphicData uri="http://schemas.openxmlformats.org/drawingml/2006/table">
            <a:tbl>
              <a:tblPr/>
              <a:tblGrid>
                <a:gridCol w="244475"/>
                <a:gridCol w="246063"/>
                <a:gridCol w="242887"/>
                <a:gridCol w="246063"/>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smtClean="0">
                          <a:ln>
                            <a:noFill/>
                          </a:ln>
                          <a:solidFill>
                            <a:schemeClr val="tx1"/>
                          </a:solidFill>
                          <a:effectLst/>
                          <a:latin typeface="Arial" pitchFamily="34" charset="0"/>
                          <a:cs typeface="Arial" pitchFamily="34" charset="0"/>
                        </a:rPr>
                        <a:t>Week 3</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W</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smtClean="0">
                          <a:ln>
                            <a:noFill/>
                          </a:ln>
                          <a:solidFill>
                            <a:schemeClr val="tx1"/>
                          </a:solidFill>
                          <a:effectLst/>
                          <a:latin typeface="Arial" pitchFamily="34" charset="0"/>
                          <a:cs typeface="Arial" pitchFamily="34" charset="0"/>
                        </a:rPr>
                        <a:t>F</a:t>
                      </a:r>
                      <a:endParaRPr kumimoji="0" lang="en-GB" sz="8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90257" name="Group 145"/>
          <p:cNvGraphicFramePr>
            <a:graphicFrameLocks noGrp="1"/>
          </p:cNvGraphicFramePr>
          <p:nvPr/>
        </p:nvGraphicFramePr>
        <p:xfrm>
          <a:off x="5794375" y="1320800"/>
          <a:ext cx="1223963" cy="647702"/>
        </p:xfrm>
        <a:graphic>
          <a:graphicData uri="http://schemas.openxmlformats.org/drawingml/2006/table">
            <a:tbl>
              <a:tblPr/>
              <a:tblGrid>
                <a:gridCol w="244475"/>
                <a:gridCol w="246063"/>
                <a:gridCol w="242887"/>
                <a:gridCol w="246063"/>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smtClean="0">
                          <a:ln>
                            <a:noFill/>
                          </a:ln>
                          <a:solidFill>
                            <a:schemeClr val="tx1"/>
                          </a:solidFill>
                          <a:effectLst/>
                          <a:latin typeface="Arial" pitchFamily="34" charset="0"/>
                          <a:cs typeface="Arial" pitchFamily="34" charset="0"/>
                        </a:rPr>
                        <a:t>Week 4</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W</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smtClean="0">
                          <a:ln>
                            <a:noFill/>
                          </a:ln>
                          <a:solidFill>
                            <a:schemeClr val="tx1"/>
                          </a:solidFill>
                          <a:effectLst/>
                          <a:latin typeface="Arial" pitchFamily="34" charset="0"/>
                          <a:cs typeface="Arial" pitchFamily="34" charset="0"/>
                        </a:rPr>
                        <a:t>F</a:t>
                      </a:r>
                      <a:endParaRPr kumimoji="0" lang="en-GB" sz="8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90292" name="Group 180"/>
          <p:cNvGraphicFramePr>
            <a:graphicFrameLocks noGrp="1"/>
          </p:cNvGraphicFramePr>
          <p:nvPr/>
        </p:nvGraphicFramePr>
        <p:xfrm>
          <a:off x="7091363" y="1320800"/>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90488"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chemeClr val="tx1"/>
                          </a:solidFill>
                          <a:effectLst/>
                          <a:latin typeface="Arial" pitchFamily="34" charset="0"/>
                          <a:cs typeface="Arial" pitchFamily="34" charset="0"/>
                        </a:rPr>
                        <a:t>Week 5 12</a:t>
                      </a:r>
                    </a:p>
                  </a:txBody>
                  <a:tcPr marL="0" marR="0" marT="0" marB="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8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smtClean="0">
                          <a:ln>
                            <a:noFill/>
                          </a:ln>
                          <a:solidFill>
                            <a:schemeClr val="tx1"/>
                          </a:solidFill>
                          <a:effectLst/>
                          <a:latin typeface="Arial" pitchFamily="34" charset="0"/>
                          <a:cs typeface="Arial" pitchFamily="34" charset="0"/>
                        </a:rPr>
                        <a:t>F</a:t>
                      </a:r>
                      <a:endParaRPr kumimoji="0" lang="en-GB" sz="8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sp>
        <p:nvSpPr>
          <p:cNvPr id="150732" name="Rectangle 215"/>
          <p:cNvSpPr>
            <a:spLocks noChangeArrowheads="1"/>
          </p:cNvSpPr>
          <p:nvPr/>
        </p:nvSpPr>
        <p:spPr bwMode="gray">
          <a:xfrm>
            <a:off x="1042988" y="1741488"/>
            <a:ext cx="1152525" cy="150812"/>
          </a:xfrm>
          <a:prstGeom prst="rect">
            <a:avLst/>
          </a:prstGeom>
          <a:solidFill>
            <a:srgbClr val="596E6E">
              <a:alpha val="20000"/>
            </a:srgbClr>
          </a:solidFill>
          <a:ln w="9525" algn="ctr">
            <a:noFill/>
            <a:miter lim="800000"/>
            <a:headEnd/>
            <a:tailEnd/>
          </a:ln>
        </p:spPr>
        <p:txBody>
          <a:bodyPr wrap="none" lIns="0" tIns="0" rIns="0" bIns="0" anchor="ctr"/>
          <a:lstStyle/>
          <a:p>
            <a:pPr algn="ctr"/>
            <a:endParaRPr lang="en-US" b="0">
              <a:solidFill>
                <a:srgbClr val="000066"/>
              </a:solidFill>
            </a:endParaRPr>
          </a:p>
        </p:txBody>
      </p:sp>
      <p:sp>
        <p:nvSpPr>
          <p:cNvPr id="150733" name="AutoShape 217"/>
          <p:cNvSpPr>
            <a:spLocks noChangeArrowheads="1"/>
          </p:cNvSpPr>
          <p:nvPr/>
        </p:nvSpPr>
        <p:spPr bwMode="gray">
          <a:xfrm>
            <a:off x="1025525" y="1741488"/>
            <a:ext cx="131763" cy="152400"/>
          </a:xfrm>
          <a:prstGeom prst="diamond">
            <a:avLst/>
          </a:prstGeom>
          <a:solidFill>
            <a:schemeClr val="tx2"/>
          </a:solidFill>
          <a:ln w="9525" algn="ctr">
            <a:noFill/>
            <a:miter lim="800000"/>
            <a:headEnd/>
            <a:tailEnd/>
          </a:ln>
        </p:spPr>
        <p:txBody>
          <a:bodyPr wrap="none" lIns="0" tIns="0" rIns="0" bIns="0" anchor="ctr"/>
          <a:lstStyle/>
          <a:p>
            <a:endParaRPr lang="en-US" b="0">
              <a:solidFill>
                <a:srgbClr val="000066"/>
              </a:solidFill>
            </a:endParaRPr>
          </a:p>
        </p:txBody>
      </p:sp>
      <p:sp>
        <p:nvSpPr>
          <p:cNvPr id="150734" name="Rectangle 218"/>
          <p:cNvSpPr>
            <a:spLocks noChangeArrowheads="1"/>
          </p:cNvSpPr>
          <p:nvPr/>
        </p:nvSpPr>
        <p:spPr bwMode="gray">
          <a:xfrm>
            <a:off x="877888" y="1741488"/>
            <a:ext cx="215900" cy="152400"/>
          </a:xfrm>
          <a:prstGeom prst="rect">
            <a:avLst/>
          </a:prstGeom>
          <a:solidFill>
            <a:schemeClr val="tx2"/>
          </a:solidFill>
          <a:ln w="9525" algn="ctr">
            <a:noFill/>
            <a:miter lim="800000"/>
            <a:headEnd/>
            <a:tailEnd/>
          </a:ln>
        </p:spPr>
        <p:txBody>
          <a:bodyPr wrap="none" lIns="0" tIns="0" rIns="0" bIns="0" anchor="ctr"/>
          <a:lstStyle/>
          <a:p>
            <a:pPr marL="171450" indent="-171450" algn="ctr">
              <a:buSzPct val="130000"/>
              <a:buFont typeface="Symbol" pitchFamily="18" charset="2"/>
              <a:buNone/>
            </a:pPr>
            <a:r>
              <a:rPr lang="en-US" sz="800" b="0">
                <a:solidFill>
                  <a:srgbClr val="FFFFFF"/>
                </a:solidFill>
              </a:rPr>
              <a:t>M</a:t>
            </a:r>
          </a:p>
        </p:txBody>
      </p:sp>
      <p:sp>
        <p:nvSpPr>
          <p:cNvPr id="150735" name="AutoShape 220"/>
          <p:cNvSpPr>
            <a:spLocks noChangeArrowheads="1"/>
          </p:cNvSpPr>
          <p:nvPr/>
        </p:nvSpPr>
        <p:spPr bwMode="gray">
          <a:xfrm>
            <a:off x="5129213" y="1741488"/>
            <a:ext cx="131762" cy="152400"/>
          </a:xfrm>
          <a:prstGeom prst="diamond">
            <a:avLst/>
          </a:prstGeom>
          <a:solidFill>
            <a:schemeClr val="tx2"/>
          </a:solidFill>
          <a:ln w="9525" algn="ctr">
            <a:noFill/>
            <a:miter lim="800000"/>
            <a:headEnd/>
            <a:tailEnd/>
          </a:ln>
        </p:spPr>
        <p:txBody>
          <a:bodyPr wrap="none" lIns="0" tIns="0" rIns="0" bIns="0" anchor="ctr"/>
          <a:lstStyle/>
          <a:p>
            <a:endParaRPr lang="en-US" b="0">
              <a:solidFill>
                <a:srgbClr val="000066"/>
              </a:solidFill>
            </a:endParaRPr>
          </a:p>
        </p:txBody>
      </p:sp>
      <p:sp>
        <p:nvSpPr>
          <p:cNvPr id="150736" name="Rectangle 221"/>
          <p:cNvSpPr>
            <a:spLocks noChangeArrowheads="1"/>
          </p:cNvSpPr>
          <p:nvPr/>
        </p:nvSpPr>
        <p:spPr bwMode="gray">
          <a:xfrm>
            <a:off x="4752975" y="1741488"/>
            <a:ext cx="444500" cy="152400"/>
          </a:xfrm>
          <a:prstGeom prst="rect">
            <a:avLst/>
          </a:prstGeom>
          <a:solidFill>
            <a:schemeClr val="tx2"/>
          </a:solidFill>
          <a:ln w="9525" algn="ctr">
            <a:noFill/>
            <a:miter lim="800000"/>
            <a:headEnd/>
            <a:tailEnd/>
          </a:ln>
        </p:spPr>
        <p:txBody>
          <a:bodyPr wrap="none" lIns="0" tIns="0" rIns="0" bIns="0" anchor="ctr"/>
          <a:lstStyle/>
          <a:p>
            <a:pPr marL="171450" indent="-171450" algn="ctr">
              <a:buSzPct val="130000"/>
              <a:buFont typeface="Symbol" pitchFamily="18" charset="2"/>
              <a:buNone/>
            </a:pPr>
            <a:r>
              <a:rPr lang="en-US" sz="800" b="0">
                <a:solidFill>
                  <a:srgbClr val="FFFFFF"/>
                </a:solidFill>
              </a:rPr>
              <a:t>FS1</a:t>
            </a:r>
          </a:p>
        </p:txBody>
      </p:sp>
      <p:sp>
        <p:nvSpPr>
          <p:cNvPr id="150737" name="Rectangle 222"/>
          <p:cNvSpPr>
            <a:spLocks noChangeArrowheads="1"/>
          </p:cNvSpPr>
          <p:nvPr/>
        </p:nvSpPr>
        <p:spPr bwMode="auto">
          <a:xfrm>
            <a:off x="468313" y="2071688"/>
            <a:ext cx="109537" cy="4405312"/>
          </a:xfrm>
          <a:prstGeom prst="rect">
            <a:avLst/>
          </a:prstGeom>
          <a:solidFill>
            <a:schemeClr val="tx1"/>
          </a:solidFill>
          <a:ln w="9525">
            <a:noFill/>
            <a:miter lim="800000"/>
            <a:headEnd/>
            <a:tailEnd/>
          </a:ln>
        </p:spPr>
        <p:txBody>
          <a:bodyPr wrap="none" anchor="ctr"/>
          <a:lstStyle/>
          <a:p>
            <a:endParaRPr lang="en-US" b="0">
              <a:solidFill>
                <a:srgbClr val="000066"/>
              </a:solidFill>
            </a:endParaRPr>
          </a:p>
        </p:txBody>
      </p:sp>
      <p:grpSp>
        <p:nvGrpSpPr>
          <p:cNvPr id="150738" name="Group 81"/>
          <p:cNvGrpSpPr>
            <a:grpSpLocks/>
          </p:cNvGrpSpPr>
          <p:nvPr/>
        </p:nvGrpSpPr>
        <p:grpSpPr bwMode="auto">
          <a:xfrm>
            <a:off x="7099300" y="1981200"/>
            <a:ext cx="144463" cy="144463"/>
            <a:chOff x="6024563" y="1808163"/>
            <a:chExt cx="144462" cy="217487"/>
          </a:xfrm>
          <a:solidFill>
            <a:schemeClr val="tx1"/>
          </a:solidFill>
        </p:grpSpPr>
        <p:sp>
          <p:nvSpPr>
            <p:cNvPr id="150782" name="Rectangle 224"/>
            <p:cNvSpPr>
              <a:spLocks noChangeArrowheads="1"/>
            </p:cNvSpPr>
            <p:nvPr/>
          </p:nvSpPr>
          <p:spPr bwMode="auto">
            <a:xfrm>
              <a:off x="6024563" y="1882775"/>
              <a:ext cx="144462" cy="142875"/>
            </a:xfrm>
            <a:prstGeom prst="rect">
              <a:avLst/>
            </a:prstGeom>
            <a:grpFill/>
            <a:ln w="9525">
              <a:noFill/>
              <a:miter lim="800000"/>
              <a:headEnd/>
              <a:tailEnd/>
            </a:ln>
          </p:spPr>
          <p:txBody>
            <a:bodyPr wrap="none" anchor="ctr"/>
            <a:lstStyle/>
            <a:p>
              <a:endParaRPr lang="en-US" b="0">
                <a:solidFill>
                  <a:srgbClr val="000066"/>
                </a:solidFill>
              </a:endParaRPr>
            </a:p>
          </p:txBody>
        </p:sp>
        <p:sp>
          <p:nvSpPr>
            <p:cNvPr id="150783" name="AutoShape 225"/>
            <p:cNvSpPr>
              <a:spLocks noChangeArrowheads="1"/>
            </p:cNvSpPr>
            <p:nvPr/>
          </p:nvSpPr>
          <p:spPr bwMode="gray">
            <a:xfrm>
              <a:off x="6024563" y="1808163"/>
              <a:ext cx="144462" cy="144462"/>
            </a:xfrm>
            <a:prstGeom prst="diamond">
              <a:avLst/>
            </a:prstGeom>
            <a:grpFill/>
            <a:ln w="9525" algn="ctr">
              <a:noFill/>
              <a:miter lim="800000"/>
              <a:headEnd/>
              <a:tailEnd/>
            </a:ln>
          </p:spPr>
          <p:txBody>
            <a:bodyPr wrap="none" lIns="0" tIns="0" rIns="0" bIns="0" anchor="ctr"/>
            <a:lstStyle/>
            <a:p>
              <a:endParaRPr lang="en-US" b="0">
                <a:solidFill>
                  <a:srgbClr val="000066"/>
                </a:solidFill>
              </a:endParaRPr>
            </a:p>
          </p:txBody>
        </p:sp>
      </p:grpSp>
      <p:sp>
        <p:nvSpPr>
          <p:cNvPr id="150739" name="Rectangle 227"/>
          <p:cNvSpPr>
            <a:spLocks noChangeArrowheads="1"/>
          </p:cNvSpPr>
          <p:nvPr/>
        </p:nvSpPr>
        <p:spPr bwMode="auto">
          <a:xfrm>
            <a:off x="611188" y="2935288"/>
            <a:ext cx="7848600" cy="665162"/>
          </a:xfrm>
          <a:prstGeom prst="rect">
            <a:avLst/>
          </a:prstGeom>
          <a:solidFill>
            <a:srgbClr val="EAEAEA"/>
          </a:solidFill>
          <a:ln w="9525">
            <a:noFill/>
            <a:miter lim="800000"/>
            <a:headEnd/>
            <a:tailEnd/>
          </a:ln>
        </p:spPr>
        <p:txBody>
          <a:bodyPr wrap="none" lIns="576000" tIns="0" rIns="0" bIns="0" anchor="ctr"/>
          <a:lstStyle/>
          <a:p>
            <a:pPr>
              <a:tabLst>
                <a:tab pos="1430338" algn="l"/>
              </a:tabLst>
            </a:pPr>
            <a:r>
              <a:rPr lang="en-GB" sz="1400" b="0">
                <a:solidFill>
                  <a:srgbClr val="000066"/>
                </a:solidFill>
              </a:rPr>
              <a:t>Current State 1: 	Lean Simulation, VoC, value stream flow, </a:t>
            </a:r>
          </a:p>
          <a:p>
            <a:pPr>
              <a:tabLst>
                <a:tab pos="1430338" algn="l"/>
              </a:tabLst>
            </a:pPr>
            <a:r>
              <a:rPr lang="en-GB" sz="1400" b="0">
                <a:solidFill>
                  <a:srgbClr val="000066"/>
                </a:solidFill>
              </a:rPr>
              <a:t>	plan for ‘seeing is believing’</a:t>
            </a:r>
          </a:p>
        </p:txBody>
      </p:sp>
      <p:sp>
        <p:nvSpPr>
          <p:cNvPr id="150740" name="AutoShape 228"/>
          <p:cNvSpPr>
            <a:spLocks noChangeArrowheads="1"/>
          </p:cNvSpPr>
          <p:nvPr/>
        </p:nvSpPr>
        <p:spPr bwMode="auto">
          <a:xfrm>
            <a:off x="611188" y="2924175"/>
            <a:ext cx="431800" cy="684213"/>
          </a:xfrm>
          <a:prstGeom prst="homePlate">
            <a:avLst>
              <a:gd name="adj" fmla="val 32597"/>
            </a:avLst>
          </a:prstGeom>
          <a:solidFill>
            <a:srgbClr val="6666FF"/>
          </a:solidFill>
          <a:ln w="25400">
            <a:solidFill>
              <a:schemeClr val="bg1"/>
            </a:solidFill>
            <a:miter lim="800000"/>
            <a:headEnd/>
            <a:tailEnd/>
          </a:ln>
        </p:spPr>
        <p:txBody>
          <a:bodyPr wrap="none" lIns="36000" tIns="0" rIns="0" bIns="0" anchor="ctr"/>
          <a:lstStyle/>
          <a:p>
            <a:pPr algn="ctr"/>
            <a:r>
              <a:rPr lang="en-GB" sz="1200">
                <a:solidFill>
                  <a:srgbClr val="000066"/>
                </a:solidFill>
              </a:rPr>
              <a:t>CS1</a:t>
            </a:r>
          </a:p>
        </p:txBody>
      </p:sp>
      <p:sp>
        <p:nvSpPr>
          <p:cNvPr id="150741" name="Freeform 229"/>
          <p:cNvSpPr>
            <a:spLocks/>
          </p:cNvSpPr>
          <p:nvPr/>
        </p:nvSpPr>
        <p:spPr bwMode="auto">
          <a:xfrm>
            <a:off x="1258888" y="1301750"/>
            <a:ext cx="217487" cy="703263"/>
          </a:xfrm>
          <a:custGeom>
            <a:avLst/>
            <a:gdLst>
              <a:gd name="T0" fmla="*/ 2147483647 w 87"/>
              <a:gd name="T1" fmla="*/ 0 h 178"/>
              <a:gd name="T2" fmla="*/ 2147483647 w 87"/>
              <a:gd name="T3" fmla="*/ 2147483647 h 178"/>
              <a:gd name="T4" fmla="*/ 2147483647 w 87"/>
              <a:gd name="T5" fmla="*/ 2147483647 h 178"/>
              <a:gd name="T6" fmla="*/ 2147483647 w 87"/>
              <a:gd name="T7" fmla="*/ 2147483647 h 178"/>
              <a:gd name="T8" fmla="*/ 2147483647 w 87"/>
              <a:gd name="T9" fmla="*/ 2147483647 h 178"/>
              <a:gd name="T10" fmla="*/ 2147483647 w 87"/>
              <a:gd name="T11" fmla="*/ 2147483647 h 178"/>
              <a:gd name="T12" fmla="*/ 2147483647 w 87"/>
              <a:gd name="T13" fmla="*/ 2147483647 h 178"/>
              <a:gd name="T14" fmla="*/ 2147483647 w 87"/>
              <a:gd name="T15" fmla="*/ 2147483647 h 178"/>
              <a:gd name="T16" fmla="*/ 2147483647 w 87"/>
              <a:gd name="T17" fmla="*/ 2147483647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178"/>
              <a:gd name="T29" fmla="*/ 87 w 87"/>
              <a:gd name="T30" fmla="*/ 178 h 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178">
                <a:moveTo>
                  <a:pt x="76" y="0"/>
                </a:moveTo>
                <a:lnTo>
                  <a:pt x="20" y="1"/>
                </a:lnTo>
                <a:cubicBezTo>
                  <a:pt x="8" y="10"/>
                  <a:pt x="0" y="32"/>
                  <a:pt x="1" y="52"/>
                </a:cubicBezTo>
                <a:cubicBezTo>
                  <a:pt x="2" y="72"/>
                  <a:pt x="22" y="103"/>
                  <a:pt x="25" y="124"/>
                </a:cubicBezTo>
                <a:cubicBezTo>
                  <a:pt x="28" y="145"/>
                  <a:pt x="12" y="169"/>
                  <a:pt x="20" y="178"/>
                </a:cubicBezTo>
                <a:lnTo>
                  <a:pt x="71" y="178"/>
                </a:lnTo>
                <a:cubicBezTo>
                  <a:pt x="82" y="169"/>
                  <a:pt x="87" y="145"/>
                  <a:pt x="85" y="124"/>
                </a:cubicBezTo>
                <a:cubicBezTo>
                  <a:pt x="83" y="103"/>
                  <a:pt x="59" y="69"/>
                  <a:pt x="58" y="49"/>
                </a:cubicBezTo>
                <a:cubicBezTo>
                  <a:pt x="57" y="29"/>
                  <a:pt x="73" y="11"/>
                  <a:pt x="77" y="1"/>
                </a:cubicBezTo>
              </a:path>
            </a:pathLst>
          </a:custGeom>
          <a:solidFill>
            <a:srgbClr val="B2B2FF"/>
          </a:solidFill>
          <a:ln w="9525">
            <a:noFill/>
            <a:round/>
            <a:headEnd/>
            <a:tailEnd/>
          </a:ln>
        </p:spPr>
        <p:txBody>
          <a:bodyPr/>
          <a:lstStyle/>
          <a:p>
            <a:endParaRPr lang="en-GB"/>
          </a:p>
        </p:txBody>
      </p:sp>
      <p:sp>
        <p:nvSpPr>
          <p:cNvPr id="150742" name="Rectangle 230"/>
          <p:cNvSpPr>
            <a:spLocks noChangeArrowheads="1"/>
          </p:cNvSpPr>
          <p:nvPr/>
        </p:nvSpPr>
        <p:spPr bwMode="gray">
          <a:xfrm>
            <a:off x="2351088" y="1739900"/>
            <a:ext cx="1152525" cy="150813"/>
          </a:xfrm>
          <a:prstGeom prst="rect">
            <a:avLst/>
          </a:prstGeom>
          <a:solidFill>
            <a:srgbClr val="596E6E">
              <a:alpha val="20000"/>
            </a:srgbClr>
          </a:solidFill>
          <a:ln w="9525" algn="ctr">
            <a:noFill/>
            <a:miter lim="800000"/>
            <a:headEnd/>
            <a:tailEnd/>
          </a:ln>
        </p:spPr>
        <p:txBody>
          <a:bodyPr wrap="none" lIns="0" tIns="0" rIns="0" bIns="0" anchor="ctr"/>
          <a:lstStyle/>
          <a:p>
            <a:pPr algn="ctr"/>
            <a:endParaRPr lang="en-US" b="0">
              <a:solidFill>
                <a:srgbClr val="000066"/>
              </a:solidFill>
            </a:endParaRPr>
          </a:p>
        </p:txBody>
      </p:sp>
      <p:sp>
        <p:nvSpPr>
          <p:cNvPr id="150743" name="AutoShape 232"/>
          <p:cNvSpPr>
            <a:spLocks noChangeArrowheads="1"/>
          </p:cNvSpPr>
          <p:nvPr/>
        </p:nvSpPr>
        <p:spPr bwMode="gray">
          <a:xfrm>
            <a:off x="4073525" y="1741488"/>
            <a:ext cx="131763" cy="152400"/>
          </a:xfrm>
          <a:prstGeom prst="diamond">
            <a:avLst/>
          </a:prstGeom>
          <a:solidFill>
            <a:schemeClr val="tx2"/>
          </a:solidFill>
          <a:ln w="9525" algn="ctr">
            <a:noFill/>
            <a:miter lim="800000"/>
            <a:headEnd/>
            <a:tailEnd/>
          </a:ln>
        </p:spPr>
        <p:txBody>
          <a:bodyPr wrap="none" lIns="0" tIns="0" rIns="0" bIns="0" anchor="ctr"/>
          <a:lstStyle/>
          <a:p>
            <a:endParaRPr lang="en-US" b="0">
              <a:solidFill>
                <a:srgbClr val="000066"/>
              </a:solidFill>
            </a:endParaRPr>
          </a:p>
        </p:txBody>
      </p:sp>
      <p:sp>
        <p:nvSpPr>
          <p:cNvPr id="150744" name="Rectangle 233"/>
          <p:cNvSpPr>
            <a:spLocks noChangeArrowheads="1"/>
          </p:cNvSpPr>
          <p:nvPr/>
        </p:nvSpPr>
        <p:spPr bwMode="gray">
          <a:xfrm>
            <a:off x="3449638" y="1741488"/>
            <a:ext cx="690562" cy="152400"/>
          </a:xfrm>
          <a:prstGeom prst="rect">
            <a:avLst/>
          </a:prstGeom>
          <a:solidFill>
            <a:schemeClr val="tx2"/>
          </a:solidFill>
          <a:ln w="9525" algn="ctr">
            <a:noFill/>
            <a:miter lim="800000"/>
            <a:headEnd/>
            <a:tailEnd/>
          </a:ln>
        </p:spPr>
        <p:txBody>
          <a:bodyPr wrap="none" lIns="0" tIns="0" rIns="0" bIns="0" anchor="ctr"/>
          <a:lstStyle/>
          <a:p>
            <a:pPr marL="171450" indent="-171450" algn="ctr">
              <a:buSzPct val="130000"/>
              <a:buFont typeface="Symbol" pitchFamily="18" charset="2"/>
              <a:buNone/>
            </a:pPr>
            <a:r>
              <a:rPr lang="en-US" sz="800" b="0">
                <a:solidFill>
                  <a:srgbClr val="FFFFFF"/>
                </a:solidFill>
              </a:rPr>
              <a:t>CS2 – Map</a:t>
            </a:r>
          </a:p>
        </p:txBody>
      </p:sp>
      <p:sp>
        <p:nvSpPr>
          <p:cNvPr id="150745" name="AutoShape 235"/>
          <p:cNvSpPr>
            <a:spLocks noChangeArrowheads="1"/>
          </p:cNvSpPr>
          <p:nvPr/>
        </p:nvSpPr>
        <p:spPr bwMode="gray">
          <a:xfrm>
            <a:off x="2306638" y="1739900"/>
            <a:ext cx="131762" cy="152400"/>
          </a:xfrm>
          <a:prstGeom prst="diamond">
            <a:avLst/>
          </a:prstGeom>
          <a:solidFill>
            <a:schemeClr val="tx2"/>
          </a:solidFill>
          <a:ln w="9525" algn="ctr">
            <a:noFill/>
            <a:miter lim="800000"/>
            <a:headEnd/>
            <a:tailEnd/>
          </a:ln>
        </p:spPr>
        <p:txBody>
          <a:bodyPr wrap="none" lIns="0" tIns="0" rIns="0" bIns="0" anchor="ctr"/>
          <a:lstStyle/>
          <a:p>
            <a:endParaRPr lang="en-US" b="0">
              <a:solidFill>
                <a:srgbClr val="000066"/>
              </a:solidFill>
            </a:endParaRPr>
          </a:p>
        </p:txBody>
      </p:sp>
      <p:sp>
        <p:nvSpPr>
          <p:cNvPr id="150746" name="Rectangle 236"/>
          <p:cNvSpPr>
            <a:spLocks noChangeArrowheads="1"/>
          </p:cNvSpPr>
          <p:nvPr/>
        </p:nvSpPr>
        <p:spPr bwMode="gray">
          <a:xfrm>
            <a:off x="2159000" y="1739900"/>
            <a:ext cx="215900" cy="152400"/>
          </a:xfrm>
          <a:prstGeom prst="rect">
            <a:avLst/>
          </a:prstGeom>
          <a:solidFill>
            <a:schemeClr val="tx2"/>
          </a:solidFill>
          <a:ln w="9525" algn="ctr">
            <a:noFill/>
            <a:miter lim="800000"/>
            <a:headEnd/>
            <a:tailEnd/>
          </a:ln>
        </p:spPr>
        <p:txBody>
          <a:bodyPr wrap="none" lIns="0" tIns="0" rIns="0" bIns="0" anchor="ctr"/>
          <a:lstStyle/>
          <a:p>
            <a:pPr marL="171450" indent="-171450" algn="ctr">
              <a:buSzPct val="130000"/>
              <a:buFont typeface="Symbol" pitchFamily="18" charset="2"/>
              <a:buNone/>
            </a:pPr>
            <a:r>
              <a:rPr lang="en-US" sz="800" b="0">
                <a:solidFill>
                  <a:srgbClr val="FFFFFF"/>
                </a:solidFill>
              </a:rPr>
              <a:t>CS1</a:t>
            </a:r>
          </a:p>
        </p:txBody>
      </p:sp>
      <p:sp>
        <p:nvSpPr>
          <p:cNvPr id="150747" name="Freeform 237"/>
          <p:cNvSpPr>
            <a:spLocks/>
          </p:cNvSpPr>
          <p:nvPr/>
        </p:nvSpPr>
        <p:spPr bwMode="auto">
          <a:xfrm>
            <a:off x="7739063" y="1285875"/>
            <a:ext cx="217487" cy="703263"/>
          </a:xfrm>
          <a:custGeom>
            <a:avLst/>
            <a:gdLst>
              <a:gd name="T0" fmla="*/ 2147483647 w 87"/>
              <a:gd name="T1" fmla="*/ 0 h 178"/>
              <a:gd name="T2" fmla="*/ 2147483647 w 87"/>
              <a:gd name="T3" fmla="*/ 2147483647 h 178"/>
              <a:gd name="T4" fmla="*/ 2147483647 w 87"/>
              <a:gd name="T5" fmla="*/ 2147483647 h 178"/>
              <a:gd name="T6" fmla="*/ 2147483647 w 87"/>
              <a:gd name="T7" fmla="*/ 2147483647 h 178"/>
              <a:gd name="T8" fmla="*/ 2147483647 w 87"/>
              <a:gd name="T9" fmla="*/ 2147483647 h 178"/>
              <a:gd name="T10" fmla="*/ 2147483647 w 87"/>
              <a:gd name="T11" fmla="*/ 2147483647 h 178"/>
              <a:gd name="T12" fmla="*/ 2147483647 w 87"/>
              <a:gd name="T13" fmla="*/ 2147483647 h 178"/>
              <a:gd name="T14" fmla="*/ 2147483647 w 87"/>
              <a:gd name="T15" fmla="*/ 2147483647 h 178"/>
              <a:gd name="T16" fmla="*/ 2147483647 w 87"/>
              <a:gd name="T17" fmla="*/ 2147483647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178"/>
              <a:gd name="T29" fmla="*/ 87 w 87"/>
              <a:gd name="T30" fmla="*/ 178 h 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178">
                <a:moveTo>
                  <a:pt x="76" y="0"/>
                </a:moveTo>
                <a:lnTo>
                  <a:pt x="20" y="1"/>
                </a:lnTo>
                <a:cubicBezTo>
                  <a:pt x="8" y="10"/>
                  <a:pt x="0" y="32"/>
                  <a:pt x="1" y="52"/>
                </a:cubicBezTo>
                <a:cubicBezTo>
                  <a:pt x="2" y="72"/>
                  <a:pt x="22" y="103"/>
                  <a:pt x="25" y="124"/>
                </a:cubicBezTo>
                <a:cubicBezTo>
                  <a:pt x="28" y="145"/>
                  <a:pt x="12" y="169"/>
                  <a:pt x="20" y="178"/>
                </a:cubicBezTo>
                <a:lnTo>
                  <a:pt x="71" y="178"/>
                </a:lnTo>
                <a:cubicBezTo>
                  <a:pt x="82" y="169"/>
                  <a:pt x="87" y="145"/>
                  <a:pt x="85" y="124"/>
                </a:cubicBezTo>
                <a:cubicBezTo>
                  <a:pt x="83" y="103"/>
                  <a:pt x="59" y="69"/>
                  <a:pt x="58" y="49"/>
                </a:cubicBezTo>
                <a:cubicBezTo>
                  <a:pt x="57" y="29"/>
                  <a:pt x="73" y="11"/>
                  <a:pt x="77" y="1"/>
                </a:cubicBezTo>
              </a:path>
            </a:pathLst>
          </a:custGeom>
          <a:solidFill>
            <a:srgbClr val="B2B2FF"/>
          </a:solidFill>
          <a:ln w="9525">
            <a:noFill/>
            <a:round/>
            <a:headEnd/>
            <a:tailEnd/>
          </a:ln>
        </p:spPr>
        <p:txBody>
          <a:bodyPr/>
          <a:lstStyle/>
          <a:p>
            <a:endParaRPr lang="en-GB"/>
          </a:p>
        </p:txBody>
      </p:sp>
      <p:sp>
        <p:nvSpPr>
          <p:cNvPr id="150748" name="AutoShape 239"/>
          <p:cNvSpPr>
            <a:spLocks noChangeArrowheads="1"/>
          </p:cNvSpPr>
          <p:nvPr/>
        </p:nvSpPr>
        <p:spPr bwMode="gray">
          <a:xfrm>
            <a:off x="8175625" y="1739900"/>
            <a:ext cx="131763" cy="152400"/>
          </a:xfrm>
          <a:prstGeom prst="diamond">
            <a:avLst/>
          </a:prstGeom>
          <a:solidFill>
            <a:schemeClr val="tx2"/>
          </a:solidFill>
          <a:ln w="9525" algn="ctr">
            <a:noFill/>
            <a:miter lim="800000"/>
            <a:headEnd/>
            <a:tailEnd/>
          </a:ln>
        </p:spPr>
        <p:txBody>
          <a:bodyPr wrap="none" lIns="0" tIns="0" rIns="0" bIns="0" anchor="ctr"/>
          <a:lstStyle/>
          <a:p>
            <a:endParaRPr lang="en-US" b="0">
              <a:solidFill>
                <a:srgbClr val="000066"/>
              </a:solidFill>
            </a:endParaRPr>
          </a:p>
        </p:txBody>
      </p:sp>
      <p:sp>
        <p:nvSpPr>
          <p:cNvPr id="150749" name="Rectangle 240"/>
          <p:cNvSpPr>
            <a:spLocks noChangeArrowheads="1"/>
          </p:cNvSpPr>
          <p:nvPr/>
        </p:nvSpPr>
        <p:spPr bwMode="gray">
          <a:xfrm>
            <a:off x="7092950" y="1739900"/>
            <a:ext cx="1150938" cy="152400"/>
          </a:xfrm>
          <a:prstGeom prst="rect">
            <a:avLst/>
          </a:prstGeom>
          <a:solidFill>
            <a:schemeClr val="tx2"/>
          </a:solidFill>
          <a:ln w="9525" algn="ctr">
            <a:noFill/>
            <a:miter lim="800000"/>
            <a:headEnd/>
            <a:tailEnd/>
          </a:ln>
        </p:spPr>
        <p:txBody>
          <a:bodyPr wrap="none" lIns="0" tIns="0" rIns="0" bIns="0" anchor="ctr"/>
          <a:lstStyle/>
          <a:p>
            <a:pPr marL="171450" indent="-171450" algn="ctr">
              <a:buSzPct val="130000"/>
              <a:buFont typeface="Symbol" pitchFamily="18" charset="2"/>
              <a:buNone/>
            </a:pPr>
            <a:r>
              <a:rPr lang="en-US" sz="800" b="0">
                <a:solidFill>
                  <a:srgbClr val="FFFFFF"/>
                </a:solidFill>
              </a:rPr>
              <a:t>Work pilot</a:t>
            </a:r>
          </a:p>
        </p:txBody>
      </p:sp>
      <p:sp>
        <p:nvSpPr>
          <p:cNvPr id="150750" name="AutoShape 241"/>
          <p:cNvSpPr>
            <a:spLocks noChangeArrowheads="1"/>
          </p:cNvSpPr>
          <p:nvPr/>
        </p:nvSpPr>
        <p:spPr bwMode="gray">
          <a:xfrm>
            <a:off x="4117975" y="1933575"/>
            <a:ext cx="131763" cy="107950"/>
          </a:xfrm>
          <a:prstGeom prst="triangle">
            <a:avLst>
              <a:gd name="adj" fmla="val 50000"/>
            </a:avLst>
          </a:prstGeom>
          <a:solidFill>
            <a:srgbClr val="FF0000"/>
          </a:solidFill>
          <a:ln w="9525" algn="ctr">
            <a:noFill/>
            <a:miter lim="800000"/>
            <a:headEnd/>
            <a:tailEnd/>
          </a:ln>
        </p:spPr>
        <p:txBody>
          <a:bodyPr wrap="none" lIns="0" tIns="0" rIns="0" bIns="0" anchor="ctr"/>
          <a:lstStyle/>
          <a:p>
            <a:endParaRPr lang="en-US" b="0">
              <a:solidFill>
                <a:srgbClr val="000066"/>
              </a:solidFill>
            </a:endParaRPr>
          </a:p>
        </p:txBody>
      </p:sp>
      <p:sp>
        <p:nvSpPr>
          <p:cNvPr id="150751" name="AutoShape 242"/>
          <p:cNvSpPr>
            <a:spLocks noChangeArrowheads="1"/>
          </p:cNvSpPr>
          <p:nvPr/>
        </p:nvSpPr>
        <p:spPr bwMode="gray">
          <a:xfrm>
            <a:off x="5160963" y="1933575"/>
            <a:ext cx="131762" cy="107950"/>
          </a:xfrm>
          <a:prstGeom prst="triangle">
            <a:avLst>
              <a:gd name="adj" fmla="val 50000"/>
            </a:avLst>
          </a:prstGeom>
          <a:solidFill>
            <a:srgbClr val="FF0000"/>
          </a:solidFill>
          <a:ln w="9525" algn="ctr">
            <a:noFill/>
            <a:miter lim="800000"/>
            <a:headEnd/>
            <a:tailEnd/>
          </a:ln>
        </p:spPr>
        <p:txBody>
          <a:bodyPr wrap="none" lIns="0" tIns="0" rIns="0" bIns="0" anchor="ctr"/>
          <a:lstStyle/>
          <a:p>
            <a:endParaRPr lang="en-US" b="0">
              <a:solidFill>
                <a:srgbClr val="000066"/>
              </a:solidFill>
            </a:endParaRPr>
          </a:p>
        </p:txBody>
      </p:sp>
      <p:sp>
        <p:nvSpPr>
          <p:cNvPr id="150752" name="AutoShape 244"/>
          <p:cNvSpPr>
            <a:spLocks noChangeArrowheads="1"/>
          </p:cNvSpPr>
          <p:nvPr/>
        </p:nvSpPr>
        <p:spPr bwMode="gray">
          <a:xfrm>
            <a:off x="6424613" y="1739900"/>
            <a:ext cx="131762" cy="152400"/>
          </a:xfrm>
          <a:prstGeom prst="diamond">
            <a:avLst/>
          </a:prstGeom>
          <a:solidFill>
            <a:schemeClr val="tx2"/>
          </a:solidFill>
          <a:ln w="9525" algn="ctr">
            <a:noFill/>
            <a:miter lim="800000"/>
            <a:headEnd/>
            <a:tailEnd/>
          </a:ln>
        </p:spPr>
        <p:txBody>
          <a:bodyPr wrap="none" lIns="0" tIns="0" rIns="0" bIns="0" anchor="ctr"/>
          <a:lstStyle/>
          <a:p>
            <a:endParaRPr lang="en-US" b="0">
              <a:solidFill>
                <a:srgbClr val="000066"/>
              </a:solidFill>
            </a:endParaRPr>
          </a:p>
        </p:txBody>
      </p:sp>
      <p:sp>
        <p:nvSpPr>
          <p:cNvPr id="150753" name="Rectangle 245"/>
          <p:cNvSpPr>
            <a:spLocks noChangeArrowheads="1"/>
          </p:cNvSpPr>
          <p:nvPr/>
        </p:nvSpPr>
        <p:spPr bwMode="gray">
          <a:xfrm>
            <a:off x="6048375" y="1739900"/>
            <a:ext cx="444500" cy="152400"/>
          </a:xfrm>
          <a:prstGeom prst="rect">
            <a:avLst/>
          </a:prstGeom>
          <a:solidFill>
            <a:schemeClr val="tx2"/>
          </a:solidFill>
          <a:ln w="9525" algn="ctr">
            <a:noFill/>
            <a:miter lim="800000"/>
            <a:headEnd/>
            <a:tailEnd/>
          </a:ln>
        </p:spPr>
        <p:txBody>
          <a:bodyPr wrap="none" lIns="0" tIns="0" rIns="0" bIns="0" anchor="ctr"/>
          <a:lstStyle/>
          <a:p>
            <a:pPr marL="171450" indent="-171450" algn="ctr">
              <a:buSzPct val="130000"/>
              <a:buFont typeface="Symbol" pitchFamily="18" charset="2"/>
              <a:buNone/>
            </a:pPr>
            <a:r>
              <a:rPr lang="en-US" sz="800" b="0">
                <a:solidFill>
                  <a:srgbClr val="FFFFFF"/>
                </a:solidFill>
              </a:rPr>
              <a:t>FS2</a:t>
            </a:r>
          </a:p>
        </p:txBody>
      </p:sp>
      <p:sp>
        <p:nvSpPr>
          <p:cNvPr id="150754" name="AutoShape 246"/>
          <p:cNvSpPr>
            <a:spLocks noChangeArrowheads="1"/>
          </p:cNvSpPr>
          <p:nvPr/>
        </p:nvSpPr>
        <p:spPr bwMode="gray">
          <a:xfrm>
            <a:off x="6456363" y="1933575"/>
            <a:ext cx="131762" cy="107950"/>
          </a:xfrm>
          <a:prstGeom prst="triangle">
            <a:avLst>
              <a:gd name="adj" fmla="val 50000"/>
            </a:avLst>
          </a:prstGeom>
          <a:solidFill>
            <a:srgbClr val="FF0000"/>
          </a:solidFill>
          <a:ln w="9525" algn="ctr">
            <a:noFill/>
            <a:miter lim="800000"/>
            <a:headEnd/>
            <a:tailEnd/>
          </a:ln>
        </p:spPr>
        <p:txBody>
          <a:bodyPr wrap="none" lIns="0" tIns="0" rIns="0" bIns="0" anchor="ctr"/>
          <a:lstStyle/>
          <a:p>
            <a:endParaRPr lang="en-US" b="0">
              <a:solidFill>
                <a:srgbClr val="000066"/>
              </a:solidFill>
            </a:endParaRPr>
          </a:p>
        </p:txBody>
      </p:sp>
      <p:sp>
        <p:nvSpPr>
          <p:cNvPr id="150755" name="AutoShape 247"/>
          <p:cNvSpPr>
            <a:spLocks noChangeArrowheads="1"/>
          </p:cNvSpPr>
          <p:nvPr/>
        </p:nvSpPr>
        <p:spPr bwMode="gray">
          <a:xfrm>
            <a:off x="8185150" y="1933575"/>
            <a:ext cx="131763" cy="107950"/>
          </a:xfrm>
          <a:prstGeom prst="triangle">
            <a:avLst>
              <a:gd name="adj" fmla="val 50000"/>
            </a:avLst>
          </a:prstGeom>
          <a:solidFill>
            <a:srgbClr val="FF0000"/>
          </a:solidFill>
          <a:ln w="9525" algn="ctr">
            <a:noFill/>
            <a:miter lim="800000"/>
            <a:headEnd/>
            <a:tailEnd/>
          </a:ln>
        </p:spPr>
        <p:txBody>
          <a:bodyPr wrap="none" lIns="0" tIns="0" rIns="0" bIns="0" anchor="ctr"/>
          <a:lstStyle/>
          <a:p>
            <a:endParaRPr lang="en-US" b="0">
              <a:solidFill>
                <a:srgbClr val="000066"/>
              </a:solidFill>
            </a:endParaRPr>
          </a:p>
        </p:txBody>
      </p:sp>
      <p:sp>
        <p:nvSpPr>
          <p:cNvPr id="150756" name="AutoShape 249"/>
          <p:cNvSpPr>
            <a:spLocks noChangeArrowheads="1"/>
          </p:cNvSpPr>
          <p:nvPr/>
        </p:nvSpPr>
        <p:spPr bwMode="auto">
          <a:xfrm>
            <a:off x="611188" y="1068388"/>
            <a:ext cx="7632700" cy="180975"/>
          </a:xfrm>
          <a:prstGeom prst="homePlate">
            <a:avLst>
              <a:gd name="adj" fmla="val 0"/>
            </a:avLst>
          </a:prstGeom>
          <a:solidFill>
            <a:srgbClr val="6666FF"/>
          </a:solidFill>
          <a:ln w="19050">
            <a:solidFill>
              <a:schemeClr val="tx1"/>
            </a:solidFill>
            <a:miter lim="800000"/>
            <a:headEnd/>
            <a:tailEnd/>
          </a:ln>
        </p:spPr>
        <p:txBody>
          <a:bodyPr wrap="none" anchor="ctr"/>
          <a:lstStyle/>
          <a:p>
            <a:pPr algn="ctr"/>
            <a:endParaRPr lang="en-US" sz="1000" b="0">
              <a:solidFill>
                <a:srgbClr val="FFFFFF"/>
              </a:solidFill>
            </a:endParaRPr>
          </a:p>
        </p:txBody>
      </p:sp>
      <p:sp>
        <p:nvSpPr>
          <p:cNvPr id="150757" name="AutoShape 250"/>
          <p:cNvSpPr>
            <a:spLocks noChangeArrowheads="1"/>
          </p:cNvSpPr>
          <p:nvPr/>
        </p:nvSpPr>
        <p:spPr bwMode="auto">
          <a:xfrm>
            <a:off x="6443663" y="1069975"/>
            <a:ext cx="1800225" cy="176213"/>
          </a:xfrm>
          <a:prstGeom prst="homePlate">
            <a:avLst>
              <a:gd name="adj" fmla="val 0"/>
            </a:avLst>
          </a:prstGeom>
          <a:solidFill>
            <a:schemeClr val="tx1"/>
          </a:solidFill>
          <a:ln w="9525">
            <a:noFill/>
            <a:miter lim="800000"/>
            <a:headEnd/>
            <a:tailEnd/>
          </a:ln>
        </p:spPr>
        <p:txBody>
          <a:bodyPr wrap="none" anchor="ctr"/>
          <a:lstStyle/>
          <a:p>
            <a:pPr algn="ctr"/>
            <a:r>
              <a:rPr lang="en-GB" sz="1200" dirty="0" smtClean="0">
                <a:solidFill>
                  <a:srgbClr val="FFFFFF"/>
                </a:solidFill>
              </a:rPr>
              <a:t>Implementation</a:t>
            </a:r>
            <a:endParaRPr lang="en-GB" sz="1200" dirty="0">
              <a:solidFill>
                <a:srgbClr val="FFFFFF"/>
              </a:solidFill>
            </a:endParaRPr>
          </a:p>
        </p:txBody>
      </p:sp>
      <p:sp>
        <p:nvSpPr>
          <p:cNvPr id="150758" name="AutoShape 251"/>
          <p:cNvSpPr>
            <a:spLocks noChangeArrowheads="1"/>
          </p:cNvSpPr>
          <p:nvPr/>
        </p:nvSpPr>
        <p:spPr bwMode="gray">
          <a:xfrm>
            <a:off x="6376988" y="1068388"/>
            <a:ext cx="179387" cy="179387"/>
          </a:xfrm>
          <a:prstGeom prst="diamond">
            <a:avLst/>
          </a:prstGeom>
          <a:solidFill>
            <a:srgbClr val="6666FF"/>
          </a:solidFill>
          <a:ln w="12700" algn="ctr">
            <a:solidFill>
              <a:schemeClr val="tx1"/>
            </a:solidFill>
            <a:miter lim="800000"/>
            <a:headEnd/>
            <a:tailEnd/>
          </a:ln>
        </p:spPr>
        <p:txBody>
          <a:bodyPr wrap="none" lIns="0" tIns="0" rIns="0" bIns="0" anchor="ctr"/>
          <a:lstStyle/>
          <a:p>
            <a:endParaRPr lang="en-US" b="0">
              <a:solidFill>
                <a:srgbClr val="000066"/>
              </a:solidFill>
            </a:endParaRPr>
          </a:p>
        </p:txBody>
      </p:sp>
      <p:sp>
        <p:nvSpPr>
          <p:cNvPr id="150759" name="AutoShape 252"/>
          <p:cNvSpPr>
            <a:spLocks noChangeArrowheads="1"/>
          </p:cNvSpPr>
          <p:nvPr/>
        </p:nvSpPr>
        <p:spPr bwMode="auto">
          <a:xfrm>
            <a:off x="4140200" y="1069975"/>
            <a:ext cx="2327275" cy="176213"/>
          </a:xfrm>
          <a:prstGeom prst="homePlate">
            <a:avLst>
              <a:gd name="adj" fmla="val 0"/>
            </a:avLst>
          </a:prstGeom>
          <a:solidFill>
            <a:srgbClr val="6666FF"/>
          </a:solidFill>
          <a:ln w="9525">
            <a:noFill/>
            <a:miter lim="800000"/>
            <a:headEnd/>
            <a:tailEnd/>
          </a:ln>
        </p:spPr>
        <p:txBody>
          <a:bodyPr wrap="none" anchor="ctr"/>
          <a:lstStyle/>
          <a:p>
            <a:pPr algn="ctr"/>
            <a:r>
              <a:rPr lang="en-GB" sz="1000" b="0">
                <a:solidFill>
                  <a:srgbClr val="FFFFFF"/>
                </a:solidFill>
              </a:rPr>
              <a:t>Future State</a:t>
            </a:r>
          </a:p>
        </p:txBody>
      </p:sp>
      <p:sp>
        <p:nvSpPr>
          <p:cNvPr id="150764" name="AutoShape 257"/>
          <p:cNvSpPr>
            <a:spLocks noChangeArrowheads="1"/>
          </p:cNvSpPr>
          <p:nvPr/>
        </p:nvSpPr>
        <p:spPr bwMode="gray">
          <a:xfrm>
            <a:off x="8158163" y="1068388"/>
            <a:ext cx="179387" cy="179387"/>
          </a:xfrm>
          <a:prstGeom prst="diamond">
            <a:avLst/>
          </a:prstGeom>
          <a:solidFill>
            <a:schemeClr val="tx1"/>
          </a:solidFill>
          <a:ln w="12700" algn="ctr">
            <a:solidFill>
              <a:schemeClr val="tx1"/>
            </a:solidFill>
            <a:miter lim="800000"/>
            <a:headEnd/>
            <a:tailEnd/>
          </a:ln>
        </p:spPr>
        <p:txBody>
          <a:bodyPr wrap="none" lIns="0" tIns="0" rIns="0" bIns="0" anchor="ctr"/>
          <a:lstStyle/>
          <a:p>
            <a:endParaRPr lang="en-US" b="0">
              <a:solidFill>
                <a:srgbClr val="000066"/>
              </a:solidFill>
            </a:endParaRPr>
          </a:p>
        </p:txBody>
      </p:sp>
      <p:sp>
        <p:nvSpPr>
          <p:cNvPr id="150765" name="Rectangle 258"/>
          <p:cNvSpPr>
            <a:spLocks noChangeArrowheads="1"/>
          </p:cNvSpPr>
          <p:nvPr/>
        </p:nvSpPr>
        <p:spPr bwMode="auto">
          <a:xfrm>
            <a:off x="8139113" y="1071563"/>
            <a:ext cx="104775" cy="173037"/>
          </a:xfrm>
          <a:prstGeom prst="rect">
            <a:avLst/>
          </a:prstGeom>
          <a:solidFill>
            <a:schemeClr val="tx1"/>
          </a:solidFill>
          <a:ln w="9525">
            <a:noFill/>
            <a:miter lim="800000"/>
            <a:headEnd/>
            <a:tailEnd/>
          </a:ln>
        </p:spPr>
        <p:txBody>
          <a:bodyPr wrap="none" anchor="ctr"/>
          <a:lstStyle/>
          <a:p>
            <a:endParaRPr lang="en-US" b="0">
              <a:solidFill>
                <a:srgbClr val="000066"/>
              </a:solidFill>
            </a:endParaRPr>
          </a:p>
        </p:txBody>
      </p:sp>
      <p:sp>
        <p:nvSpPr>
          <p:cNvPr id="150766" name="Rectangle 261"/>
          <p:cNvSpPr>
            <a:spLocks noChangeArrowheads="1"/>
          </p:cNvSpPr>
          <p:nvPr/>
        </p:nvSpPr>
        <p:spPr bwMode="auto">
          <a:xfrm>
            <a:off x="611188" y="2216150"/>
            <a:ext cx="7848600" cy="665163"/>
          </a:xfrm>
          <a:prstGeom prst="rect">
            <a:avLst/>
          </a:prstGeom>
          <a:solidFill>
            <a:srgbClr val="EAEAEA"/>
          </a:solidFill>
          <a:ln w="9525">
            <a:noFill/>
            <a:miter lim="800000"/>
            <a:headEnd/>
            <a:tailEnd/>
          </a:ln>
        </p:spPr>
        <p:txBody>
          <a:bodyPr wrap="none" lIns="576000" tIns="0" rIns="0" bIns="0" anchor="ctr"/>
          <a:lstStyle/>
          <a:p>
            <a:pPr>
              <a:tabLst>
                <a:tab pos="1430338" algn="l"/>
              </a:tabLst>
            </a:pPr>
            <a:r>
              <a:rPr lang="en-GB" sz="1400" b="0">
                <a:solidFill>
                  <a:srgbClr val="000066"/>
                </a:solidFill>
              </a:rPr>
              <a:t>Mobilisation: 	</a:t>
            </a:r>
            <a:r>
              <a:rPr lang="en-GB" sz="1200" b="0">
                <a:solidFill>
                  <a:srgbClr val="000066"/>
                </a:solidFill>
              </a:rPr>
              <a:t>Kick-off, confirm scope, SIPOC, team – complete project charter</a:t>
            </a:r>
          </a:p>
        </p:txBody>
      </p:sp>
      <p:sp>
        <p:nvSpPr>
          <p:cNvPr id="150767" name="AutoShape 262"/>
          <p:cNvSpPr>
            <a:spLocks noChangeArrowheads="1"/>
          </p:cNvSpPr>
          <p:nvPr/>
        </p:nvSpPr>
        <p:spPr bwMode="auto">
          <a:xfrm>
            <a:off x="611188" y="2205038"/>
            <a:ext cx="431800" cy="684212"/>
          </a:xfrm>
          <a:prstGeom prst="homePlate">
            <a:avLst>
              <a:gd name="adj" fmla="val 32597"/>
            </a:avLst>
          </a:prstGeom>
          <a:solidFill>
            <a:srgbClr val="6666FF"/>
          </a:solidFill>
          <a:ln w="25400">
            <a:solidFill>
              <a:schemeClr val="bg1"/>
            </a:solidFill>
            <a:miter lim="800000"/>
            <a:headEnd/>
            <a:tailEnd/>
          </a:ln>
        </p:spPr>
        <p:txBody>
          <a:bodyPr wrap="none" lIns="36000" tIns="0" rIns="0" bIns="0" anchor="ctr"/>
          <a:lstStyle/>
          <a:p>
            <a:pPr algn="ctr"/>
            <a:r>
              <a:rPr lang="en-GB" sz="1200">
                <a:solidFill>
                  <a:srgbClr val="000066"/>
                </a:solidFill>
              </a:rPr>
              <a:t>M</a:t>
            </a:r>
          </a:p>
        </p:txBody>
      </p:sp>
      <p:sp>
        <p:nvSpPr>
          <p:cNvPr id="150768" name="Rectangle 263"/>
          <p:cNvSpPr>
            <a:spLocks noChangeArrowheads="1"/>
          </p:cNvSpPr>
          <p:nvPr/>
        </p:nvSpPr>
        <p:spPr bwMode="auto">
          <a:xfrm>
            <a:off x="7812088" y="2276475"/>
            <a:ext cx="603250" cy="528638"/>
          </a:xfrm>
          <a:prstGeom prst="rect">
            <a:avLst/>
          </a:prstGeom>
          <a:solidFill>
            <a:srgbClr val="6666FF"/>
          </a:solidFill>
          <a:ln w="9525">
            <a:noFill/>
            <a:miter lim="800000"/>
            <a:headEnd/>
            <a:tailEnd/>
          </a:ln>
        </p:spPr>
        <p:txBody>
          <a:bodyPr wrap="none" anchor="ctr"/>
          <a:lstStyle/>
          <a:p>
            <a:pPr algn="ctr"/>
            <a:r>
              <a:rPr lang="en-GB" sz="1200" b="0">
                <a:solidFill>
                  <a:srgbClr val="000066"/>
                </a:solidFill>
              </a:rPr>
              <a:t>½ day</a:t>
            </a:r>
          </a:p>
        </p:txBody>
      </p:sp>
      <p:sp>
        <p:nvSpPr>
          <p:cNvPr id="150769" name="Rectangle 264"/>
          <p:cNvSpPr>
            <a:spLocks noChangeArrowheads="1"/>
          </p:cNvSpPr>
          <p:nvPr/>
        </p:nvSpPr>
        <p:spPr bwMode="auto">
          <a:xfrm>
            <a:off x="7812088" y="2997200"/>
            <a:ext cx="603250" cy="528638"/>
          </a:xfrm>
          <a:prstGeom prst="rect">
            <a:avLst/>
          </a:prstGeom>
          <a:solidFill>
            <a:srgbClr val="6666FF"/>
          </a:solidFill>
          <a:ln w="25400">
            <a:solidFill>
              <a:schemeClr val="bg1"/>
            </a:solidFill>
            <a:miter lim="800000"/>
            <a:headEnd/>
            <a:tailEnd/>
          </a:ln>
        </p:spPr>
        <p:txBody>
          <a:bodyPr wrap="none" lIns="36000" tIns="0" rIns="0" bIns="0" anchor="ctr"/>
          <a:lstStyle/>
          <a:p>
            <a:pPr algn="ctr"/>
            <a:r>
              <a:rPr lang="en-GB" sz="1200">
                <a:solidFill>
                  <a:srgbClr val="000066"/>
                </a:solidFill>
              </a:rPr>
              <a:t>1 day</a:t>
            </a:r>
          </a:p>
        </p:txBody>
      </p:sp>
      <p:sp>
        <p:nvSpPr>
          <p:cNvPr id="150770" name="Rectangle 267"/>
          <p:cNvSpPr>
            <a:spLocks noChangeArrowheads="1"/>
          </p:cNvSpPr>
          <p:nvPr/>
        </p:nvSpPr>
        <p:spPr bwMode="auto">
          <a:xfrm>
            <a:off x="611188" y="3656013"/>
            <a:ext cx="7848600" cy="665162"/>
          </a:xfrm>
          <a:prstGeom prst="rect">
            <a:avLst/>
          </a:prstGeom>
          <a:solidFill>
            <a:srgbClr val="EAEAEA"/>
          </a:solidFill>
          <a:ln w="9525">
            <a:noFill/>
            <a:miter lim="800000"/>
            <a:headEnd/>
            <a:tailEnd/>
          </a:ln>
        </p:spPr>
        <p:txBody>
          <a:bodyPr wrap="none" lIns="576000" tIns="0" rIns="0" bIns="0" anchor="ctr"/>
          <a:lstStyle/>
          <a:p>
            <a:pPr>
              <a:tabLst>
                <a:tab pos="1430338" algn="l"/>
              </a:tabLst>
            </a:pPr>
            <a:r>
              <a:rPr lang="en-GB" sz="1400" b="0">
                <a:solidFill>
                  <a:srgbClr val="000066"/>
                </a:solidFill>
              </a:rPr>
              <a:t>Current State 2:	</a:t>
            </a:r>
            <a:r>
              <a:rPr lang="en-GB" sz="1200" b="0">
                <a:solidFill>
                  <a:srgbClr val="000066"/>
                </a:solidFill>
              </a:rPr>
              <a:t>Seeing is believing, as-is value stream map</a:t>
            </a:r>
          </a:p>
        </p:txBody>
      </p:sp>
      <p:sp>
        <p:nvSpPr>
          <p:cNvPr id="150771" name="AutoShape 268"/>
          <p:cNvSpPr>
            <a:spLocks noChangeArrowheads="1"/>
          </p:cNvSpPr>
          <p:nvPr/>
        </p:nvSpPr>
        <p:spPr bwMode="auto">
          <a:xfrm>
            <a:off x="611188" y="3644900"/>
            <a:ext cx="431800" cy="684213"/>
          </a:xfrm>
          <a:prstGeom prst="homePlate">
            <a:avLst>
              <a:gd name="adj" fmla="val 32597"/>
            </a:avLst>
          </a:prstGeom>
          <a:solidFill>
            <a:srgbClr val="6666FF"/>
          </a:solidFill>
          <a:ln w="25400">
            <a:solidFill>
              <a:schemeClr val="bg1"/>
            </a:solidFill>
            <a:miter lim="800000"/>
            <a:headEnd/>
            <a:tailEnd/>
          </a:ln>
        </p:spPr>
        <p:txBody>
          <a:bodyPr wrap="none" lIns="36000" tIns="0" rIns="0" bIns="0" anchor="ctr"/>
          <a:lstStyle/>
          <a:p>
            <a:pPr algn="ctr"/>
            <a:r>
              <a:rPr lang="en-GB" sz="1200">
                <a:solidFill>
                  <a:srgbClr val="000066"/>
                </a:solidFill>
              </a:rPr>
              <a:t>CS2</a:t>
            </a:r>
          </a:p>
        </p:txBody>
      </p:sp>
      <p:sp>
        <p:nvSpPr>
          <p:cNvPr id="150772" name="Rectangle 269"/>
          <p:cNvSpPr>
            <a:spLocks noChangeArrowheads="1"/>
          </p:cNvSpPr>
          <p:nvPr/>
        </p:nvSpPr>
        <p:spPr bwMode="auto">
          <a:xfrm>
            <a:off x="7812088" y="3716338"/>
            <a:ext cx="603250" cy="528637"/>
          </a:xfrm>
          <a:prstGeom prst="rect">
            <a:avLst/>
          </a:prstGeom>
          <a:solidFill>
            <a:srgbClr val="6666FF"/>
          </a:solidFill>
          <a:ln w="9525">
            <a:noFill/>
            <a:miter lim="800000"/>
            <a:headEnd/>
            <a:tailEnd/>
          </a:ln>
        </p:spPr>
        <p:txBody>
          <a:bodyPr wrap="none" anchor="ctr"/>
          <a:lstStyle/>
          <a:p>
            <a:pPr algn="ctr"/>
            <a:r>
              <a:rPr lang="en-GB" sz="1200" b="0">
                <a:solidFill>
                  <a:srgbClr val="000066"/>
                </a:solidFill>
              </a:rPr>
              <a:t>3 days</a:t>
            </a:r>
          </a:p>
        </p:txBody>
      </p:sp>
      <p:sp>
        <p:nvSpPr>
          <p:cNvPr id="150773" name="Rectangle 272"/>
          <p:cNvSpPr>
            <a:spLocks noChangeArrowheads="1"/>
          </p:cNvSpPr>
          <p:nvPr/>
        </p:nvSpPr>
        <p:spPr bwMode="auto">
          <a:xfrm>
            <a:off x="611188" y="4375150"/>
            <a:ext cx="7848600" cy="665163"/>
          </a:xfrm>
          <a:prstGeom prst="rect">
            <a:avLst/>
          </a:prstGeom>
          <a:solidFill>
            <a:srgbClr val="EAEAEA"/>
          </a:solidFill>
          <a:ln w="9525">
            <a:noFill/>
            <a:miter lim="800000"/>
            <a:headEnd/>
            <a:tailEnd/>
          </a:ln>
        </p:spPr>
        <p:txBody>
          <a:bodyPr wrap="none" lIns="576000" tIns="0" rIns="0" bIns="0" anchor="ctr"/>
          <a:lstStyle/>
          <a:p>
            <a:pPr>
              <a:tabLst>
                <a:tab pos="1430338" algn="l"/>
              </a:tabLst>
            </a:pPr>
            <a:r>
              <a:rPr lang="en-GB" sz="1400" b="0">
                <a:solidFill>
                  <a:srgbClr val="000066"/>
                </a:solidFill>
              </a:rPr>
              <a:t>Future State 1:	</a:t>
            </a:r>
            <a:r>
              <a:rPr lang="en-GB" sz="1200" b="0">
                <a:solidFill>
                  <a:srgbClr val="000066"/>
                </a:solidFill>
              </a:rPr>
              <a:t>Value and waste analysis, blue sky vision, to-be value stream map</a:t>
            </a:r>
          </a:p>
        </p:txBody>
      </p:sp>
      <p:sp>
        <p:nvSpPr>
          <p:cNvPr id="150774" name="AutoShape 273"/>
          <p:cNvSpPr>
            <a:spLocks noChangeArrowheads="1"/>
          </p:cNvSpPr>
          <p:nvPr/>
        </p:nvSpPr>
        <p:spPr bwMode="auto">
          <a:xfrm>
            <a:off x="611188" y="4364038"/>
            <a:ext cx="431800" cy="684212"/>
          </a:xfrm>
          <a:prstGeom prst="homePlate">
            <a:avLst>
              <a:gd name="adj" fmla="val 32597"/>
            </a:avLst>
          </a:prstGeom>
          <a:solidFill>
            <a:srgbClr val="6666FF"/>
          </a:solidFill>
          <a:ln w="25400">
            <a:solidFill>
              <a:schemeClr val="bg1"/>
            </a:solidFill>
            <a:miter lim="800000"/>
            <a:headEnd/>
            <a:tailEnd/>
          </a:ln>
        </p:spPr>
        <p:txBody>
          <a:bodyPr wrap="none" lIns="36000" tIns="0" rIns="0" bIns="0" anchor="ctr"/>
          <a:lstStyle/>
          <a:p>
            <a:pPr algn="ctr"/>
            <a:r>
              <a:rPr lang="en-GB" sz="1200">
                <a:solidFill>
                  <a:srgbClr val="000066"/>
                </a:solidFill>
              </a:rPr>
              <a:t>FS1</a:t>
            </a:r>
          </a:p>
        </p:txBody>
      </p:sp>
      <p:sp>
        <p:nvSpPr>
          <p:cNvPr id="150775" name="Rectangle 274"/>
          <p:cNvSpPr>
            <a:spLocks noChangeArrowheads="1"/>
          </p:cNvSpPr>
          <p:nvPr/>
        </p:nvSpPr>
        <p:spPr bwMode="auto">
          <a:xfrm>
            <a:off x="7812088" y="4437063"/>
            <a:ext cx="603250" cy="528637"/>
          </a:xfrm>
          <a:prstGeom prst="rect">
            <a:avLst/>
          </a:prstGeom>
          <a:solidFill>
            <a:srgbClr val="6666FF"/>
          </a:solidFill>
          <a:ln w="9525">
            <a:noFill/>
            <a:miter lim="800000"/>
            <a:headEnd/>
            <a:tailEnd/>
          </a:ln>
        </p:spPr>
        <p:txBody>
          <a:bodyPr wrap="none" anchor="ctr"/>
          <a:lstStyle/>
          <a:p>
            <a:pPr algn="ctr"/>
            <a:r>
              <a:rPr lang="en-GB" sz="1200" b="0">
                <a:solidFill>
                  <a:srgbClr val="000066"/>
                </a:solidFill>
              </a:rPr>
              <a:t>2 days</a:t>
            </a:r>
          </a:p>
        </p:txBody>
      </p:sp>
      <p:sp>
        <p:nvSpPr>
          <p:cNvPr id="150776" name="Rectangle 277"/>
          <p:cNvSpPr>
            <a:spLocks noChangeArrowheads="1"/>
          </p:cNvSpPr>
          <p:nvPr/>
        </p:nvSpPr>
        <p:spPr bwMode="auto">
          <a:xfrm>
            <a:off x="611188" y="5095875"/>
            <a:ext cx="7848600" cy="665163"/>
          </a:xfrm>
          <a:prstGeom prst="rect">
            <a:avLst/>
          </a:prstGeom>
          <a:solidFill>
            <a:srgbClr val="EAEAEA"/>
          </a:solidFill>
          <a:ln w="9525">
            <a:noFill/>
            <a:miter lim="800000"/>
            <a:headEnd/>
            <a:tailEnd/>
          </a:ln>
        </p:spPr>
        <p:txBody>
          <a:bodyPr wrap="none" lIns="576000" tIns="0" rIns="0" bIns="0" anchor="ctr"/>
          <a:lstStyle/>
          <a:p>
            <a:pPr>
              <a:tabLst>
                <a:tab pos="1430338" algn="l"/>
              </a:tabLst>
            </a:pPr>
            <a:r>
              <a:rPr lang="en-GB" sz="1400" b="0">
                <a:solidFill>
                  <a:srgbClr val="000066"/>
                </a:solidFill>
              </a:rPr>
              <a:t>Future State 2:	Work package definition and charters, prioritisation </a:t>
            </a:r>
          </a:p>
          <a:p>
            <a:pPr>
              <a:tabLst>
                <a:tab pos="1430338" algn="l"/>
              </a:tabLst>
            </a:pPr>
            <a:r>
              <a:rPr lang="en-GB" sz="1400" b="0">
                <a:solidFill>
                  <a:srgbClr val="000066"/>
                </a:solidFill>
              </a:rPr>
              <a:t>	and high level plan</a:t>
            </a:r>
          </a:p>
        </p:txBody>
      </p:sp>
      <p:sp>
        <p:nvSpPr>
          <p:cNvPr id="150777" name="AutoShape 278"/>
          <p:cNvSpPr>
            <a:spLocks noChangeArrowheads="1"/>
          </p:cNvSpPr>
          <p:nvPr/>
        </p:nvSpPr>
        <p:spPr bwMode="auto">
          <a:xfrm>
            <a:off x="611188" y="5084763"/>
            <a:ext cx="431800" cy="684212"/>
          </a:xfrm>
          <a:prstGeom prst="homePlate">
            <a:avLst>
              <a:gd name="adj" fmla="val 32597"/>
            </a:avLst>
          </a:prstGeom>
          <a:solidFill>
            <a:srgbClr val="6666FF"/>
          </a:solidFill>
          <a:ln w="25400">
            <a:solidFill>
              <a:schemeClr val="bg1"/>
            </a:solidFill>
            <a:miter lim="800000"/>
            <a:headEnd/>
            <a:tailEnd/>
          </a:ln>
        </p:spPr>
        <p:txBody>
          <a:bodyPr wrap="none" lIns="36000" tIns="0" rIns="0" bIns="0" anchor="ctr"/>
          <a:lstStyle/>
          <a:p>
            <a:pPr algn="ctr"/>
            <a:r>
              <a:rPr lang="en-GB" sz="1200">
                <a:solidFill>
                  <a:srgbClr val="000066"/>
                </a:solidFill>
              </a:rPr>
              <a:t>FS2</a:t>
            </a:r>
          </a:p>
        </p:txBody>
      </p:sp>
      <p:sp>
        <p:nvSpPr>
          <p:cNvPr id="150778" name="Rectangle 279"/>
          <p:cNvSpPr>
            <a:spLocks noChangeArrowheads="1"/>
          </p:cNvSpPr>
          <p:nvPr/>
        </p:nvSpPr>
        <p:spPr bwMode="auto">
          <a:xfrm>
            <a:off x="7812088" y="5157788"/>
            <a:ext cx="603250" cy="528637"/>
          </a:xfrm>
          <a:prstGeom prst="rect">
            <a:avLst/>
          </a:prstGeom>
          <a:solidFill>
            <a:srgbClr val="6666FF"/>
          </a:solidFill>
          <a:ln w="25400">
            <a:solidFill>
              <a:schemeClr val="bg1"/>
            </a:solidFill>
            <a:miter lim="800000"/>
            <a:headEnd/>
            <a:tailEnd/>
          </a:ln>
        </p:spPr>
        <p:txBody>
          <a:bodyPr wrap="none" lIns="36000" tIns="0" rIns="0" bIns="0" anchor="ctr"/>
          <a:lstStyle/>
          <a:p>
            <a:pPr algn="ctr"/>
            <a:r>
              <a:rPr lang="en-GB" sz="1200">
                <a:solidFill>
                  <a:srgbClr val="000066"/>
                </a:solidFill>
              </a:rPr>
              <a:t>2 days</a:t>
            </a:r>
          </a:p>
        </p:txBody>
      </p:sp>
      <p:sp>
        <p:nvSpPr>
          <p:cNvPr id="150779" name="Rectangle 282"/>
          <p:cNvSpPr>
            <a:spLocks noChangeArrowheads="1"/>
          </p:cNvSpPr>
          <p:nvPr/>
        </p:nvSpPr>
        <p:spPr bwMode="auto">
          <a:xfrm>
            <a:off x="611188" y="5816600"/>
            <a:ext cx="7848600" cy="665163"/>
          </a:xfrm>
          <a:prstGeom prst="rect">
            <a:avLst/>
          </a:prstGeom>
          <a:solidFill>
            <a:srgbClr val="E5E5CC"/>
          </a:solidFill>
          <a:ln w="9525">
            <a:noFill/>
            <a:miter lim="800000"/>
            <a:headEnd/>
            <a:tailEnd/>
          </a:ln>
        </p:spPr>
        <p:txBody>
          <a:bodyPr wrap="none" lIns="576000" tIns="0" rIns="0" bIns="0" anchor="ctr"/>
          <a:lstStyle/>
          <a:p>
            <a:pPr>
              <a:tabLst>
                <a:tab pos="1430338" algn="l"/>
              </a:tabLst>
            </a:pPr>
            <a:r>
              <a:rPr lang="en-GB" sz="1400">
                <a:solidFill>
                  <a:srgbClr val="000066"/>
                </a:solidFill>
              </a:rPr>
              <a:t>Work Pilot:	Test the changes and refine the design before roll-out</a:t>
            </a:r>
          </a:p>
        </p:txBody>
      </p:sp>
      <p:sp>
        <p:nvSpPr>
          <p:cNvPr id="150780" name="AutoShape 283"/>
          <p:cNvSpPr>
            <a:spLocks noChangeArrowheads="1"/>
          </p:cNvSpPr>
          <p:nvPr/>
        </p:nvSpPr>
        <p:spPr bwMode="auto">
          <a:xfrm>
            <a:off x="552450" y="5805488"/>
            <a:ext cx="490538" cy="671512"/>
          </a:xfrm>
          <a:prstGeom prst="homePlate">
            <a:avLst>
              <a:gd name="adj" fmla="val 32597"/>
            </a:avLst>
          </a:prstGeom>
          <a:solidFill>
            <a:schemeClr val="tx1"/>
          </a:solidFill>
          <a:ln w="25400">
            <a:noFill/>
            <a:miter lim="800000"/>
            <a:headEnd/>
            <a:tailEnd/>
          </a:ln>
        </p:spPr>
        <p:txBody>
          <a:bodyPr wrap="none" lIns="36000" tIns="0" rIns="0" bIns="0" anchor="ctr"/>
          <a:lstStyle/>
          <a:p>
            <a:pPr algn="ctr"/>
            <a:r>
              <a:rPr lang="en-GB" sz="1200">
                <a:solidFill>
                  <a:srgbClr val="FFFFFF"/>
                </a:solidFill>
              </a:rPr>
              <a:t>WP</a:t>
            </a:r>
          </a:p>
        </p:txBody>
      </p:sp>
      <p:sp>
        <p:nvSpPr>
          <p:cNvPr id="150781" name="Rectangle 284"/>
          <p:cNvSpPr>
            <a:spLocks noChangeArrowheads="1"/>
          </p:cNvSpPr>
          <p:nvPr/>
        </p:nvSpPr>
        <p:spPr bwMode="auto">
          <a:xfrm>
            <a:off x="7812088" y="5876925"/>
            <a:ext cx="603250" cy="528638"/>
          </a:xfrm>
          <a:prstGeom prst="rect">
            <a:avLst/>
          </a:prstGeom>
          <a:solidFill>
            <a:schemeClr val="tx1"/>
          </a:solidFill>
          <a:ln w="25400">
            <a:solidFill>
              <a:schemeClr val="bg1"/>
            </a:solidFill>
            <a:miter lim="800000"/>
            <a:headEnd/>
            <a:tailEnd/>
          </a:ln>
        </p:spPr>
        <p:txBody>
          <a:bodyPr wrap="none" lIns="36000" tIns="0" rIns="0" bIns="0" anchor="ctr"/>
          <a:lstStyle/>
          <a:p>
            <a:pPr algn="ctr"/>
            <a:r>
              <a:rPr lang="en-GB" sz="1200">
                <a:solidFill>
                  <a:srgbClr val="FFFFFF"/>
                </a:solidFill>
              </a:rPr>
              <a:t>8 weeks</a:t>
            </a:r>
          </a:p>
        </p:txBody>
      </p:sp>
      <p:sp>
        <p:nvSpPr>
          <p:cNvPr id="64" name="AutoShape 254"/>
          <p:cNvSpPr>
            <a:spLocks noChangeArrowheads="1"/>
          </p:cNvSpPr>
          <p:nvPr/>
        </p:nvSpPr>
        <p:spPr bwMode="gray">
          <a:xfrm>
            <a:off x="4065588" y="1075420"/>
            <a:ext cx="179388" cy="179388"/>
          </a:xfrm>
          <a:prstGeom prst="diamond">
            <a:avLst/>
          </a:prstGeom>
          <a:solidFill>
            <a:srgbClr val="6666FF"/>
          </a:solidFill>
          <a:ln w="12700" algn="ctr">
            <a:solidFill>
              <a:schemeClr val="tx1"/>
            </a:solidFill>
            <a:miter lim="800000"/>
            <a:headEnd/>
            <a:tailEnd/>
          </a:ln>
        </p:spPr>
        <p:txBody>
          <a:bodyPr wrap="none" lIns="0" tIns="0" rIns="0" bIns="0" anchor="ctr"/>
          <a:lstStyle/>
          <a:p>
            <a:endParaRPr lang="en-US"/>
          </a:p>
        </p:txBody>
      </p:sp>
      <p:sp>
        <p:nvSpPr>
          <p:cNvPr id="65" name="AutoShape 255"/>
          <p:cNvSpPr>
            <a:spLocks noChangeArrowheads="1"/>
          </p:cNvSpPr>
          <p:nvPr/>
        </p:nvSpPr>
        <p:spPr bwMode="auto">
          <a:xfrm>
            <a:off x="2047876" y="1077008"/>
            <a:ext cx="2106613" cy="176213"/>
          </a:xfrm>
          <a:prstGeom prst="homePlate">
            <a:avLst>
              <a:gd name="adj" fmla="val 0"/>
            </a:avLst>
          </a:prstGeom>
          <a:solidFill>
            <a:srgbClr val="6666FF"/>
          </a:solidFill>
          <a:ln w="9525">
            <a:noFill/>
            <a:miter lim="800000"/>
            <a:headEnd/>
            <a:tailEnd/>
          </a:ln>
        </p:spPr>
        <p:txBody>
          <a:bodyPr wrap="none" anchor="ctr"/>
          <a:lstStyle/>
          <a:p>
            <a:pPr algn="ctr"/>
            <a:r>
              <a:rPr lang="en-GB" sz="1000" b="0">
                <a:solidFill>
                  <a:schemeClr val="bg1"/>
                </a:solidFill>
              </a:rPr>
              <a:t>Current State</a:t>
            </a:r>
          </a:p>
        </p:txBody>
      </p:sp>
      <p:sp>
        <p:nvSpPr>
          <p:cNvPr id="66" name="AutoShape 256"/>
          <p:cNvSpPr>
            <a:spLocks noChangeArrowheads="1"/>
          </p:cNvSpPr>
          <p:nvPr/>
        </p:nvSpPr>
        <p:spPr bwMode="gray">
          <a:xfrm>
            <a:off x="1968501" y="1075420"/>
            <a:ext cx="179388" cy="179388"/>
          </a:xfrm>
          <a:prstGeom prst="diamond">
            <a:avLst/>
          </a:prstGeom>
          <a:solidFill>
            <a:srgbClr val="6666FF"/>
          </a:solidFill>
          <a:ln w="9525" algn="ctr">
            <a:solidFill>
              <a:schemeClr val="tx1"/>
            </a:solidFill>
            <a:miter lim="800000"/>
            <a:headEnd/>
            <a:tailEnd/>
          </a:ln>
        </p:spPr>
        <p:txBody>
          <a:bodyPr wrap="none" lIns="0" tIns="0" rIns="0" bIns="0" anchor="ctr"/>
          <a:lstStyle/>
          <a:p>
            <a:endParaRPr lang="en-US"/>
          </a:p>
        </p:txBody>
      </p:sp>
      <p:sp>
        <p:nvSpPr>
          <p:cNvPr id="67" name="AutoShape 259"/>
          <p:cNvSpPr>
            <a:spLocks noChangeArrowheads="1"/>
          </p:cNvSpPr>
          <p:nvPr/>
        </p:nvSpPr>
        <p:spPr bwMode="auto">
          <a:xfrm>
            <a:off x="611188" y="1077008"/>
            <a:ext cx="1439863" cy="176213"/>
          </a:xfrm>
          <a:prstGeom prst="homePlate">
            <a:avLst>
              <a:gd name="adj" fmla="val 0"/>
            </a:avLst>
          </a:prstGeom>
          <a:solidFill>
            <a:srgbClr val="6666FF"/>
          </a:solidFill>
          <a:ln w="9525">
            <a:noFill/>
            <a:miter lim="800000"/>
            <a:headEnd/>
            <a:tailEnd/>
          </a:ln>
        </p:spPr>
        <p:txBody>
          <a:bodyPr wrap="none" anchor="ctr"/>
          <a:lstStyle/>
          <a:p>
            <a:pPr algn="ctr"/>
            <a:r>
              <a:rPr lang="en-GB" sz="1000" b="0">
                <a:solidFill>
                  <a:schemeClr val="bg1"/>
                </a:solidFill>
              </a:rPr>
              <a:t>Mobilisation</a:t>
            </a:r>
          </a:p>
        </p:txBody>
      </p:sp>
    </p:spTree>
    <p:extLst>
      <p:ext uri="{BB962C8B-B14F-4D97-AF65-F5344CB8AC3E}">
        <p14:creationId xmlns:p14="http://schemas.microsoft.com/office/powerpoint/2010/main" val="847713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9"/>
          <p:cNvSpPr>
            <a:spLocks noGrp="1" noChangeArrowheads="1"/>
          </p:cNvSpPr>
          <p:nvPr>
            <p:ph type="title"/>
          </p:nvPr>
        </p:nvSpPr>
        <p:spPr/>
        <p:txBody>
          <a:bodyPr/>
          <a:lstStyle/>
          <a:p>
            <a:pPr eaLnBrk="1" hangingPunct="1"/>
            <a:r>
              <a:rPr lang="en-GB" sz="2400" smtClean="0"/>
              <a:t>The Deloitte 5 Workshop Approach </a:t>
            </a:r>
            <a:r>
              <a:rPr lang="en-GB" sz="3500" smtClean="0"/>
              <a:t/>
            </a:r>
            <a:br>
              <a:rPr lang="en-GB" sz="3500" smtClean="0"/>
            </a:br>
            <a:r>
              <a:rPr lang="en-GB" sz="1800" b="1" smtClean="0">
                <a:solidFill>
                  <a:srgbClr val="99CC33"/>
                </a:solidFill>
                <a:cs typeface="Arial" pitchFamily="34" charset="0"/>
              </a:rPr>
              <a:t> Where does today fit in the 5 Workshop approach?</a:t>
            </a:r>
          </a:p>
        </p:txBody>
      </p:sp>
      <p:sp>
        <p:nvSpPr>
          <p:cNvPr id="126979" name="Slide Number Placeholder 4"/>
          <p:cNvSpPr>
            <a:spLocks noGrp="1"/>
          </p:cNvSpPr>
          <p:nvPr>
            <p:ph type="sldNum" sz="quarter" idx="11"/>
          </p:nvPr>
        </p:nvSpPr>
        <p:spPr>
          <a:noFill/>
        </p:spPr>
        <p:txBody>
          <a:bodyPr/>
          <a:lstStyle/>
          <a:p>
            <a:fld id="{2BC2813E-271C-4D41-AE3F-B9DD4209B7EB}" type="slidenum">
              <a:rPr lang="en-GB" altLang="en-GB"/>
              <a:pPr/>
              <a:t>17</a:t>
            </a:fld>
            <a:endParaRPr lang="en-GB" altLang="en-GB"/>
          </a:p>
        </p:txBody>
      </p:sp>
      <p:sp>
        <p:nvSpPr>
          <p:cNvPr id="39" name="Rectangle 44"/>
          <p:cNvSpPr>
            <a:spLocks noChangeArrowheads="1"/>
          </p:cNvSpPr>
          <p:nvPr/>
        </p:nvSpPr>
        <p:spPr bwMode="auto">
          <a:xfrm>
            <a:off x="250825" y="1052513"/>
            <a:ext cx="8713788" cy="5259387"/>
          </a:xfrm>
          <a:prstGeom prst="rect">
            <a:avLst/>
          </a:prstGeom>
          <a:solidFill>
            <a:srgbClr val="B2B2FF"/>
          </a:solidFill>
          <a:ln w="9525">
            <a:solidFill>
              <a:schemeClr val="tx1"/>
            </a:solidFill>
            <a:miter lim="800000"/>
            <a:headEnd/>
            <a:tailEnd/>
          </a:ln>
        </p:spPr>
        <p:txBody>
          <a:bodyPr wrap="none" anchor="ctr"/>
          <a:lstStyle/>
          <a:p>
            <a:endParaRPr lang="en-US" b="1">
              <a:solidFill>
                <a:srgbClr val="FFFFFF"/>
              </a:solidFill>
            </a:endParaRPr>
          </a:p>
        </p:txBody>
      </p:sp>
      <p:sp>
        <p:nvSpPr>
          <p:cNvPr id="40" name="Rectangle 3"/>
          <p:cNvSpPr>
            <a:spLocks noChangeArrowheads="1"/>
          </p:cNvSpPr>
          <p:nvPr/>
        </p:nvSpPr>
        <p:spPr bwMode="auto">
          <a:xfrm>
            <a:off x="2960688" y="1217613"/>
            <a:ext cx="1098550" cy="366712"/>
          </a:xfrm>
          <a:prstGeom prst="rect">
            <a:avLst/>
          </a:prstGeom>
          <a:noFill/>
          <a:ln w="9525">
            <a:noFill/>
            <a:miter lim="800000"/>
            <a:headEnd/>
            <a:tailEnd/>
          </a:ln>
        </p:spPr>
        <p:txBody>
          <a:bodyPr wrap="none" anchor="ctr">
            <a:spAutoFit/>
          </a:bodyPr>
          <a:lstStyle/>
          <a:p>
            <a:r>
              <a:rPr lang="en-GB">
                <a:solidFill>
                  <a:schemeClr val="bg1"/>
                </a:solidFill>
              </a:rPr>
              <a:t>	</a:t>
            </a:r>
          </a:p>
        </p:txBody>
      </p:sp>
      <p:sp>
        <p:nvSpPr>
          <p:cNvPr id="41" name="Rectangle 4"/>
          <p:cNvSpPr>
            <a:spLocks noChangeArrowheads="1"/>
          </p:cNvSpPr>
          <p:nvPr/>
        </p:nvSpPr>
        <p:spPr bwMode="auto">
          <a:xfrm>
            <a:off x="2960688" y="1217613"/>
            <a:ext cx="1098550" cy="366712"/>
          </a:xfrm>
          <a:prstGeom prst="rect">
            <a:avLst/>
          </a:prstGeom>
          <a:noFill/>
          <a:ln w="9525">
            <a:noFill/>
            <a:miter lim="800000"/>
            <a:headEnd/>
            <a:tailEnd/>
          </a:ln>
        </p:spPr>
        <p:txBody>
          <a:bodyPr wrap="none" anchor="ctr">
            <a:spAutoFit/>
          </a:bodyPr>
          <a:lstStyle/>
          <a:p>
            <a:r>
              <a:rPr lang="en-GB">
                <a:solidFill>
                  <a:schemeClr val="bg1"/>
                </a:solidFill>
              </a:rPr>
              <a:t>	</a:t>
            </a:r>
          </a:p>
        </p:txBody>
      </p:sp>
      <p:sp>
        <p:nvSpPr>
          <p:cNvPr id="42" name="Rectangle 5"/>
          <p:cNvSpPr>
            <a:spLocks noChangeArrowheads="1"/>
          </p:cNvSpPr>
          <p:nvPr/>
        </p:nvSpPr>
        <p:spPr bwMode="auto">
          <a:xfrm>
            <a:off x="2960688" y="1217613"/>
            <a:ext cx="1098550" cy="366712"/>
          </a:xfrm>
          <a:prstGeom prst="rect">
            <a:avLst/>
          </a:prstGeom>
          <a:noFill/>
          <a:ln w="9525">
            <a:noFill/>
            <a:miter lim="800000"/>
            <a:headEnd/>
            <a:tailEnd/>
          </a:ln>
        </p:spPr>
        <p:txBody>
          <a:bodyPr wrap="none" anchor="ctr">
            <a:spAutoFit/>
          </a:bodyPr>
          <a:lstStyle/>
          <a:p>
            <a:r>
              <a:rPr lang="en-GB">
                <a:solidFill>
                  <a:schemeClr val="bg1"/>
                </a:solidFill>
              </a:rPr>
              <a:t>	</a:t>
            </a:r>
          </a:p>
        </p:txBody>
      </p:sp>
      <p:sp>
        <p:nvSpPr>
          <p:cNvPr id="43" name="Rectangle 6"/>
          <p:cNvSpPr>
            <a:spLocks noChangeArrowheads="1"/>
          </p:cNvSpPr>
          <p:nvPr/>
        </p:nvSpPr>
        <p:spPr bwMode="auto">
          <a:xfrm>
            <a:off x="2960688" y="1217613"/>
            <a:ext cx="1098550" cy="366712"/>
          </a:xfrm>
          <a:prstGeom prst="rect">
            <a:avLst/>
          </a:prstGeom>
          <a:noFill/>
          <a:ln w="9525">
            <a:noFill/>
            <a:miter lim="800000"/>
            <a:headEnd/>
            <a:tailEnd/>
          </a:ln>
        </p:spPr>
        <p:txBody>
          <a:bodyPr wrap="none" anchor="ctr">
            <a:spAutoFit/>
          </a:bodyPr>
          <a:lstStyle/>
          <a:p>
            <a:r>
              <a:rPr lang="en-GB">
                <a:solidFill>
                  <a:schemeClr val="bg1"/>
                </a:solidFill>
              </a:rPr>
              <a:t>	</a:t>
            </a:r>
          </a:p>
        </p:txBody>
      </p:sp>
      <p:sp>
        <p:nvSpPr>
          <p:cNvPr id="44" name="Rectangle 7"/>
          <p:cNvSpPr>
            <a:spLocks noChangeArrowheads="1"/>
          </p:cNvSpPr>
          <p:nvPr/>
        </p:nvSpPr>
        <p:spPr bwMode="auto">
          <a:xfrm>
            <a:off x="2928938" y="1217613"/>
            <a:ext cx="1162050" cy="366712"/>
          </a:xfrm>
          <a:prstGeom prst="rect">
            <a:avLst/>
          </a:prstGeom>
          <a:noFill/>
          <a:ln w="9525">
            <a:noFill/>
            <a:miter lim="800000"/>
            <a:headEnd/>
            <a:tailEnd/>
          </a:ln>
        </p:spPr>
        <p:txBody>
          <a:bodyPr wrap="none" anchor="ctr">
            <a:spAutoFit/>
          </a:bodyPr>
          <a:lstStyle/>
          <a:p>
            <a:r>
              <a:rPr lang="en-GB">
                <a:solidFill>
                  <a:schemeClr val="bg1"/>
                </a:solidFill>
              </a:rPr>
              <a:t>	 </a:t>
            </a:r>
          </a:p>
        </p:txBody>
      </p:sp>
      <p:sp>
        <p:nvSpPr>
          <p:cNvPr id="45" name="Text Box 8"/>
          <p:cNvSpPr txBox="1">
            <a:spLocks noChangeArrowheads="1"/>
          </p:cNvSpPr>
          <p:nvPr/>
        </p:nvSpPr>
        <p:spPr bwMode="gray">
          <a:xfrm>
            <a:off x="649288" y="2781300"/>
            <a:ext cx="1306512" cy="1690688"/>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dirty="0">
                <a:solidFill>
                  <a:srgbClr val="000066"/>
                </a:solidFill>
              </a:rPr>
              <a:t>Lean Awareness</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Validation of end to end process scope</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Value tree analysis</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Refine charter</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Confirm data requirements</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Identify design boundaries</a:t>
            </a:r>
          </a:p>
        </p:txBody>
      </p:sp>
      <p:sp>
        <p:nvSpPr>
          <p:cNvPr id="46" name="Text Box 9"/>
          <p:cNvSpPr txBox="1">
            <a:spLocks noChangeArrowheads="1"/>
          </p:cNvSpPr>
          <p:nvPr/>
        </p:nvSpPr>
        <p:spPr bwMode="gray">
          <a:xfrm>
            <a:off x="3413125" y="2781300"/>
            <a:ext cx="1306513" cy="1690688"/>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a:solidFill>
                  <a:srgbClr val="000066"/>
                </a:solidFill>
              </a:rPr>
              <a:t>Seeing is Believing - Walk the process to understand what really happens, how long it takes, and what the key issues are</a:t>
            </a:r>
          </a:p>
          <a:p>
            <a:pPr marL="119063" indent="-119063">
              <a:lnSpc>
                <a:spcPct val="90000"/>
              </a:lnSpc>
              <a:spcBef>
                <a:spcPct val="30000"/>
              </a:spcBef>
              <a:buClr>
                <a:srgbClr val="000066"/>
              </a:buClr>
              <a:buFont typeface="Wingdings" pitchFamily="2" charset="2"/>
              <a:buChar char="§"/>
            </a:pPr>
            <a:r>
              <a:rPr lang="en-US" sz="900" b="0">
                <a:solidFill>
                  <a:srgbClr val="000066"/>
                </a:solidFill>
              </a:rPr>
              <a:t>Construct the current end to end value stream map</a:t>
            </a:r>
          </a:p>
        </p:txBody>
      </p:sp>
      <p:sp>
        <p:nvSpPr>
          <p:cNvPr id="47" name="Text Box 10"/>
          <p:cNvSpPr txBox="1">
            <a:spLocks noChangeArrowheads="1"/>
          </p:cNvSpPr>
          <p:nvPr/>
        </p:nvSpPr>
        <p:spPr bwMode="gray">
          <a:xfrm>
            <a:off x="6178550" y="2781300"/>
            <a:ext cx="1306513" cy="1690688"/>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a:solidFill>
                  <a:srgbClr val="000066"/>
                </a:solidFill>
              </a:rPr>
              <a:t>Identify the implementation work packages and draft charters</a:t>
            </a:r>
          </a:p>
          <a:p>
            <a:pPr marL="119063" indent="-119063">
              <a:lnSpc>
                <a:spcPct val="90000"/>
              </a:lnSpc>
              <a:spcBef>
                <a:spcPct val="30000"/>
              </a:spcBef>
              <a:buClr>
                <a:srgbClr val="000066"/>
              </a:buClr>
              <a:buFont typeface="Wingdings" pitchFamily="2" charset="2"/>
              <a:buChar char="§"/>
            </a:pPr>
            <a:r>
              <a:rPr lang="en-US" sz="900" b="0">
                <a:solidFill>
                  <a:srgbClr val="000066"/>
                </a:solidFill>
              </a:rPr>
              <a:t>Prioritise work packages</a:t>
            </a:r>
          </a:p>
          <a:p>
            <a:pPr marL="119063" indent="-119063">
              <a:lnSpc>
                <a:spcPct val="90000"/>
              </a:lnSpc>
              <a:spcBef>
                <a:spcPct val="30000"/>
              </a:spcBef>
              <a:buClr>
                <a:srgbClr val="000066"/>
              </a:buClr>
              <a:buFont typeface="Wingdings" pitchFamily="2" charset="2"/>
              <a:buChar char="§"/>
            </a:pPr>
            <a:r>
              <a:rPr lang="en-US" sz="900" b="0">
                <a:solidFill>
                  <a:srgbClr val="000066"/>
                </a:solidFill>
              </a:rPr>
              <a:t>Define a high-level implementation plan</a:t>
            </a:r>
          </a:p>
          <a:p>
            <a:pPr marL="119063" indent="-119063">
              <a:lnSpc>
                <a:spcPct val="90000"/>
              </a:lnSpc>
              <a:spcBef>
                <a:spcPct val="30000"/>
              </a:spcBef>
              <a:buClr>
                <a:srgbClr val="000066"/>
              </a:buClr>
              <a:buFont typeface="Wingdings" pitchFamily="2" charset="2"/>
              <a:buChar char="§"/>
            </a:pPr>
            <a:r>
              <a:rPr lang="en-US" sz="900" b="0">
                <a:solidFill>
                  <a:srgbClr val="000066"/>
                </a:solidFill>
              </a:rPr>
              <a:t>Agree pilot content</a:t>
            </a:r>
          </a:p>
          <a:p>
            <a:pPr marL="119063" indent="-119063">
              <a:lnSpc>
                <a:spcPct val="90000"/>
              </a:lnSpc>
              <a:spcBef>
                <a:spcPct val="30000"/>
              </a:spcBef>
              <a:buClr>
                <a:srgbClr val="000066"/>
              </a:buClr>
              <a:buFont typeface="Wingdings" pitchFamily="2" charset="2"/>
              <a:buChar char="§"/>
            </a:pPr>
            <a:r>
              <a:rPr lang="en-US" sz="900" b="0">
                <a:solidFill>
                  <a:srgbClr val="000066"/>
                </a:solidFill>
              </a:rPr>
              <a:t>Agree governance and gain stakeholder buy-in</a:t>
            </a:r>
          </a:p>
        </p:txBody>
      </p:sp>
      <p:sp>
        <p:nvSpPr>
          <p:cNvPr id="48" name="Text Box 11"/>
          <p:cNvSpPr txBox="1">
            <a:spLocks noChangeArrowheads="1"/>
          </p:cNvSpPr>
          <p:nvPr/>
        </p:nvSpPr>
        <p:spPr bwMode="gray">
          <a:xfrm>
            <a:off x="4795838" y="2781300"/>
            <a:ext cx="1306512" cy="1690688"/>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a:solidFill>
                  <a:srgbClr val="000066"/>
                </a:solidFill>
              </a:rPr>
              <a:t>Conduct value and waste analysis; identify what is preventing the value to flow</a:t>
            </a:r>
          </a:p>
          <a:p>
            <a:pPr marL="119063" indent="-119063">
              <a:lnSpc>
                <a:spcPct val="90000"/>
              </a:lnSpc>
              <a:spcBef>
                <a:spcPct val="30000"/>
              </a:spcBef>
              <a:buClr>
                <a:srgbClr val="000066"/>
              </a:buClr>
              <a:buFont typeface="Wingdings" pitchFamily="2" charset="2"/>
              <a:buChar char="§"/>
            </a:pPr>
            <a:r>
              <a:rPr lang="en-US" sz="900" b="0">
                <a:solidFill>
                  <a:srgbClr val="000066"/>
                </a:solidFill>
              </a:rPr>
              <a:t>Define blue sky vision and agree future state lean design principles</a:t>
            </a:r>
          </a:p>
          <a:p>
            <a:pPr marL="119063" indent="-119063">
              <a:lnSpc>
                <a:spcPct val="90000"/>
              </a:lnSpc>
              <a:spcBef>
                <a:spcPct val="30000"/>
              </a:spcBef>
              <a:buClr>
                <a:srgbClr val="000066"/>
              </a:buClr>
              <a:buFont typeface="Wingdings" pitchFamily="2" charset="2"/>
              <a:buChar char="§"/>
            </a:pPr>
            <a:r>
              <a:rPr lang="en-US" sz="900" b="0">
                <a:solidFill>
                  <a:srgbClr val="000066"/>
                </a:solidFill>
              </a:rPr>
              <a:t>Map the future state</a:t>
            </a:r>
          </a:p>
          <a:p>
            <a:pPr marL="119063" indent="-119063">
              <a:lnSpc>
                <a:spcPct val="90000"/>
              </a:lnSpc>
              <a:spcBef>
                <a:spcPct val="30000"/>
              </a:spcBef>
              <a:buClr>
                <a:srgbClr val="000066"/>
              </a:buClr>
              <a:buFont typeface="Wingdings" pitchFamily="2" charset="2"/>
              <a:buChar char="§"/>
            </a:pPr>
            <a:r>
              <a:rPr lang="en-US" sz="900" b="0">
                <a:solidFill>
                  <a:srgbClr val="000066"/>
                </a:solidFill>
              </a:rPr>
              <a:t>Highlight benefits</a:t>
            </a:r>
          </a:p>
        </p:txBody>
      </p:sp>
      <p:sp>
        <p:nvSpPr>
          <p:cNvPr id="49" name="Text Box 12"/>
          <p:cNvSpPr txBox="1">
            <a:spLocks noChangeArrowheads="1"/>
          </p:cNvSpPr>
          <p:nvPr/>
        </p:nvSpPr>
        <p:spPr bwMode="gray">
          <a:xfrm>
            <a:off x="2030413" y="2781300"/>
            <a:ext cx="1306512" cy="1690688"/>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a:solidFill>
                  <a:srgbClr val="000066"/>
                </a:solidFill>
              </a:rPr>
              <a:t>Lean education by “doing” in a practical environment - team building</a:t>
            </a:r>
          </a:p>
          <a:p>
            <a:pPr marL="119063" indent="-119063">
              <a:lnSpc>
                <a:spcPct val="90000"/>
              </a:lnSpc>
              <a:spcBef>
                <a:spcPct val="30000"/>
              </a:spcBef>
              <a:buClr>
                <a:srgbClr val="000066"/>
              </a:buClr>
              <a:buFont typeface="Wingdings" pitchFamily="2" charset="2"/>
              <a:buChar char="§"/>
            </a:pPr>
            <a:r>
              <a:rPr lang="en-US" sz="900" b="0">
                <a:solidFill>
                  <a:srgbClr val="000066"/>
                </a:solidFill>
              </a:rPr>
              <a:t>Review charter, SIPOC and demand</a:t>
            </a:r>
          </a:p>
          <a:p>
            <a:pPr marL="119063" indent="-119063">
              <a:lnSpc>
                <a:spcPct val="90000"/>
              </a:lnSpc>
              <a:spcBef>
                <a:spcPct val="30000"/>
              </a:spcBef>
              <a:buClr>
                <a:srgbClr val="000066"/>
              </a:buClr>
              <a:buFont typeface="Wingdings" pitchFamily="2" charset="2"/>
              <a:buChar char="§"/>
            </a:pPr>
            <a:r>
              <a:rPr lang="en-US" sz="900" b="0">
                <a:solidFill>
                  <a:srgbClr val="000066"/>
                </a:solidFill>
              </a:rPr>
              <a:t>Understand who the customers are (VOC) and their requirements</a:t>
            </a:r>
          </a:p>
          <a:p>
            <a:pPr marL="119063" indent="-119063">
              <a:lnSpc>
                <a:spcPct val="90000"/>
              </a:lnSpc>
              <a:spcBef>
                <a:spcPct val="30000"/>
              </a:spcBef>
              <a:buClr>
                <a:srgbClr val="000066"/>
              </a:buClr>
              <a:buFont typeface="Wingdings" pitchFamily="2" charset="2"/>
              <a:buChar char="§"/>
            </a:pPr>
            <a:r>
              <a:rPr lang="en-US" sz="900" b="0">
                <a:solidFill>
                  <a:srgbClr val="000066"/>
                </a:solidFill>
              </a:rPr>
              <a:t>Value Stream Flow</a:t>
            </a:r>
          </a:p>
          <a:p>
            <a:pPr marL="119063" indent="-119063">
              <a:lnSpc>
                <a:spcPct val="90000"/>
              </a:lnSpc>
              <a:spcBef>
                <a:spcPct val="30000"/>
              </a:spcBef>
              <a:buClr>
                <a:srgbClr val="000066"/>
              </a:buClr>
              <a:buFont typeface="Wingdings" pitchFamily="2" charset="2"/>
              <a:buChar char="§"/>
            </a:pPr>
            <a:r>
              <a:rPr lang="en-US" sz="900" b="0">
                <a:solidFill>
                  <a:srgbClr val="000066"/>
                </a:solidFill>
              </a:rPr>
              <a:t>Plan for ‘seeing is believing’</a:t>
            </a:r>
          </a:p>
        </p:txBody>
      </p:sp>
      <p:sp>
        <p:nvSpPr>
          <p:cNvPr id="50" name="Rectangle 13"/>
          <p:cNvSpPr>
            <a:spLocks noChangeArrowheads="1"/>
          </p:cNvSpPr>
          <p:nvPr/>
        </p:nvSpPr>
        <p:spPr bwMode="auto">
          <a:xfrm rot="10800000">
            <a:off x="334963" y="2782888"/>
            <a:ext cx="263525" cy="1690687"/>
          </a:xfrm>
          <a:prstGeom prst="rect">
            <a:avLst/>
          </a:prstGeom>
          <a:solidFill>
            <a:schemeClr val="accent1"/>
          </a:solidFill>
          <a:ln w="9525">
            <a:noFill/>
            <a:miter lim="800000"/>
            <a:headEnd/>
            <a:tailEnd/>
          </a:ln>
        </p:spPr>
        <p:txBody>
          <a:bodyPr vert="eaVert" wrap="none" lIns="0" tIns="0" rIns="0" bIns="0" anchor="ctr"/>
          <a:lstStyle/>
          <a:p>
            <a:pPr algn="ctr"/>
            <a:r>
              <a:rPr lang="en-GB" sz="1000" b="1">
                <a:solidFill>
                  <a:schemeClr val="bg1"/>
                </a:solidFill>
              </a:rPr>
              <a:t>Key Activities</a:t>
            </a:r>
          </a:p>
        </p:txBody>
      </p:sp>
      <p:sp>
        <p:nvSpPr>
          <p:cNvPr id="51" name="Text Box 19"/>
          <p:cNvSpPr txBox="1">
            <a:spLocks noChangeArrowheads="1"/>
          </p:cNvSpPr>
          <p:nvPr/>
        </p:nvSpPr>
        <p:spPr bwMode="gray">
          <a:xfrm>
            <a:off x="649288" y="1824038"/>
            <a:ext cx="1306512" cy="881062"/>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a:solidFill>
                  <a:srgbClr val="000066"/>
                </a:solidFill>
              </a:rPr>
              <a:t>Project Kick-off</a:t>
            </a:r>
          </a:p>
          <a:p>
            <a:pPr marL="119063" indent="-119063">
              <a:lnSpc>
                <a:spcPct val="90000"/>
              </a:lnSpc>
              <a:spcBef>
                <a:spcPct val="30000"/>
              </a:spcBef>
              <a:buClr>
                <a:srgbClr val="000066"/>
              </a:buClr>
              <a:buFont typeface="Wingdings" pitchFamily="2" charset="2"/>
              <a:buChar char="§"/>
            </a:pPr>
            <a:r>
              <a:rPr lang="en-US" sz="900" b="0">
                <a:solidFill>
                  <a:srgbClr val="000066"/>
                </a:solidFill>
              </a:rPr>
              <a:t>Finalised Scope</a:t>
            </a:r>
          </a:p>
          <a:p>
            <a:pPr marL="119063" indent="-119063">
              <a:lnSpc>
                <a:spcPct val="90000"/>
              </a:lnSpc>
              <a:spcBef>
                <a:spcPct val="30000"/>
              </a:spcBef>
              <a:buClr>
                <a:srgbClr val="000066"/>
              </a:buClr>
              <a:buFont typeface="Wingdings" pitchFamily="2" charset="2"/>
              <a:buChar char="§"/>
            </a:pPr>
            <a:r>
              <a:rPr lang="en-US" sz="900" b="0">
                <a:solidFill>
                  <a:srgbClr val="000066"/>
                </a:solidFill>
              </a:rPr>
              <a:t>High-level process</a:t>
            </a:r>
          </a:p>
          <a:p>
            <a:pPr marL="119063" indent="-119063">
              <a:lnSpc>
                <a:spcPct val="90000"/>
              </a:lnSpc>
              <a:spcBef>
                <a:spcPct val="30000"/>
              </a:spcBef>
              <a:buClr>
                <a:srgbClr val="000066"/>
              </a:buClr>
              <a:buFont typeface="Wingdings" pitchFamily="2" charset="2"/>
              <a:buChar char="§"/>
            </a:pPr>
            <a:r>
              <a:rPr lang="en-US" sz="900" b="0">
                <a:solidFill>
                  <a:srgbClr val="000066"/>
                </a:solidFill>
              </a:rPr>
              <a:t>Team Selected</a:t>
            </a:r>
          </a:p>
          <a:p>
            <a:pPr marL="119063" indent="-119063">
              <a:lnSpc>
                <a:spcPct val="90000"/>
              </a:lnSpc>
              <a:spcBef>
                <a:spcPct val="30000"/>
              </a:spcBef>
              <a:buClr>
                <a:srgbClr val="000066"/>
              </a:buClr>
              <a:buFont typeface="Wingdings" pitchFamily="2" charset="2"/>
              <a:buChar char="§"/>
            </a:pPr>
            <a:r>
              <a:rPr lang="en-US" sz="900" b="0">
                <a:solidFill>
                  <a:srgbClr val="000066"/>
                </a:solidFill>
              </a:rPr>
              <a:t>High level plan agreed</a:t>
            </a:r>
          </a:p>
        </p:txBody>
      </p:sp>
      <p:sp>
        <p:nvSpPr>
          <p:cNvPr id="52" name="Text Box 20"/>
          <p:cNvSpPr txBox="1">
            <a:spLocks noChangeArrowheads="1"/>
          </p:cNvSpPr>
          <p:nvPr/>
        </p:nvSpPr>
        <p:spPr bwMode="gray">
          <a:xfrm>
            <a:off x="6178550" y="1824038"/>
            <a:ext cx="1306513" cy="577850"/>
          </a:xfrm>
          <a:prstGeom prst="rect">
            <a:avLst/>
          </a:prstGeom>
          <a:solidFill>
            <a:schemeClr val="bg2"/>
          </a:solidFill>
          <a:ln w="9525" algn="ctr">
            <a:noFill/>
            <a:miter lim="800000"/>
            <a:headEnd/>
            <a:tailEnd/>
          </a:ln>
        </p:spPr>
        <p:txBody>
          <a:bodyPr lIns="18288" rIns="54000"/>
          <a:lstStyle/>
          <a:p>
            <a:pPr marL="119063" indent="-119063">
              <a:lnSpc>
                <a:spcPct val="90000"/>
              </a:lnSpc>
              <a:spcBef>
                <a:spcPct val="30000"/>
              </a:spcBef>
              <a:buClr>
                <a:srgbClr val="000066"/>
              </a:buClr>
              <a:buFont typeface="Wingdings" pitchFamily="2" charset="2"/>
              <a:buChar char="§"/>
            </a:pPr>
            <a:r>
              <a:rPr lang="en-US" sz="900" b="0">
                <a:solidFill>
                  <a:srgbClr val="000066"/>
                </a:solidFill>
              </a:rPr>
              <a:t>Implementation plan &amp; charters</a:t>
            </a:r>
          </a:p>
          <a:p>
            <a:pPr marL="119063" indent="-119063">
              <a:lnSpc>
                <a:spcPct val="90000"/>
              </a:lnSpc>
              <a:spcBef>
                <a:spcPct val="30000"/>
              </a:spcBef>
              <a:buClr>
                <a:srgbClr val="000066"/>
              </a:buClr>
              <a:buFont typeface="Wingdings" pitchFamily="2" charset="2"/>
              <a:buChar char="§"/>
            </a:pPr>
            <a:r>
              <a:rPr lang="en-US" sz="900" b="0">
                <a:solidFill>
                  <a:srgbClr val="000066"/>
                </a:solidFill>
              </a:rPr>
              <a:t>Final Report back</a:t>
            </a:r>
          </a:p>
        </p:txBody>
      </p:sp>
      <p:sp>
        <p:nvSpPr>
          <p:cNvPr id="53" name="Text Box 21"/>
          <p:cNvSpPr txBox="1">
            <a:spLocks noChangeArrowheads="1"/>
          </p:cNvSpPr>
          <p:nvPr/>
        </p:nvSpPr>
        <p:spPr bwMode="gray">
          <a:xfrm>
            <a:off x="4795838" y="1824038"/>
            <a:ext cx="1306512" cy="577850"/>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a:solidFill>
                  <a:srgbClr val="000066"/>
                </a:solidFill>
              </a:rPr>
              <a:t>Future State map</a:t>
            </a:r>
          </a:p>
          <a:p>
            <a:pPr marL="119063" indent="-119063">
              <a:lnSpc>
                <a:spcPct val="90000"/>
              </a:lnSpc>
              <a:spcBef>
                <a:spcPct val="30000"/>
              </a:spcBef>
              <a:buClr>
                <a:srgbClr val="000066"/>
              </a:buClr>
              <a:buFont typeface="Wingdings" pitchFamily="2" charset="2"/>
              <a:buChar char="§"/>
            </a:pPr>
            <a:r>
              <a:rPr lang="en-US" sz="900" b="0">
                <a:solidFill>
                  <a:srgbClr val="000066"/>
                </a:solidFill>
              </a:rPr>
              <a:t>Report back to key stakeholders</a:t>
            </a:r>
          </a:p>
        </p:txBody>
      </p:sp>
      <p:sp>
        <p:nvSpPr>
          <p:cNvPr id="54" name="Text Box 22"/>
          <p:cNvSpPr txBox="1">
            <a:spLocks noChangeArrowheads="1"/>
          </p:cNvSpPr>
          <p:nvPr/>
        </p:nvSpPr>
        <p:spPr bwMode="gray">
          <a:xfrm>
            <a:off x="2030413" y="1824038"/>
            <a:ext cx="1306512" cy="577850"/>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a:solidFill>
                  <a:srgbClr val="000066"/>
                </a:solidFill>
              </a:rPr>
              <a:t>Customer requirements</a:t>
            </a:r>
          </a:p>
          <a:p>
            <a:pPr marL="119063" indent="-119063">
              <a:lnSpc>
                <a:spcPct val="90000"/>
              </a:lnSpc>
              <a:spcBef>
                <a:spcPct val="30000"/>
              </a:spcBef>
              <a:buClr>
                <a:srgbClr val="000066"/>
              </a:buClr>
              <a:buFont typeface="Wingdings" pitchFamily="2" charset="2"/>
              <a:buChar char="§"/>
            </a:pPr>
            <a:r>
              <a:rPr lang="en-US" sz="900" b="0">
                <a:solidFill>
                  <a:srgbClr val="000066"/>
                </a:solidFill>
              </a:rPr>
              <a:t>Plan interviews and current state mapping</a:t>
            </a:r>
          </a:p>
        </p:txBody>
      </p:sp>
      <p:sp>
        <p:nvSpPr>
          <p:cNvPr id="55" name="Rectangle 23"/>
          <p:cNvSpPr>
            <a:spLocks noChangeArrowheads="1"/>
          </p:cNvSpPr>
          <p:nvPr/>
        </p:nvSpPr>
        <p:spPr bwMode="auto">
          <a:xfrm rot="10800000">
            <a:off x="333375" y="1825625"/>
            <a:ext cx="263525" cy="881063"/>
          </a:xfrm>
          <a:prstGeom prst="rect">
            <a:avLst/>
          </a:prstGeom>
          <a:solidFill>
            <a:schemeClr val="accent1"/>
          </a:solidFill>
          <a:ln w="9525">
            <a:noFill/>
            <a:miter lim="800000"/>
            <a:headEnd/>
            <a:tailEnd/>
          </a:ln>
        </p:spPr>
        <p:txBody>
          <a:bodyPr vert="eaVert" wrap="none" lIns="0" tIns="0" rIns="0" bIns="0" anchor="ctr"/>
          <a:lstStyle/>
          <a:p>
            <a:pPr algn="ctr"/>
            <a:r>
              <a:rPr lang="en-GB" sz="1000" b="1">
                <a:solidFill>
                  <a:schemeClr val="bg1"/>
                </a:solidFill>
              </a:rPr>
              <a:t>Outputs</a:t>
            </a:r>
          </a:p>
        </p:txBody>
      </p:sp>
      <p:sp>
        <p:nvSpPr>
          <p:cNvPr id="56" name="Text Box 24"/>
          <p:cNvSpPr txBox="1">
            <a:spLocks noChangeArrowheads="1"/>
          </p:cNvSpPr>
          <p:nvPr/>
        </p:nvSpPr>
        <p:spPr bwMode="gray">
          <a:xfrm>
            <a:off x="3413125" y="1824038"/>
            <a:ext cx="1306513" cy="577850"/>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a:solidFill>
                  <a:srgbClr val="000066"/>
                </a:solidFill>
              </a:rPr>
              <a:t>Current State map</a:t>
            </a:r>
          </a:p>
          <a:p>
            <a:pPr marL="119063" indent="-119063">
              <a:lnSpc>
                <a:spcPct val="90000"/>
              </a:lnSpc>
              <a:spcBef>
                <a:spcPct val="30000"/>
              </a:spcBef>
              <a:buClr>
                <a:srgbClr val="000066"/>
              </a:buClr>
              <a:buFont typeface="Wingdings" pitchFamily="2" charset="2"/>
              <a:buChar char="§"/>
            </a:pPr>
            <a:r>
              <a:rPr lang="en-US" sz="900" b="0">
                <a:solidFill>
                  <a:srgbClr val="000066"/>
                </a:solidFill>
              </a:rPr>
              <a:t>Report back to key stakeholders</a:t>
            </a:r>
          </a:p>
        </p:txBody>
      </p:sp>
      <p:sp>
        <p:nvSpPr>
          <p:cNvPr id="57" name="Rectangle 25"/>
          <p:cNvSpPr>
            <a:spLocks noChangeArrowheads="1"/>
          </p:cNvSpPr>
          <p:nvPr/>
        </p:nvSpPr>
        <p:spPr bwMode="auto">
          <a:xfrm>
            <a:off x="7577138" y="1176338"/>
            <a:ext cx="1304925" cy="561975"/>
          </a:xfrm>
          <a:prstGeom prst="rect">
            <a:avLst/>
          </a:prstGeom>
          <a:solidFill>
            <a:srgbClr val="52D0FF"/>
          </a:solidFill>
          <a:ln w="9525" algn="ctr">
            <a:noFill/>
            <a:miter lim="800000"/>
            <a:headEnd/>
            <a:tailEnd/>
          </a:ln>
        </p:spPr>
        <p:txBody>
          <a:bodyPr lIns="45720" rIns="45720" anchor="ctr"/>
          <a:lstStyle/>
          <a:p>
            <a:pPr algn="ctr"/>
            <a:r>
              <a:rPr lang="en-US" sz="1000" b="1" dirty="0">
                <a:solidFill>
                  <a:schemeClr val="bg1"/>
                </a:solidFill>
              </a:rPr>
              <a:t>WP - Running the </a:t>
            </a:r>
          </a:p>
          <a:p>
            <a:pPr algn="ctr"/>
            <a:r>
              <a:rPr lang="en-US" sz="1000" b="1" dirty="0">
                <a:solidFill>
                  <a:schemeClr val="bg1"/>
                </a:solidFill>
              </a:rPr>
              <a:t>Work Pilot</a:t>
            </a:r>
          </a:p>
        </p:txBody>
      </p:sp>
      <p:sp>
        <p:nvSpPr>
          <p:cNvPr id="58" name="Text Box 26"/>
          <p:cNvSpPr txBox="1">
            <a:spLocks noChangeArrowheads="1"/>
          </p:cNvSpPr>
          <p:nvPr/>
        </p:nvSpPr>
        <p:spPr bwMode="gray">
          <a:xfrm>
            <a:off x="7575550" y="2781300"/>
            <a:ext cx="1306513" cy="1690688"/>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dirty="0">
                <a:solidFill>
                  <a:srgbClr val="000066"/>
                </a:solidFill>
              </a:rPr>
              <a:t>Test &amp; refine  the new streamlined process in a safe environment</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Implement visual management</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Develop </a:t>
            </a:r>
            <a:r>
              <a:rPr lang="en-US" sz="900" b="0" dirty="0" err="1">
                <a:solidFill>
                  <a:srgbClr val="000066"/>
                </a:solidFill>
              </a:rPr>
              <a:t>standardised</a:t>
            </a:r>
            <a:r>
              <a:rPr lang="en-US" sz="900" b="0" dirty="0">
                <a:solidFill>
                  <a:srgbClr val="000066"/>
                </a:solidFill>
              </a:rPr>
              <a:t> operating procedures</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Measure new KPIs</a:t>
            </a:r>
          </a:p>
          <a:p>
            <a:pPr marL="119063" indent="-119063">
              <a:lnSpc>
                <a:spcPct val="90000"/>
              </a:lnSpc>
              <a:spcBef>
                <a:spcPct val="30000"/>
              </a:spcBef>
              <a:buClr>
                <a:srgbClr val="000066"/>
              </a:buClr>
              <a:buFont typeface="Wingdings" pitchFamily="2" charset="2"/>
              <a:buChar char="§"/>
            </a:pPr>
            <a:r>
              <a:rPr lang="en-GB" sz="900" b="0" dirty="0">
                <a:solidFill>
                  <a:srgbClr val="000066"/>
                </a:solidFill>
              </a:rPr>
              <a:t>Up-date the front line knowledge base,</a:t>
            </a:r>
          </a:p>
          <a:p>
            <a:pPr marL="119063" indent="-119063">
              <a:lnSpc>
                <a:spcPct val="90000"/>
              </a:lnSpc>
              <a:spcBef>
                <a:spcPct val="30000"/>
              </a:spcBef>
              <a:buClr>
                <a:srgbClr val="000066"/>
              </a:buClr>
              <a:buFont typeface="Wingdings" pitchFamily="2" charset="2"/>
              <a:buChar char="§"/>
            </a:pPr>
            <a:r>
              <a:rPr lang="en-GB" sz="900" b="0" dirty="0">
                <a:solidFill>
                  <a:srgbClr val="000066"/>
                </a:solidFill>
              </a:rPr>
              <a:t>Plan  transfer to BAU</a:t>
            </a:r>
            <a:endParaRPr lang="en-US" sz="900" b="0" dirty="0">
              <a:solidFill>
                <a:srgbClr val="000066"/>
              </a:solidFill>
            </a:endParaRPr>
          </a:p>
        </p:txBody>
      </p:sp>
      <p:sp>
        <p:nvSpPr>
          <p:cNvPr id="59" name="Text Box 27"/>
          <p:cNvSpPr txBox="1">
            <a:spLocks noChangeArrowheads="1"/>
          </p:cNvSpPr>
          <p:nvPr/>
        </p:nvSpPr>
        <p:spPr bwMode="gray">
          <a:xfrm>
            <a:off x="7575550" y="1824038"/>
            <a:ext cx="1306513" cy="882650"/>
          </a:xfrm>
          <a:prstGeom prst="rect">
            <a:avLst/>
          </a:prstGeom>
          <a:solidFill>
            <a:schemeClr val="bg2"/>
          </a:solidFill>
          <a:ln w="9525" algn="ctr">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dirty="0">
                <a:solidFill>
                  <a:srgbClr val="000066"/>
                </a:solidFill>
              </a:rPr>
              <a:t>Rapid execution of the quick hits and </a:t>
            </a:r>
            <a:r>
              <a:rPr lang="en-US" sz="900" b="0" dirty="0" err="1">
                <a:solidFill>
                  <a:srgbClr val="000066"/>
                </a:solidFill>
              </a:rPr>
              <a:t>impro-vement</a:t>
            </a:r>
            <a:r>
              <a:rPr lang="en-US" sz="900" b="0" dirty="0">
                <a:solidFill>
                  <a:srgbClr val="000066"/>
                </a:solidFill>
              </a:rPr>
              <a:t> opportunities identified</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Confirm expected benefits</a:t>
            </a:r>
          </a:p>
        </p:txBody>
      </p:sp>
      <p:sp>
        <p:nvSpPr>
          <p:cNvPr id="60" name="AutoShape 28"/>
          <p:cNvSpPr>
            <a:spLocks noChangeArrowheads="1"/>
          </p:cNvSpPr>
          <p:nvPr/>
        </p:nvSpPr>
        <p:spPr bwMode="gray">
          <a:xfrm>
            <a:off x="2030413" y="2471738"/>
            <a:ext cx="5484812" cy="234950"/>
          </a:xfrm>
          <a:prstGeom prst="homePlate">
            <a:avLst>
              <a:gd name="adj" fmla="val 34693"/>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dirty="0">
                <a:solidFill>
                  <a:srgbClr val="000066"/>
                </a:solidFill>
              </a:rPr>
              <a:t>Initial identification of the </a:t>
            </a:r>
            <a:r>
              <a:rPr lang="en-US" sz="900" b="0" dirty="0" smtClean="0">
                <a:solidFill>
                  <a:srgbClr val="000066"/>
                </a:solidFill>
              </a:rPr>
              <a:t>“just do it”  </a:t>
            </a:r>
            <a:r>
              <a:rPr lang="en-US" sz="900" b="0" dirty="0">
                <a:solidFill>
                  <a:srgbClr val="000066"/>
                </a:solidFill>
              </a:rPr>
              <a:t>to be refined and designed, ready to be executed</a:t>
            </a:r>
          </a:p>
        </p:txBody>
      </p:sp>
      <p:sp>
        <p:nvSpPr>
          <p:cNvPr id="61" name="Rectangle 29"/>
          <p:cNvSpPr>
            <a:spLocks noChangeArrowheads="1"/>
          </p:cNvSpPr>
          <p:nvPr/>
        </p:nvSpPr>
        <p:spPr bwMode="auto">
          <a:xfrm>
            <a:off x="649288" y="1176338"/>
            <a:ext cx="1304925" cy="561975"/>
          </a:xfrm>
          <a:prstGeom prst="rect">
            <a:avLst/>
          </a:prstGeom>
          <a:solidFill>
            <a:schemeClr val="accent1"/>
          </a:solidFill>
          <a:ln w="9525" algn="ctr">
            <a:noFill/>
            <a:miter lim="800000"/>
            <a:headEnd/>
            <a:tailEnd/>
          </a:ln>
        </p:spPr>
        <p:txBody>
          <a:bodyPr lIns="45720" rIns="45720" anchor="ctr"/>
          <a:lstStyle/>
          <a:p>
            <a:pPr algn="ctr">
              <a:spcBef>
                <a:spcPct val="50000"/>
              </a:spcBef>
            </a:pPr>
            <a:r>
              <a:rPr lang="en-US" sz="1000" b="1" dirty="0">
                <a:solidFill>
                  <a:schemeClr val="bg1"/>
                </a:solidFill>
              </a:rPr>
              <a:t>M - </a:t>
            </a:r>
            <a:r>
              <a:rPr lang="en-US" sz="1000" b="1" dirty="0" err="1">
                <a:solidFill>
                  <a:schemeClr val="bg1"/>
                </a:solidFill>
              </a:rPr>
              <a:t>Mobilisation</a:t>
            </a:r>
            <a:r>
              <a:rPr lang="en-US" sz="1000" b="1" dirty="0">
                <a:solidFill>
                  <a:schemeClr val="bg1"/>
                </a:solidFill>
              </a:rPr>
              <a:t> Workshop</a:t>
            </a:r>
          </a:p>
        </p:txBody>
      </p:sp>
      <p:sp>
        <p:nvSpPr>
          <p:cNvPr id="62" name="Rectangle 30"/>
          <p:cNvSpPr>
            <a:spLocks noChangeArrowheads="1"/>
          </p:cNvSpPr>
          <p:nvPr/>
        </p:nvSpPr>
        <p:spPr bwMode="auto">
          <a:xfrm>
            <a:off x="3413125" y="1176338"/>
            <a:ext cx="1304925" cy="561975"/>
          </a:xfrm>
          <a:prstGeom prst="rect">
            <a:avLst/>
          </a:prstGeom>
          <a:solidFill>
            <a:srgbClr val="1462FF"/>
          </a:solidFill>
          <a:ln w="38100" cap="rnd" algn="ctr">
            <a:noFill/>
            <a:miter lim="800000"/>
            <a:headEnd/>
            <a:tailEnd/>
          </a:ln>
        </p:spPr>
        <p:txBody>
          <a:bodyPr wrap="square" lIns="180000" tIns="54000" rIns="144000" bIns="54000" anchor="ctr"/>
          <a:lstStyle/>
          <a:p>
            <a:pPr algn="ctr" defTabSz="1019175"/>
            <a:r>
              <a:rPr lang="en-US" sz="1000" b="1" dirty="0">
                <a:solidFill>
                  <a:schemeClr val="bg1"/>
                </a:solidFill>
              </a:rPr>
              <a:t>CS2 - As-Is Detail Workshop</a:t>
            </a:r>
          </a:p>
        </p:txBody>
      </p:sp>
      <p:sp>
        <p:nvSpPr>
          <p:cNvPr id="63" name="Rectangle 31"/>
          <p:cNvSpPr>
            <a:spLocks noChangeArrowheads="1"/>
          </p:cNvSpPr>
          <p:nvPr/>
        </p:nvSpPr>
        <p:spPr bwMode="auto">
          <a:xfrm>
            <a:off x="6180138" y="1176338"/>
            <a:ext cx="1304925" cy="561975"/>
          </a:xfrm>
          <a:prstGeom prst="rect">
            <a:avLst/>
          </a:prstGeom>
          <a:solidFill>
            <a:srgbClr val="72C7E7"/>
          </a:solidFill>
          <a:ln w="38100" cap="rnd" algn="ctr">
            <a:noFill/>
            <a:miter lim="800000"/>
            <a:headEnd/>
            <a:tailEnd/>
          </a:ln>
        </p:spPr>
        <p:txBody>
          <a:bodyPr wrap="square" lIns="180000" tIns="54000" rIns="144000" bIns="54000" anchor="ctr"/>
          <a:lstStyle/>
          <a:p>
            <a:pPr algn="ctr" defTabSz="1019175"/>
            <a:r>
              <a:rPr lang="en-US" sz="1000" b="1" dirty="0">
                <a:solidFill>
                  <a:schemeClr val="bg1"/>
                </a:solidFill>
              </a:rPr>
              <a:t>FS2 - Implementation Planning Workshop</a:t>
            </a:r>
          </a:p>
        </p:txBody>
      </p:sp>
      <p:sp>
        <p:nvSpPr>
          <p:cNvPr id="64" name="Rectangle 32"/>
          <p:cNvSpPr>
            <a:spLocks noChangeArrowheads="1"/>
          </p:cNvSpPr>
          <p:nvPr/>
        </p:nvSpPr>
        <p:spPr bwMode="auto">
          <a:xfrm>
            <a:off x="4797425" y="1176338"/>
            <a:ext cx="1304925" cy="561975"/>
          </a:xfrm>
          <a:prstGeom prst="rect">
            <a:avLst/>
          </a:prstGeom>
          <a:solidFill>
            <a:srgbClr val="00A1DE"/>
          </a:solidFill>
          <a:ln w="38100" cap="rnd" algn="ctr">
            <a:noFill/>
            <a:miter lim="800000"/>
            <a:headEnd/>
            <a:tailEnd/>
          </a:ln>
        </p:spPr>
        <p:txBody>
          <a:bodyPr wrap="square" lIns="180000" tIns="54000" rIns="144000" bIns="54000" anchor="ctr"/>
          <a:lstStyle/>
          <a:p>
            <a:pPr algn="ctr" defTabSz="1019175"/>
            <a:r>
              <a:rPr lang="en-US" sz="1000" b="1" dirty="0">
                <a:solidFill>
                  <a:schemeClr val="bg1"/>
                </a:solidFill>
              </a:rPr>
              <a:t>FS1 - Future State Workshop</a:t>
            </a:r>
          </a:p>
        </p:txBody>
      </p:sp>
      <p:sp>
        <p:nvSpPr>
          <p:cNvPr id="65" name="Rectangle 33"/>
          <p:cNvSpPr>
            <a:spLocks noChangeArrowheads="1"/>
          </p:cNvSpPr>
          <p:nvPr/>
        </p:nvSpPr>
        <p:spPr bwMode="auto">
          <a:xfrm>
            <a:off x="2030413" y="1176338"/>
            <a:ext cx="1304925" cy="561975"/>
          </a:xfrm>
          <a:prstGeom prst="rect">
            <a:avLst/>
          </a:prstGeom>
          <a:solidFill>
            <a:srgbClr val="0079A6"/>
          </a:solidFill>
          <a:ln w="38100" cap="rnd" algn="ctr">
            <a:noFill/>
            <a:miter lim="800000"/>
            <a:headEnd/>
            <a:tailEnd/>
          </a:ln>
        </p:spPr>
        <p:txBody>
          <a:bodyPr wrap="square" lIns="180000" tIns="54000" rIns="144000" bIns="54000" anchor="ctr"/>
          <a:lstStyle/>
          <a:p>
            <a:pPr algn="ctr" defTabSz="1019175"/>
            <a:r>
              <a:rPr lang="en-US" sz="1000" b="1" dirty="0">
                <a:solidFill>
                  <a:schemeClr val="bg1"/>
                </a:solidFill>
              </a:rPr>
              <a:t>CS1 - As-Is High level Workshop</a:t>
            </a:r>
          </a:p>
        </p:txBody>
      </p:sp>
      <p:sp>
        <p:nvSpPr>
          <p:cNvPr id="66" name="Text Box 35"/>
          <p:cNvSpPr txBox="1">
            <a:spLocks noChangeArrowheads="1"/>
          </p:cNvSpPr>
          <p:nvPr/>
        </p:nvSpPr>
        <p:spPr bwMode="gray">
          <a:xfrm>
            <a:off x="649288" y="4545014"/>
            <a:ext cx="1306512" cy="1596480"/>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a:solidFill>
                  <a:srgbClr val="000066"/>
                </a:solidFill>
              </a:rPr>
              <a:t>Problem scoping</a:t>
            </a:r>
            <a:endParaRPr lang="en-GB" sz="900" b="0">
              <a:solidFill>
                <a:srgbClr val="000066"/>
              </a:solidFill>
            </a:endParaRPr>
          </a:p>
          <a:p>
            <a:pPr marL="119063" indent="-119063">
              <a:lnSpc>
                <a:spcPct val="90000"/>
              </a:lnSpc>
              <a:spcBef>
                <a:spcPct val="30000"/>
              </a:spcBef>
              <a:buClr>
                <a:srgbClr val="000066"/>
              </a:buClr>
              <a:buFont typeface="Wingdings" pitchFamily="2" charset="2"/>
              <a:buChar char="§"/>
            </a:pPr>
            <a:r>
              <a:rPr lang="en-GB" sz="900" b="0">
                <a:solidFill>
                  <a:srgbClr val="000066"/>
                </a:solidFill>
              </a:rPr>
              <a:t>Identify process owners, suppliers, customers (SIPOC)</a:t>
            </a:r>
          </a:p>
          <a:p>
            <a:pPr marL="119063" indent="-119063">
              <a:lnSpc>
                <a:spcPct val="90000"/>
              </a:lnSpc>
              <a:spcBef>
                <a:spcPct val="30000"/>
              </a:spcBef>
              <a:buClr>
                <a:srgbClr val="000066"/>
              </a:buClr>
              <a:buFont typeface="Wingdings" pitchFamily="2" charset="2"/>
              <a:buChar char="§"/>
            </a:pPr>
            <a:r>
              <a:rPr lang="en-GB" sz="900" b="0">
                <a:solidFill>
                  <a:srgbClr val="000066"/>
                </a:solidFill>
              </a:rPr>
              <a:t>Value Tree</a:t>
            </a:r>
          </a:p>
          <a:p>
            <a:pPr marL="119063" indent="-119063">
              <a:lnSpc>
                <a:spcPct val="90000"/>
              </a:lnSpc>
              <a:spcBef>
                <a:spcPct val="30000"/>
              </a:spcBef>
              <a:buClr>
                <a:srgbClr val="000066"/>
              </a:buClr>
              <a:buFont typeface="Wingdings" pitchFamily="2" charset="2"/>
              <a:buChar char="§"/>
            </a:pPr>
            <a:r>
              <a:rPr lang="en-GB" sz="900" b="0">
                <a:solidFill>
                  <a:srgbClr val="000066"/>
                </a:solidFill>
              </a:rPr>
              <a:t>Data collection </a:t>
            </a:r>
          </a:p>
          <a:p>
            <a:pPr marL="119063" indent="-119063">
              <a:lnSpc>
                <a:spcPct val="90000"/>
              </a:lnSpc>
              <a:spcBef>
                <a:spcPct val="30000"/>
              </a:spcBef>
              <a:buClr>
                <a:srgbClr val="000066"/>
              </a:buClr>
              <a:buFont typeface="Wingdings" pitchFamily="2" charset="2"/>
              <a:buChar char="§"/>
            </a:pPr>
            <a:r>
              <a:rPr lang="en-GB" sz="900" b="0">
                <a:solidFill>
                  <a:srgbClr val="000066"/>
                </a:solidFill>
              </a:rPr>
              <a:t>Project Charter</a:t>
            </a:r>
          </a:p>
        </p:txBody>
      </p:sp>
      <p:sp>
        <p:nvSpPr>
          <p:cNvPr id="67" name="Text Box 36"/>
          <p:cNvSpPr txBox="1">
            <a:spLocks noChangeArrowheads="1"/>
          </p:cNvSpPr>
          <p:nvPr/>
        </p:nvSpPr>
        <p:spPr bwMode="gray">
          <a:xfrm>
            <a:off x="3413125" y="4545014"/>
            <a:ext cx="1306513" cy="1596480"/>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GB" sz="900" b="0">
                <a:solidFill>
                  <a:srgbClr val="000066"/>
                </a:solidFill>
              </a:rPr>
              <a:t>Seeing is Believing</a:t>
            </a:r>
          </a:p>
          <a:p>
            <a:pPr marL="119063" indent="-119063">
              <a:lnSpc>
                <a:spcPct val="90000"/>
              </a:lnSpc>
              <a:spcBef>
                <a:spcPct val="30000"/>
              </a:spcBef>
              <a:buClr>
                <a:srgbClr val="000066"/>
              </a:buClr>
              <a:buFont typeface="Wingdings" pitchFamily="2" charset="2"/>
              <a:buChar char="§"/>
            </a:pPr>
            <a:r>
              <a:rPr lang="en-GB" sz="900" b="0">
                <a:solidFill>
                  <a:srgbClr val="000066"/>
                </a:solidFill>
              </a:rPr>
              <a:t>Value stream mapping</a:t>
            </a:r>
          </a:p>
          <a:p>
            <a:pPr marL="119063" indent="-119063">
              <a:lnSpc>
                <a:spcPct val="90000"/>
              </a:lnSpc>
              <a:spcBef>
                <a:spcPct val="30000"/>
              </a:spcBef>
              <a:buClr>
                <a:srgbClr val="000066"/>
              </a:buClr>
              <a:buFont typeface="Wingdings" pitchFamily="2" charset="2"/>
              <a:buChar char="§"/>
            </a:pPr>
            <a:r>
              <a:rPr lang="en-GB" sz="900" b="0">
                <a:solidFill>
                  <a:srgbClr val="000066"/>
                </a:solidFill>
              </a:rPr>
              <a:t>Baseline Metrics </a:t>
            </a:r>
          </a:p>
          <a:p>
            <a:pPr marL="119063" indent="-119063">
              <a:lnSpc>
                <a:spcPct val="90000"/>
              </a:lnSpc>
              <a:spcBef>
                <a:spcPct val="30000"/>
              </a:spcBef>
              <a:buClr>
                <a:srgbClr val="000066"/>
              </a:buClr>
              <a:buFont typeface="Wingdings" pitchFamily="2" charset="2"/>
              <a:buChar char="§"/>
            </a:pPr>
            <a:r>
              <a:rPr lang="en-GB" sz="900" b="0">
                <a:solidFill>
                  <a:srgbClr val="000066"/>
                </a:solidFill>
              </a:rPr>
              <a:t>7 wastes analysis</a:t>
            </a:r>
          </a:p>
          <a:p>
            <a:pPr marL="119063" indent="-119063">
              <a:lnSpc>
                <a:spcPct val="90000"/>
              </a:lnSpc>
              <a:spcBef>
                <a:spcPct val="30000"/>
              </a:spcBef>
              <a:buClr>
                <a:srgbClr val="000066"/>
              </a:buClr>
              <a:buFont typeface="Wingdings" pitchFamily="2" charset="2"/>
              <a:buChar char="§"/>
            </a:pPr>
            <a:r>
              <a:rPr lang="en-GB" sz="900" b="0">
                <a:solidFill>
                  <a:srgbClr val="000066"/>
                </a:solidFill>
              </a:rPr>
              <a:t>Root cause analysis and problem-solving</a:t>
            </a:r>
          </a:p>
          <a:p>
            <a:pPr marL="119063" indent="-119063">
              <a:lnSpc>
                <a:spcPct val="90000"/>
              </a:lnSpc>
              <a:spcBef>
                <a:spcPct val="30000"/>
              </a:spcBef>
              <a:buClr>
                <a:srgbClr val="000066"/>
              </a:buClr>
              <a:buFont typeface="Wingdings" pitchFamily="2" charset="2"/>
              <a:buChar char="§"/>
            </a:pPr>
            <a:r>
              <a:rPr lang="en-GB" sz="900" b="0">
                <a:solidFill>
                  <a:srgbClr val="000066"/>
                </a:solidFill>
              </a:rPr>
              <a:t>5S analysis (work place management)</a:t>
            </a:r>
          </a:p>
        </p:txBody>
      </p:sp>
      <p:sp>
        <p:nvSpPr>
          <p:cNvPr id="68" name="Text Box 37"/>
          <p:cNvSpPr txBox="1">
            <a:spLocks noChangeArrowheads="1"/>
          </p:cNvSpPr>
          <p:nvPr/>
        </p:nvSpPr>
        <p:spPr bwMode="gray">
          <a:xfrm>
            <a:off x="6178550" y="4545014"/>
            <a:ext cx="1306513" cy="1596480"/>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a:solidFill>
                  <a:srgbClr val="000066"/>
                </a:solidFill>
              </a:rPr>
              <a:t>Improvement Work Packages charters</a:t>
            </a:r>
          </a:p>
          <a:p>
            <a:pPr marL="119063" indent="-119063">
              <a:lnSpc>
                <a:spcPct val="90000"/>
              </a:lnSpc>
              <a:spcBef>
                <a:spcPct val="30000"/>
              </a:spcBef>
              <a:buClr>
                <a:srgbClr val="000066"/>
              </a:buClr>
              <a:buFont typeface="Wingdings" pitchFamily="2" charset="2"/>
              <a:buChar char="§"/>
            </a:pPr>
            <a:r>
              <a:rPr lang="en-US" sz="900" b="0">
                <a:solidFill>
                  <a:srgbClr val="000066"/>
                </a:solidFill>
              </a:rPr>
              <a:t>Ease versus Impact assessment</a:t>
            </a:r>
          </a:p>
          <a:p>
            <a:pPr marL="119063" indent="-119063">
              <a:lnSpc>
                <a:spcPct val="90000"/>
              </a:lnSpc>
              <a:spcBef>
                <a:spcPct val="30000"/>
              </a:spcBef>
              <a:buClr>
                <a:srgbClr val="000066"/>
              </a:buClr>
              <a:buFont typeface="Wingdings" pitchFamily="2" charset="2"/>
              <a:buChar char="§"/>
            </a:pPr>
            <a:r>
              <a:rPr lang="en-US" sz="900" b="0">
                <a:solidFill>
                  <a:srgbClr val="000066"/>
                </a:solidFill>
              </a:rPr>
              <a:t>Gantt chart</a:t>
            </a:r>
          </a:p>
        </p:txBody>
      </p:sp>
      <p:sp>
        <p:nvSpPr>
          <p:cNvPr id="69" name="Text Box 38"/>
          <p:cNvSpPr txBox="1">
            <a:spLocks noChangeArrowheads="1"/>
          </p:cNvSpPr>
          <p:nvPr/>
        </p:nvSpPr>
        <p:spPr bwMode="gray">
          <a:xfrm>
            <a:off x="4795838" y="4545014"/>
            <a:ext cx="1306512" cy="1596480"/>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dirty="0">
                <a:solidFill>
                  <a:srgbClr val="000066"/>
                </a:solidFill>
              </a:rPr>
              <a:t>Lean design principles</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Pull systems and one piece flow</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Mistake proofing</a:t>
            </a:r>
          </a:p>
          <a:p>
            <a:pPr marL="119063" indent="-119063">
              <a:lnSpc>
                <a:spcPct val="90000"/>
              </a:lnSpc>
              <a:spcBef>
                <a:spcPct val="30000"/>
              </a:spcBef>
              <a:buClr>
                <a:srgbClr val="000066"/>
              </a:buClr>
              <a:buFont typeface="Wingdings" pitchFamily="2" charset="2"/>
              <a:buChar char="§"/>
            </a:pPr>
            <a:r>
              <a:rPr lang="en-US" sz="900" b="0" dirty="0" err="1">
                <a:solidFill>
                  <a:srgbClr val="000066"/>
                </a:solidFill>
              </a:rPr>
              <a:t>Andon</a:t>
            </a:r>
            <a:r>
              <a:rPr lang="en-US" sz="900" b="0" dirty="0">
                <a:solidFill>
                  <a:srgbClr val="000066"/>
                </a:solidFill>
              </a:rPr>
              <a:t> system</a:t>
            </a:r>
          </a:p>
          <a:p>
            <a:pPr marL="119063" indent="-119063">
              <a:lnSpc>
                <a:spcPct val="90000"/>
              </a:lnSpc>
              <a:spcBef>
                <a:spcPct val="30000"/>
              </a:spcBef>
              <a:buClr>
                <a:srgbClr val="000066"/>
              </a:buClr>
              <a:buFont typeface="Wingdings" pitchFamily="2" charset="2"/>
              <a:buChar char="§"/>
            </a:pPr>
            <a:r>
              <a:rPr lang="en-US" sz="900" b="0" dirty="0" err="1">
                <a:solidFill>
                  <a:srgbClr val="000066"/>
                </a:solidFill>
              </a:rPr>
              <a:t>Takt</a:t>
            </a:r>
            <a:r>
              <a:rPr lang="en-US" sz="900" b="0" dirty="0">
                <a:solidFill>
                  <a:srgbClr val="000066"/>
                </a:solidFill>
              </a:rPr>
              <a:t> time</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Cycle time diagram</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Load balancing </a:t>
            </a:r>
          </a:p>
        </p:txBody>
      </p:sp>
      <p:sp>
        <p:nvSpPr>
          <p:cNvPr id="70" name="Text Box 39"/>
          <p:cNvSpPr txBox="1">
            <a:spLocks noChangeArrowheads="1"/>
          </p:cNvSpPr>
          <p:nvPr/>
        </p:nvSpPr>
        <p:spPr bwMode="gray">
          <a:xfrm>
            <a:off x="2030413" y="4545014"/>
            <a:ext cx="1306512" cy="1596480"/>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a:solidFill>
                  <a:srgbClr val="000066"/>
                </a:solidFill>
              </a:rPr>
              <a:t>Lean simulation game</a:t>
            </a:r>
          </a:p>
          <a:p>
            <a:pPr marL="119063" indent="-119063">
              <a:lnSpc>
                <a:spcPct val="90000"/>
              </a:lnSpc>
              <a:spcBef>
                <a:spcPct val="30000"/>
              </a:spcBef>
              <a:buClr>
                <a:srgbClr val="000066"/>
              </a:buClr>
              <a:buFont typeface="Wingdings" pitchFamily="2" charset="2"/>
              <a:buChar char="§"/>
            </a:pPr>
            <a:r>
              <a:rPr lang="en-US" sz="900" b="0">
                <a:solidFill>
                  <a:srgbClr val="000066"/>
                </a:solidFill>
              </a:rPr>
              <a:t>VOC data &amp; CTQ</a:t>
            </a:r>
          </a:p>
          <a:p>
            <a:pPr marL="119063" indent="-119063">
              <a:lnSpc>
                <a:spcPct val="90000"/>
              </a:lnSpc>
              <a:spcBef>
                <a:spcPct val="30000"/>
              </a:spcBef>
              <a:buClr>
                <a:srgbClr val="000066"/>
              </a:buClr>
              <a:buFont typeface="Wingdings" pitchFamily="2" charset="2"/>
              <a:buChar char="§"/>
            </a:pPr>
            <a:r>
              <a:rPr lang="en-GB" sz="900" b="0">
                <a:solidFill>
                  <a:srgbClr val="000066"/>
                </a:solidFill>
              </a:rPr>
              <a:t>Understand demand -  Mississippi Chart</a:t>
            </a:r>
          </a:p>
          <a:p>
            <a:pPr marL="119063" indent="-119063">
              <a:lnSpc>
                <a:spcPct val="90000"/>
              </a:lnSpc>
              <a:spcBef>
                <a:spcPct val="30000"/>
              </a:spcBef>
              <a:buClr>
                <a:srgbClr val="000066"/>
              </a:buClr>
              <a:buFont typeface="Wingdings" pitchFamily="2" charset="2"/>
              <a:buChar char="§"/>
            </a:pPr>
            <a:r>
              <a:rPr lang="en-US" sz="900" b="0">
                <a:solidFill>
                  <a:srgbClr val="000066"/>
                </a:solidFill>
              </a:rPr>
              <a:t>Runners, Repeaters and Strangers</a:t>
            </a:r>
          </a:p>
          <a:p>
            <a:pPr marL="119063" indent="-119063">
              <a:lnSpc>
                <a:spcPct val="90000"/>
              </a:lnSpc>
              <a:spcBef>
                <a:spcPct val="30000"/>
              </a:spcBef>
              <a:buClr>
                <a:srgbClr val="000066"/>
              </a:buClr>
              <a:buFont typeface="Wingdings" pitchFamily="2" charset="2"/>
              <a:buChar char="§"/>
            </a:pPr>
            <a:r>
              <a:rPr lang="en-US" sz="900" b="0">
                <a:solidFill>
                  <a:srgbClr val="000066"/>
                </a:solidFill>
              </a:rPr>
              <a:t>Value tree</a:t>
            </a:r>
          </a:p>
        </p:txBody>
      </p:sp>
      <p:sp>
        <p:nvSpPr>
          <p:cNvPr id="71" name="Rectangle 40"/>
          <p:cNvSpPr>
            <a:spLocks noChangeArrowheads="1"/>
          </p:cNvSpPr>
          <p:nvPr/>
        </p:nvSpPr>
        <p:spPr bwMode="auto">
          <a:xfrm rot="10800000">
            <a:off x="334962" y="4546600"/>
            <a:ext cx="263525" cy="1596481"/>
          </a:xfrm>
          <a:prstGeom prst="rect">
            <a:avLst/>
          </a:prstGeom>
          <a:solidFill>
            <a:schemeClr val="accent1"/>
          </a:solidFill>
          <a:ln w="9525">
            <a:noFill/>
            <a:miter lim="800000"/>
            <a:headEnd/>
            <a:tailEnd/>
          </a:ln>
        </p:spPr>
        <p:txBody>
          <a:bodyPr vert="eaVert" wrap="none" lIns="0" tIns="0" rIns="0" bIns="0" anchor="ctr"/>
          <a:lstStyle/>
          <a:p>
            <a:pPr algn="ctr"/>
            <a:r>
              <a:rPr lang="en-GB" sz="1000" b="1" dirty="0">
                <a:solidFill>
                  <a:schemeClr val="bg1"/>
                </a:solidFill>
              </a:rPr>
              <a:t>Tools and techniques</a:t>
            </a:r>
          </a:p>
        </p:txBody>
      </p:sp>
      <p:sp>
        <p:nvSpPr>
          <p:cNvPr id="72" name="Text Box 41"/>
          <p:cNvSpPr txBox="1">
            <a:spLocks noChangeArrowheads="1"/>
          </p:cNvSpPr>
          <p:nvPr/>
        </p:nvSpPr>
        <p:spPr bwMode="gray">
          <a:xfrm>
            <a:off x="7575550" y="4545014"/>
            <a:ext cx="1306513" cy="1596480"/>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dirty="0">
                <a:solidFill>
                  <a:srgbClr val="000066"/>
                </a:solidFill>
              </a:rPr>
              <a:t>Work pilot mission</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5S environment</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Standard Work</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Decision Trees</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Skill matrix</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KPI &amp; Run charts</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Control charts</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Quality matrix, FMEA</a:t>
            </a:r>
          </a:p>
          <a:p>
            <a:pPr marL="119063" indent="-119063">
              <a:lnSpc>
                <a:spcPct val="90000"/>
              </a:lnSpc>
              <a:spcBef>
                <a:spcPct val="30000"/>
              </a:spcBef>
              <a:buClr>
                <a:srgbClr val="000066"/>
              </a:buClr>
              <a:buFont typeface="Wingdings" pitchFamily="2" charset="2"/>
              <a:buChar char="§"/>
            </a:pPr>
            <a:r>
              <a:rPr lang="en-US" sz="900" b="0" dirty="0" smtClean="0">
                <a:solidFill>
                  <a:srgbClr val="000066"/>
                </a:solidFill>
              </a:rPr>
              <a:t>Problem solving </a:t>
            </a:r>
            <a:r>
              <a:rPr lang="en-US" sz="900" b="0" dirty="0">
                <a:solidFill>
                  <a:srgbClr val="000066"/>
                </a:solidFill>
              </a:rPr>
              <a:t>&amp; 8D</a:t>
            </a:r>
          </a:p>
        </p:txBody>
      </p:sp>
      <p:sp>
        <p:nvSpPr>
          <p:cNvPr id="127014" name="Rectangle 37"/>
          <p:cNvSpPr>
            <a:spLocks noChangeArrowheads="1"/>
          </p:cNvSpPr>
          <p:nvPr/>
        </p:nvSpPr>
        <p:spPr bwMode="auto">
          <a:xfrm>
            <a:off x="7539655" y="1120776"/>
            <a:ext cx="1333623" cy="5044528"/>
          </a:xfrm>
          <a:prstGeom prst="rect">
            <a:avLst/>
          </a:prstGeom>
          <a:noFill/>
          <a:ln w="57150" algn="ctr">
            <a:solidFill>
              <a:srgbClr val="FF0000"/>
            </a:solidFill>
            <a:miter lim="800000"/>
            <a:headEnd/>
            <a:tailEnd/>
          </a:ln>
        </p:spPr>
        <p:txBody>
          <a:bodyPr wrap="none" lIns="91430" tIns="45716" rIns="91430" bIns="45716" anchor="ctr"/>
          <a:lstStyle/>
          <a:p>
            <a:endParaRPr lang="en-US" b="0">
              <a:solidFill>
                <a:srgbClr val="FFFFFF"/>
              </a:solidFill>
            </a:endParaRPr>
          </a:p>
        </p:txBody>
      </p:sp>
    </p:spTree>
    <p:extLst>
      <p:ext uri="{BB962C8B-B14F-4D97-AF65-F5344CB8AC3E}">
        <p14:creationId xmlns:p14="http://schemas.microsoft.com/office/powerpoint/2010/main" val="30108671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7" name="Rectangle 2"/>
          <p:cNvSpPr>
            <a:spLocks noGrp="1" noChangeArrowheads="1"/>
          </p:cNvSpPr>
          <p:nvPr>
            <p:ph type="title"/>
          </p:nvPr>
        </p:nvSpPr>
        <p:spPr/>
        <p:txBody>
          <a:bodyPr/>
          <a:lstStyle/>
          <a:p>
            <a:pPr eaLnBrk="1" hangingPunct="1"/>
            <a:r>
              <a:rPr lang="en-GB" sz="2400" dirty="0" smtClean="0"/>
              <a:t>Work Pilot definition</a:t>
            </a:r>
            <a:r>
              <a:rPr lang="en-GB" dirty="0" smtClean="0"/>
              <a:t/>
            </a:r>
            <a:br>
              <a:rPr lang="en-GB" dirty="0" smtClean="0"/>
            </a:br>
            <a:r>
              <a:rPr lang="en-GB" altLang="en-GB" sz="1800" b="1" dirty="0" smtClean="0">
                <a:solidFill>
                  <a:srgbClr val="99CC33"/>
                </a:solidFill>
                <a:cs typeface="Arial" pitchFamily="34" charset="0"/>
              </a:rPr>
              <a:t>What happens in this stage</a:t>
            </a:r>
            <a:r>
              <a:rPr lang="en-GB" dirty="0" smtClean="0"/>
              <a:t/>
            </a:r>
            <a:br>
              <a:rPr lang="en-GB" dirty="0" smtClean="0"/>
            </a:br>
            <a:endParaRPr lang="en-GB" dirty="0" smtClean="0"/>
          </a:p>
        </p:txBody>
      </p:sp>
      <p:sp>
        <p:nvSpPr>
          <p:cNvPr id="151558" name="Slide Number Placeholder 4"/>
          <p:cNvSpPr>
            <a:spLocks noGrp="1"/>
          </p:cNvSpPr>
          <p:nvPr>
            <p:ph type="sldNum" sz="quarter" idx="11"/>
          </p:nvPr>
        </p:nvSpPr>
        <p:spPr>
          <a:noFill/>
        </p:spPr>
        <p:txBody>
          <a:bodyPr/>
          <a:lstStyle/>
          <a:p>
            <a:fld id="{E64E8057-17B0-4813-B9C0-3B5C167420C5}" type="slidenum">
              <a:rPr lang="en-GB" altLang="en-GB"/>
              <a:pPr/>
              <a:t>18</a:t>
            </a:fld>
            <a:endParaRPr lang="en-GB" altLang="en-GB"/>
          </a:p>
        </p:txBody>
      </p:sp>
      <p:sp>
        <p:nvSpPr>
          <p:cNvPr id="151561" name="Rectangle 9"/>
          <p:cNvSpPr>
            <a:spLocks noChangeArrowheads="1"/>
          </p:cNvSpPr>
          <p:nvPr/>
        </p:nvSpPr>
        <p:spPr bwMode="auto">
          <a:xfrm>
            <a:off x="361950" y="1286257"/>
            <a:ext cx="4760914" cy="2268537"/>
          </a:xfrm>
          <a:prstGeom prst="rect">
            <a:avLst/>
          </a:prstGeom>
          <a:solidFill>
            <a:schemeClr val="bg1"/>
          </a:solidFill>
          <a:ln w="3175">
            <a:noFill/>
            <a:miter lim="800000"/>
            <a:headEnd/>
            <a:tailEnd/>
          </a:ln>
        </p:spPr>
        <p:txBody>
          <a:bodyPr lIns="72000" tIns="72000" rIns="72000" bIns="72000"/>
          <a:lstStyle/>
          <a:p>
            <a:pPr>
              <a:spcBef>
                <a:spcPts val="400"/>
              </a:spcBef>
              <a:tabLst>
                <a:tab pos="5715000" algn="l"/>
              </a:tabLst>
            </a:pPr>
            <a:r>
              <a:rPr lang="en-GB" dirty="0">
                <a:solidFill>
                  <a:srgbClr val="000066"/>
                </a:solidFill>
              </a:rPr>
              <a:t>A work pilot serves as a tentative model for future </a:t>
            </a:r>
            <a:r>
              <a:rPr lang="en-GB" dirty="0" smtClean="0">
                <a:solidFill>
                  <a:srgbClr val="000066"/>
                </a:solidFill>
              </a:rPr>
              <a:t>deployment</a:t>
            </a:r>
          </a:p>
          <a:p>
            <a:pPr marL="285750" lvl="1" indent="-285750">
              <a:spcBef>
                <a:spcPts val="600"/>
              </a:spcBef>
              <a:spcAft>
                <a:spcPts val="600"/>
              </a:spcAft>
              <a:buFont typeface="Wingdings" panose="05000000000000000000" pitchFamily="2" charset="2"/>
              <a:buChar char="§"/>
              <a:tabLst>
                <a:tab pos="5715000" algn="l"/>
              </a:tabLst>
            </a:pPr>
            <a:r>
              <a:rPr lang="en-GB" sz="1600" b="0" dirty="0" smtClean="0">
                <a:solidFill>
                  <a:srgbClr val="000066"/>
                </a:solidFill>
              </a:rPr>
              <a:t>Work </a:t>
            </a:r>
            <a:r>
              <a:rPr lang="en-GB" sz="1600" b="0" dirty="0">
                <a:solidFill>
                  <a:srgbClr val="000066"/>
                </a:solidFill>
              </a:rPr>
              <a:t>Pilots are generally conducted for a pre-determined period to simulate a newly improved and streamlined process (or part of it) prior to a large scale deployment. </a:t>
            </a:r>
          </a:p>
          <a:p>
            <a:pPr marL="285750" lvl="1" indent="-285750">
              <a:spcBef>
                <a:spcPts val="600"/>
              </a:spcBef>
              <a:spcAft>
                <a:spcPts val="600"/>
              </a:spcAft>
              <a:buFont typeface="Wingdings" panose="05000000000000000000" pitchFamily="2" charset="2"/>
              <a:buChar char="§"/>
              <a:tabLst>
                <a:tab pos="5715000" algn="l"/>
              </a:tabLst>
            </a:pPr>
            <a:r>
              <a:rPr lang="en-GB" sz="1600" b="0" dirty="0">
                <a:solidFill>
                  <a:srgbClr val="000066"/>
                </a:solidFill>
              </a:rPr>
              <a:t>The effort is then </a:t>
            </a:r>
            <a:r>
              <a:rPr lang="en-GB" sz="1600" dirty="0">
                <a:solidFill>
                  <a:srgbClr val="000066"/>
                </a:solidFill>
              </a:rPr>
              <a:t>evaluated</a:t>
            </a:r>
            <a:r>
              <a:rPr lang="en-GB" sz="1600" b="0" dirty="0">
                <a:solidFill>
                  <a:srgbClr val="000066"/>
                </a:solidFill>
              </a:rPr>
              <a:t> and </a:t>
            </a:r>
            <a:r>
              <a:rPr lang="en-GB" sz="1600" dirty="0">
                <a:solidFill>
                  <a:srgbClr val="000066"/>
                </a:solidFill>
              </a:rPr>
              <a:t>refined</a:t>
            </a:r>
            <a:r>
              <a:rPr lang="en-GB" sz="1600" b="0" dirty="0">
                <a:solidFill>
                  <a:srgbClr val="000066"/>
                </a:solidFill>
              </a:rPr>
              <a:t> before moving into full implementation</a:t>
            </a:r>
          </a:p>
          <a:p>
            <a:pPr marL="465137" lvl="1" indent="-285750">
              <a:spcAft>
                <a:spcPct val="30000"/>
              </a:spcAft>
              <a:buFont typeface="Wingdings" panose="05000000000000000000" pitchFamily="2" charset="2"/>
              <a:buChar char="§"/>
              <a:tabLst>
                <a:tab pos="5715000" algn="l"/>
              </a:tabLst>
            </a:pPr>
            <a:endParaRPr lang="en-GB" sz="1600" b="0" dirty="0">
              <a:solidFill>
                <a:srgbClr val="000066"/>
              </a:solidFill>
            </a:endParaRPr>
          </a:p>
        </p:txBody>
      </p:sp>
      <p:sp>
        <p:nvSpPr>
          <p:cNvPr id="151562" name="Rectangle 10"/>
          <p:cNvSpPr>
            <a:spLocks noChangeArrowheads="1"/>
          </p:cNvSpPr>
          <p:nvPr/>
        </p:nvSpPr>
        <p:spPr bwMode="auto">
          <a:xfrm>
            <a:off x="361949" y="3888502"/>
            <a:ext cx="8453059" cy="2429748"/>
          </a:xfrm>
          <a:prstGeom prst="rect">
            <a:avLst/>
          </a:prstGeom>
          <a:solidFill>
            <a:schemeClr val="bg1"/>
          </a:solidFill>
          <a:ln w="3175" algn="ctr">
            <a:noFill/>
            <a:round/>
            <a:headEnd/>
            <a:tailEnd/>
          </a:ln>
        </p:spPr>
        <p:txBody>
          <a:bodyPr/>
          <a:lstStyle/>
          <a:p>
            <a:pPr>
              <a:spcBef>
                <a:spcPts val="400"/>
              </a:spcBef>
            </a:pPr>
            <a:r>
              <a:rPr lang="en-US" sz="1600" dirty="0">
                <a:solidFill>
                  <a:schemeClr val="accent1"/>
                </a:solidFill>
              </a:rPr>
              <a:t>A work pilot is a test of a proposed </a:t>
            </a:r>
            <a:r>
              <a:rPr lang="en-US" sz="1600" dirty="0" smtClean="0">
                <a:solidFill>
                  <a:schemeClr val="accent1"/>
                </a:solidFill>
              </a:rPr>
              <a:t>solution</a:t>
            </a:r>
            <a:endParaRPr lang="en-US" sz="1600" dirty="0">
              <a:solidFill>
                <a:schemeClr val="accent1"/>
              </a:solidFill>
            </a:endParaRPr>
          </a:p>
          <a:p>
            <a:pPr>
              <a:spcBef>
                <a:spcPts val="400"/>
              </a:spcBef>
            </a:pPr>
            <a:endParaRPr lang="en-US" sz="1600" dirty="0" smtClean="0">
              <a:solidFill>
                <a:schemeClr val="accent1"/>
              </a:solidFill>
            </a:endParaRPr>
          </a:p>
          <a:p>
            <a:pPr>
              <a:spcBef>
                <a:spcPts val="400"/>
              </a:spcBef>
            </a:pPr>
            <a:r>
              <a:rPr lang="en-US" sz="1600" dirty="0" smtClean="0">
                <a:solidFill>
                  <a:schemeClr val="accent1"/>
                </a:solidFill>
              </a:rPr>
              <a:t>This </a:t>
            </a:r>
            <a:r>
              <a:rPr lang="en-US" sz="1600" dirty="0">
                <a:solidFill>
                  <a:schemeClr val="accent1"/>
                </a:solidFill>
              </a:rPr>
              <a:t>type of test has the following </a:t>
            </a:r>
            <a:r>
              <a:rPr lang="en-US" sz="1600" dirty="0" smtClean="0">
                <a:solidFill>
                  <a:schemeClr val="accent1"/>
                </a:solidFill>
              </a:rPr>
              <a:t>characteristics</a:t>
            </a:r>
            <a:r>
              <a:rPr lang="en-US" sz="1600" b="0" dirty="0" smtClean="0">
                <a:solidFill>
                  <a:schemeClr val="accent1"/>
                </a:solidFill>
              </a:rPr>
              <a:t>:</a:t>
            </a:r>
          </a:p>
          <a:p>
            <a:pPr marL="285750" indent="-285750">
              <a:spcBef>
                <a:spcPct val="50000"/>
              </a:spcBef>
              <a:buFont typeface="Wingdings" panose="05000000000000000000" pitchFamily="2" charset="2"/>
              <a:buChar char="§"/>
            </a:pPr>
            <a:r>
              <a:rPr lang="en-GB" sz="1600" b="0" dirty="0">
                <a:solidFill>
                  <a:schemeClr val="accent1"/>
                </a:solidFill>
              </a:rPr>
              <a:t>Used to </a:t>
            </a:r>
            <a:r>
              <a:rPr lang="en-GB" sz="1600" dirty="0">
                <a:solidFill>
                  <a:schemeClr val="accent1"/>
                </a:solidFill>
              </a:rPr>
              <a:t>evaluate</a:t>
            </a:r>
            <a:r>
              <a:rPr lang="en-GB" sz="1600" b="0" dirty="0">
                <a:solidFill>
                  <a:schemeClr val="accent1"/>
                </a:solidFill>
              </a:rPr>
              <a:t> both the solution and the implementation of the solution</a:t>
            </a:r>
          </a:p>
          <a:p>
            <a:pPr marL="285750" indent="-285750">
              <a:spcBef>
                <a:spcPct val="50000"/>
              </a:spcBef>
              <a:buFont typeface="Wingdings" panose="05000000000000000000" pitchFamily="2" charset="2"/>
              <a:buChar char="§"/>
            </a:pPr>
            <a:r>
              <a:rPr lang="en-GB" sz="1600" b="0" dirty="0">
                <a:solidFill>
                  <a:schemeClr val="accent1"/>
                </a:solidFill>
              </a:rPr>
              <a:t>Perform on a </a:t>
            </a:r>
            <a:r>
              <a:rPr lang="en-GB" sz="1600" dirty="0">
                <a:solidFill>
                  <a:schemeClr val="accent1"/>
                </a:solidFill>
              </a:rPr>
              <a:t>small scale</a:t>
            </a:r>
          </a:p>
          <a:p>
            <a:pPr marL="285750" indent="-285750">
              <a:spcBef>
                <a:spcPct val="50000"/>
              </a:spcBef>
              <a:buFont typeface="Wingdings" panose="05000000000000000000" pitchFamily="2" charset="2"/>
              <a:buChar char="§"/>
            </a:pPr>
            <a:r>
              <a:rPr lang="en-GB" sz="1600" b="0" dirty="0">
                <a:solidFill>
                  <a:schemeClr val="accent1"/>
                </a:solidFill>
              </a:rPr>
              <a:t>Purpose is to make the full scale i</a:t>
            </a:r>
            <a:r>
              <a:rPr lang="en-GB" sz="1600" dirty="0">
                <a:solidFill>
                  <a:schemeClr val="accent1"/>
                </a:solidFill>
              </a:rPr>
              <a:t>mplementation</a:t>
            </a:r>
            <a:r>
              <a:rPr lang="en-GB" sz="1600" b="0" dirty="0">
                <a:solidFill>
                  <a:schemeClr val="accent1"/>
                </a:solidFill>
              </a:rPr>
              <a:t> </a:t>
            </a:r>
            <a:r>
              <a:rPr lang="en-GB" sz="1600" dirty="0">
                <a:solidFill>
                  <a:schemeClr val="accent1"/>
                </a:solidFill>
              </a:rPr>
              <a:t>more effective</a:t>
            </a:r>
          </a:p>
          <a:p>
            <a:pPr marL="285750" indent="-285750">
              <a:spcBef>
                <a:spcPct val="50000"/>
              </a:spcBef>
              <a:buFont typeface="Wingdings" panose="05000000000000000000" pitchFamily="2" charset="2"/>
              <a:buChar char="§"/>
            </a:pPr>
            <a:r>
              <a:rPr lang="en-GB" sz="1600" b="0" dirty="0">
                <a:solidFill>
                  <a:schemeClr val="accent1"/>
                </a:solidFill>
              </a:rPr>
              <a:t>Gives data about </a:t>
            </a:r>
            <a:r>
              <a:rPr lang="en-GB" sz="1600" dirty="0">
                <a:solidFill>
                  <a:schemeClr val="accent1"/>
                </a:solidFill>
              </a:rPr>
              <a:t>expected results</a:t>
            </a:r>
            <a:r>
              <a:rPr lang="en-GB" sz="1600" b="0" dirty="0">
                <a:solidFill>
                  <a:schemeClr val="accent1"/>
                </a:solidFill>
              </a:rPr>
              <a:t> and </a:t>
            </a:r>
            <a:r>
              <a:rPr lang="en-GB" sz="1600" dirty="0">
                <a:solidFill>
                  <a:schemeClr val="accent1"/>
                </a:solidFill>
              </a:rPr>
              <a:t>exposes issues</a:t>
            </a:r>
            <a:r>
              <a:rPr lang="en-GB" sz="1600" b="0" dirty="0">
                <a:solidFill>
                  <a:schemeClr val="accent1"/>
                </a:solidFill>
              </a:rPr>
              <a:t> in the implementation plan</a:t>
            </a:r>
          </a:p>
          <a:p>
            <a:pPr>
              <a:spcBef>
                <a:spcPts val="400"/>
              </a:spcBef>
            </a:pPr>
            <a:endParaRPr lang="en-US" sz="1600" b="0" dirty="0">
              <a:solidFill>
                <a:schemeClr val="accent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872" y="1593585"/>
            <a:ext cx="2322137" cy="2889770"/>
          </a:xfrm>
          <a:prstGeom prst="rect">
            <a:avLst/>
          </a:prstGeom>
        </p:spPr>
      </p:pic>
    </p:spTree>
    <p:extLst>
      <p:ext uri="{BB962C8B-B14F-4D97-AF65-F5344CB8AC3E}">
        <p14:creationId xmlns:p14="http://schemas.microsoft.com/office/powerpoint/2010/main" val="19118187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9259321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8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52583" name="Rectangle 4"/>
          <p:cNvSpPr>
            <a:spLocks noChangeArrowheads="1"/>
          </p:cNvSpPr>
          <p:nvPr/>
        </p:nvSpPr>
        <p:spPr bwMode="auto">
          <a:xfrm>
            <a:off x="6284685" y="1273174"/>
            <a:ext cx="2532289" cy="5045075"/>
          </a:xfrm>
          <a:prstGeom prst="rect">
            <a:avLst/>
          </a:prstGeom>
          <a:solidFill>
            <a:schemeClr val="accent3"/>
          </a:solidFill>
          <a:ln w="3175">
            <a:noFill/>
            <a:miter lim="800000"/>
            <a:headEnd/>
            <a:tailEnd/>
          </a:ln>
        </p:spPr>
        <p:txBody>
          <a:bodyPr lIns="144000" tIns="72000" rIns="144000" bIns="72000"/>
          <a:lstStyle/>
          <a:p>
            <a:pPr>
              <a:lnSpc>
                <a:spcPct val="102000"/>
              </a:lnSpc>
              <a:spcAft>
                <a:spcPct val="37000"/>
              </a:spcAft>
              <a:tabLst>
                <a:tab pos="5715000" algn="l"/>
              </a:tabLst>
            </a:pPr>
            <a:r>
              <a:rPr lang="en-US" sz="1600" dirty="0">
                <a:solidFill>
                  <a:schemeClr val="bg1"/>
                </a:solidFill>
              </a:rPr>
              <a:t>Pilots are particularly useful when it is not clear: </a:t>
            </a:r>
          </a:p>
          <a:p>
            <a:pPr marL="176213" lvl="1" indent="-176213">
              <a:lnSpc>
                <a:spcPct val="102000"/>
              </a:lnSpc>
              <a:spcAft>
                <a:spcPct val="37000"/>
              </a:spcAft>
              <a:buFontTx/>
              <a:buChar char="•"/>
              <a:tabLst>
                <a:tab pos="5715000" algn="l"/>
              </a:tabLst>
            </a:pPr>
            <a:r>
              <a:rPr lang="en-US" sz="1600" b="0" dirty="0">
                <a:solidFill>
                  <a:schemeClr val="bg1"/>
                </a:solidFill>
              </a:rPr>
              <a:t>How the </a:t>
            </a:r>
            <a:r>
              <a:rPr lang="en-US" sz="1600" b="0" dirty="0" smtClean="0">
                <a:solidFill>
                  <a:schemeClr val="bg1"/>
                </a:solidFill>
              </a:rPr>
              <a:t>overall rollout of the solutions will occur in all </a:t>
            </a:r>
            <a:r>
              <a:rPr lang="en-US" sz="1600" b="0" dirty="0" err="1" smtClean="0">
                <a:solidFill>
                  <a:schemeClr val="bg1"/>
                </a:solidFill>
              </a:rPr>
              <a:t>depar-tments</a:t>
            </a:r>
            <a:r>
              <a:rPr lang="en-US" sz="1600" b="0" dirty="0" smtClean="0">
                <a:solidFill>
                  <a:schemeClr val="bg1"/>
                </a:solidFill>
              </a:rPr>
              <a:t> impacted</a:t>
            </a:r>
            <a:endParaRPr lang="en-US" sz="1600" b="0" dirty="0">
              <a:solidFill>
                <a:schemeClr val="bg1"/>
              </a:solidFill>
            </a:endParaRPr>
          </a:p>
          <a:p>
            <a:pPr marL="176213" lvl="1" indent="-176213">
              <a:lnSpc>
                <a:spcPct val="102000"/>
              </a:lnSpc>
              <a:spcAft>
                <a:spcPct val="37000"/>
              </a:spcAft>
              <a:buFontTx/>
              <a:buChar char="•"/>
              <a:tabLst>
                <a:tab pos="5715000" algn="l"/>
              </a:tabLst>
            </a:pPr>
            <a:r>
              <a:rPr lang="en-US" sz="1600" b="0" dirty="0">
                <a:solidFill>
                  <a:schemeClr val="bg1"/>
                </a:solidFill>
              </a:rPr>
              <a:t>What risks are being taken</a:t>
            </a:r>
          </a:p>
          <a:p>
            <a:pPr marL="176213" lvl="1" indent="-176213">
              <a:lnSpc>
                <a:spcPct val="102000"/>
              </a:lnSpc>
              <a:spcAft>
                <a:spcPct val="37000"/>
              </a:spcAft>
              <a:buFontTx/>
              <a:buChar char="•"/>
              <a:tabLst>
                <a:tab pos="5715000" algn="l"/>
              </a:tabLst>
            </a:pPr>
            <a:r>
              <a:rPr lang="en-US" sz="1600" b="0" dirty="0">
                <a:solidFill>
                  <a:schemeClr val="bg1"/>
                </a:solidFill>
              </a:rPr>
              <a:t>How the environment might respond to the change</a:t>
            </a:r>
          </a:p>
          <a:p>
            <a:pPr marL="176213" lvl="1" indent="-176213">
              <a:lnSpc>
                <a:spcPct val="102000"/>
              </a:lnSpc>
              <a:spcAft>
                <a:spcPct val="37000"/>
              </a:spcAft>
              <a:buFontTx/>
              <a:buChar char="•"/>
              <a:tabLst>
                <a:tab pos="5715000" algn="l"/>
              </a:tabLst>
            </a:pPr>
            <a:r>
              <a:rPr lang="en-US" sz="1600" b="0" dirty="0">
                <a:solidFill>
                  <a:schemeClr val="bg1"/>
                </a:solidFill>
              </a:rPr>
              <a:t>How the </a:t>
            </a:r>
            <a:r>
              <a:rPr lang="en-US" sz="1600" b="0" dirty="0" smtClean="0">
                <a:solidFill>
                  <a:schemeClr val="bg1"/>
                </a:solidFill>
              </a:rPr>
              <a:t>company’s culture </a:t>
            </a:r>
            <a:r>
              <a:rPr lang="en-US" sz="1600" b="0" dirty="0">
                <a:solidFill>
                  <a:schemeClr val="bg1"/>
                </a:solidFill>
              </a:rPr>
              <a:t>will affect the deployment</a:t>
            </a:r>
          </a:p>
        </p:txBody>
      </p:sp>
      <p:sp>
        <p:nvSpPr>
          <p:cNvPr id="152580" name="Rectangle 9"/>
          <p:cNvSpPr>
            <a:spLocks noGrp="1" noChangeArrowheads="1"/>
          </p:cNvSpPr>
          <p:nvPr>
            <p:ph type="title"/>
          </p:nvPr>
        </p:nvSpPr>
        <p:spPr/>
        <p:txBody>
          <a:bodyPr/>
          <a:lstStyle/>
          <a:p>
            <a:pPr eaLnBrk="1" hangingPunct="1"/>
            <a:r>
              <a:rPr lang="en-GB" sz="2400" dirty="0" smtClean="0"/>
              <a:t>Why use a Work Pilot</a:t>
            </a:r>
            <a:br>
              <a:rPr lang="en-GB" sz="2400" dirty="0" smtClean="0"/>
            </a:br>
            <a:r>
              <a:rPr lang="en-GB" altLang="en-GB" sz="1800" b="1" dirty="0" smtClean="0">
                <a:solidFill>
                  <a:srgbClr val="99CC33"/>
                </a:solidFill>
                <a:cs typeface="Arial" pitchFamily="34" charset="0"/>
              </a:rPr>
              <a:t>The uses</a:t>
            </a:r>
          </a:p>
        </p:txBody>
      </p:sp>
      <p:sp>
        <p:nvSpPr>
          <p:cNvPr id="152581" name="Slide Number Placeholder 4"/>
          <p:cNvSpPr>
            <a:spLocks noGrp="1"/>
          </p:cNvSpPr>
          <p:nvPr>
            <p:ph type="sldNum" sz="quarter" idx="11"/>
          </p:nvPr>
        </p:nvSpPr>
        <p:spPr>
          <a:noFill/>
        </p:spPr>
        <p:txBody>
          <a:bodyPr/>
          <a:lstStyle/>
          <a:p>
            <a:fld id="{4A837C46-67B2-43B5-BB89-2228AB53D300}" type="slidenum">
              <a:rPr lang="en-GB" altLang="en-GB"/>
              <a:pPr/>
              <a:t>19</a:t>
            </a:fld>
            <a:endParaRPr lang="en-GB" altLang="en-GB"/>
          </a:p>
        </p:txBody>
      </p:sp>
      <p:sp>
        <p:nvSpPr>
          <p:cNvPr id="173059" name="Rectangle 3"/>
          <p:cNvSpPr>
            <a:spLocks noGrp="1" noChangeArrowheads="1"/>
          </p:cNvSpPr>
          <p:nvPr>
            <p:ph type="body" idx="4294967295"/>
          </p:nvPr>
        </p:nvSpPr>
        <p:spPr>
          <a:xfrm>
            <a:off x="361950" y="1273175"/>
            <a:ext cx="5284788" cy="5003800"/>
          </a:xfrm>
          <a:solidFill>
            <a:schemeClr val="bg1"/>
          </a:solidFill>
          <a:ln w="3175">
            <a:noFill/>
          </a:ln>
        </p:spPr>
        <p:txBody>
          <a:bodyPr lIns="144000" tIns="72000" rIns="72000" bIns="72000"/>
          <a:lstStyle/>
          <a:p>
            <a:pPr marL="0" indent="0" eaLnBrk="1" hangingPunct="1">
              <a:defRPr/>
            </a:pPr>
            <a:r>
              <a:rPr lang="en-GB" b="1" dirty="0" smtClean="0"/>
              <a:t>Why do I use a Work Pilot? </a:t>
            </a:r>
          </a:p>
          <a:p>
            <a:pPr marL="285750" lvl="1" indent="-285750" eaLnBrk="1" hangingPunct="1">
              <a:lnSpc>
                <a:spcPct val="102000"/>
              </a:lnSpc>
              <a:spcAft>
                <a:spcPct val="37000"/>
              </a:spcAft>
              <a:buFont typeface="Wingdings" panose="05000000000000000000" pitchFamily="2" charset="2"/>
              <a:buChar char="§"/>
              <a:defRPr/>
            </a:pPr>
            <a:r>
              <a:rPr lang="en-GB" dirty="0" smtClean="0">
                <a:ea typeface="+mn-ea"/>
                <a:cs typeface="+mn-cs"/>
              </a:rPr>
              <a:t>Allows testing of assumptions, new configurations-of-work, and procedures of new processes/ systems</a:t>
            </a:r>
          </a:p>
          <a:p>
            <a:pPr marL="285750" lvl="1" indent="-285750" eaLnBrk="1" hangingPunct="1">
              <a:lnSpc>
                <a:spcPct val="102000"/>
              </a:lnSpc>
              <a:spcAft>
                <a:spcPct val="37000"/>
              </a:spcAft>
              <a:buFont typeface="Wingdings" panose="05000000000000000000" pitchFamily="2" charset="2"/>
              <a:buChar char="§"/>
              <a:defRPr/>
            </a:pPr>
            <a:r>
              <a:rPr lang="en-GB" dirty="0" smtClean="0">
                <a:ea typeface="+mn-ea"/>
                <a:cs typeface="+mn-cs"/>
              </a:rPr>
              <a:t>Allows fine tuning of the design(s) of solutions</a:t>
            </a:r>
          </a:p>
          <a:p>
            <a:pPr marL="285750" lvl="1" indent="-285750" eaLnBrk="1" hangingPunct="1">
              <a:lnSpc>
                <a:spcPct val="102000"/>
              </a:lnSpc>
              <a:spcAft>
                <a:spcPct val="37000"/>
              </a:spcAft>
              <a:buFont typeface="Wingdings" panose="05000000000000000000" pitchFamily="2" charset="2"/>
              <a:buChar char="§"/>
              <a:defRPr/>
            </a:pPr>
            <a:r>
              <a:rPr lang="en-GB" dirty="0">
                <a:ea typeface="+mn-ea"/>
                <a:cs typeface="+mn-cs"/>
              </a:rPr>
              <a:t>C</a:t>
            </a:r>
            <a:r>
              <a:rPr lang="en-GB" dirty="0" smtClean="0">
                <a:ea typeface="+mn-ea"/>
                <a:cs typeface="+mn-cs"/>
              </a:rPr>
              <a:t>onfirms the full-scale expected benefits</a:t>
            </a:r>
          </a:p>
          <a:p>
            <a:pPr marL="285750" lvl="1" indent="-285750" eaLnBrk="1" hangingPunct="1">
              <a:lnSpc>
                <a:spcPct val="102000"/>
              </a:lnSpc>
              <a:spcAft>
                <a:spcPct val="37000"/>
              </a:spcAft>
              <a:buFont typeface="Wingdings" panose="05000000000000000000" pitchFamily="2" charset="2"/>
              <a:buChar char="§"/>
              <a:defRPr/>
            </a:pPr>
            <a:r>
              <a:rPr lang="en-GB" dirty="0"/>
              <a:t>Minimises the problems and surprises of implementation and correct them before a full-scale rollout</a:t>
            </a:r>
          </a:p>
          <a:p>
            <a:pPr marL="285750" lvl="1" indent="-285750" eaLnBrk="1" hangingPunct="1">
              <a:lnSpc>
                <a:spcPct val="102000"/>
              </a:lnSpc>
              <a:spcAft>
                <a:spcPct val="37000"/>
              </a:spcAft>
              <a:buFont typeface="Wingdings" panose="05000000000000000000" pitchFamily="2" charset="2"/>
              <a:buChar char="§"/>
              <a:defRPr/>
            </a:pPr>
            <a:r>
              <a:rPr lang="en-GB" dirty="0" smtClean="0">
                <a:ea typeface="+mn-ea"/>
                <a:cs typeface="+mn-cs"/>
              </a:rPr>
              <a:t>Helps people become comfortable and familiar with the new process/system</a:t>
            </a:r>
          </a:p>
          <a:p>
            <a:pPr marL="285750" lvl="1" indent="-285750" eaLnBrk="1" hangingPunct="1">
              <a:lnSpc>
                <a:spcPct val="102000"/>
              </a:lnSpc>
              <a:spcAft>
                <a:spcPct val="37000"/>
              </a:spcAft>
              <a:buFont typeface="Wingdings" panose="05000000000000000000" pitchFamily="2" charset="2"/>
              <a:buChar char="§"/>
              <a:defRPr/>
            </a:pPr>
            <a:r>
              <a:rPr lang="en-GB" dirty="0" smtClean="0">
                <a:ea typeface="+mn-ea"/>
                <a:cs typeface="+mn-cs"/>
              </a:rPr>
              <a:t>Showcases to stakeholders and employees what the new process will look &amp; feel like</a:t>
            </a:r>
          </a:p>
          <a:p>
            <a:pPr marL="285750" lvl="1" indent="-285750" eaLnBrk="1" hangingPunct="1">
              <a:lnSpc>
                <a:spcPct val="102000"/>
              </a:lnSpc>
              <a:spcAft>
                <a:spcPct val="37000"/>
              </a:spcAft>
              <a:buFont typeface="Wingdings" panose="05000000000000000000" pitchFamily="2" charset="2"/>
              <a:buChar char="§"/>
              <a:defRPr/>
            </a:pPr>
            <a:r>
              <a:rPr lang="en-GB" dirty="0" smtClean="0">
                <a:ea typeface="+mn-ea"/>
                <a:cs typeface="+mn-cs"/>
              </a:rPr>
              <a:t>Demonstrate real commitment from the management team to change and improve the ways of working</a:t>
            </a:r>
          </a:p>
        </p:txBody>
      </p:sp>
    </p:spTree>
    <p:extLst>
      <p:ext uri="{BB962C8B-B14F-4D97-AF65-F5344CB8AC3E}">
        <p14:creationId xmlns:p14="http://schemas.microsoft.com/office/powerpoint/2010/main" val="29675606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9964377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42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46434" name="Title 1"/>
          <p:cNvSpPr>
            <a:spLocks noGrp="1"/>
          </p:cNvSpPr>
          <p:nvPr>
            <p:ph type="title"/>
          </p:nvPr>
        </p:nvSpPr>
        <p:spPr/>
        <p:txBody>
          <a:bodyPr/>
          <a:lstStyle/>
          <a:p>
            <a:pPr eaLnBrk="1" hangingPunct="1"/>
            <a:r>
              <a:rPr lang="en-GB" sz="2400" dirty="0" smtClean="0"/>
              <a:t>Agenda</a:t>
            </a:r>
            <a:r>
              <a:rPr lang="en-GB" dirty="0" smtClean="0"/>
              <a:t/>
            </a:r>
            <a:br>
              <a:rPr lang="en-GB" dirty="0" smtClean="0"/>
            </a:br>
            <a:r>
              <a:rPr lang="en-GB" sz="1800" b="1" dirty="0" smtClean="0">
                <a:solidFill>
                  <a:schemeClr val="tx1"/>
                </a:solidFill>
                <a:cs typeface="Arial" pitchFamily="34" charset="0"/>
              </a:rPr>
              <a:t>Day 4 – Future State 2 &amp; Work Pilot</a:t>
            </a:r>
            <a:endParaRPr lang="en-GB" sz="1800" dirty="0" smtClean="0">
              <a:solidFill>
                <a:schemeClr val="tx1"/>
              </a:solidFill>
            </a:endParaRPr>
          </a:p>
        </p:txBody>
      </p:sp>
      <p:sp>
        <p:nvSpPr>
          <p:cNvPr id="146435" name="Slide Number Placeholder 4"/>
          <p:cNvSpPr>
            <a:spLocks noGrp="1"/>
          </p:cNvSpPr>
          <p:nvPr>
            <p:ph type="sldNum" sz="quarter" idx="11"/>
          </p:nvPr>
        </p:nvSpPr>
        <p:spPr>
          <a:noFill/>
        </p:spPr>
        <p:txBody>
          <a:bodyPr/>
          <a:lstStyle/>
          <a:p>
            <a:fld id="{82D34DDB-D9C1-4DB6-926B-ECFA1F44E4A6}" type="slidenum">
              <a:rPr lang="en-GB" altLang="en-GB"/>
              <a:pPr/>
              <a:t>2</a:t>
            </a:fld>
            <a:endParaRPr lang="en-GB" altLang="en-GB"/>
          </a:p>
        </p:txBody>
      </p:sp>
      <p:graphicFrame>
        <p:nvGraphicFramePr>
          <p:cNvPr id="8" name="Group 33"/>
          <p:cNvGraphicFramePr>
            <a:graphicFrameLocks noGrp="1"/>
          </p:cNvGraphicFramePr>
          <p:nvPr>
            <p:extLst>
              <p:ext uri="{D42A27DB-BD31-4B8C-83A1-F6EECF244321}">
                <p14:modId xmlns:p14="http://schemas.microsoft.com/office/powerpoint/2010/main" val="1139488340"/>
              </p:ext>
            </p:extLst>
          </p:nvPr>
        </p:nvGraphicFramePr>
        <p:xfrm>
          <a:off x="466725" y="1268413"/>
          <a:ext cx="8353425" cy="5001118"/>
        </p:xfrm>
        <a:graphic>
          <a:graphicData uri="http://schemas.openxmlformats.org/drawingml/2006/table">
            <a:tbl>
              <a:tblPr/>
              <a:tblGrid>
                <a:gridCol w="1296987"/>
                <a:gridCol w="7056438"/>
              </a:tblGrid>
              <a:tr h="79837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1" i="0" u="none" strike="noStrike" cap="none" normalizeH="0" baseline="0" dirty="0" smtClean="0">
                          <a:ln>
                            <a:noFill/>
                          </a:ln>
                          <a:solidFill>
                            <a:schemeClr val="tx1"/>
                          </a:solidFill>
                          <a:effectLst/>
                          <a:latin typeface="Arial" pitchFamily="34" charset="0"/>
                        </a:rPr>
                        <a:t>Section 1</a:t>
                      </a:r>
                    </a:p>
                  </a:txBody>
                  <a:tcPr marL="90000" marR="90000" marT="46800" marB="46800" anchor="ctr" anchorCtr="1" horzOverflow="overflow">
                    <a:lnL cap="flat">
                      <a:noFill/>
                    </a:lnL>
                    <a:lnR w="3175" cap="flat" cmpd="sng" algn="ctr">
                      <a:noFill/>
                      <a:prstDash val="solid"/>
                      <a:round/>
                      <a:headEnd type="none" w="med" len="med"/>
                      <a:tailEnd type="none" w="med" len="med"/>
                    </a:lnR>
                    <a:lnT cap="flat">
                      <a:noFill/>
                    </a:lnT>
                    <a:lnB>
                      <a:noFill/>
                    </a:lnB>
                    <a:lnTlToBr>
                      <a:noFill/>
                    </a:lnTlToBr>
                    <a:lnBlToTr>
                      <a:noFill/>
                    </a:lnBlToTr>
                    <a:blipFill dpi="0" rotWithShape="0">
                      <a:blip r:embed="rId6"/>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lang="en-GB" sz="1800" b="1" dirty="0" smtClean="0">
                          <a:solidFill>
                            <a:schemeClr val="tx1"/>
                          </a:solidFill>
                          <a:cs typeface="Arial" pitchFamily="34" charset="0"/>
                        </a:rPr>
                        <a:t>Teach</a:t>
                      </a:r>
                      <a:r>
                        <a:rPr lang="en-GB" sz="1800" b="1" baseline="0" dirty="0" smtClean="0">
                          <a:solidFill>
                            <a:schemeClr val="tx1"/>
                          </a:solidFill>
                          <a:cs typeface="Arial" pitchFamily="34" charset="0"/>
                        </a:rPr>
                        <a:t> Back – Days 1, 2, and 3</a:t>
                      </a:r>
                      <a:endParaRPr kumimoji="0" lang="en-GB" sz="1800" b="1" i="0" u="none" strike="noStrike" cap="none" normalizeH="0" baseline="0" dirty="0" smtClean="0">
                        <a:ln>
                          <a:noFill/>
                        </a:ln>
                        <a:solidFill>
                          <a:schemeClr val="tx1"/>
                        </a:solidFill>
                        <a:effectLst/>
                        <a:latin typeface="Arial" pitchFamily="34" charset="0"/>
                      </a:endParaRP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800" b="1" i="0" u="none" strike="noStrike" cap="none" normalizeH="0" baseline="0" dirty="0" smtClean="0">
                          <a:ln>
                            <a:noFill/>
                          </a:ln>
                          <a:solidFill>
                            <a:schemeClr val="tx1"/>
                          </a:solidFill>
                          <a:effectLst/>
                          <a:latin typeface="Arial" pitchFamily="34" charset="0"/>
                        </a:rPr>
                        <a:t>Introduction to Future State 2</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60594">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2</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6"/>
                      <a:srcRect/>
                      <a:stretch>
                        <a:fillRect/>
                      </a:stretch>
                    </a:blipFill>
                  </a:tcPr>
                </a:tc>
                <a:tc>
                  <a:txBody>
                    <a:bodyPr/>
                    <a:lstStyle/>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Action</a:t>
                      </a:r>
                      <a:r>
                        <a:rPr lang="en-GB" sz="1400" baseline="0" dirty="0" smtClean="0">
                          <a:solidFill>
                            <a:srgbClr val="000066"/>
                          </a:solidFill>
                          <a:cs typeface="Arial" pitchFamily="34" charset="0"/>
                        </a:rPr>
                        <a:t> Brainstorm</a:t>
                      </a:r>
                    </a:p>
                    <a:p>
                      <a:pPr marL="228600" indent="-228600" fontAlgn="base">
                        <a:spcBef>
                          <a:spcPct val="0"/>
                        </a:spcBef>
                        <a:buSzPct val="120000"/>
                        <a:buFont typeface="Wingdings" pitchFamily="2" charset="2"/>
                        <a:buChar char="§"/>
                        <a:tabLst>
                          <a:tab pos="5715000" algn="l"/>
                        </a:tabLst>
                      </a:pPr>
                      <a:r>
                        <a:rPr lang="en-GB" sz="1400" baseline="0" dirty="0" smtClean="0">
                          <a:solidFill>
                            <a:srgbClr val="000066"/>
                          </a:solidFill>
                          <a:cs typeface="Arial" pitchFamily="34" charset="0"/>
                        </a:rPr>
                        <a:t>Work Breakdown Structure</a:t>
                      </a:r>
                    </a:p>
                    <a:p>
                      <a:pPr marL="228600" indent="-228600" fontAlgn="base">
                        <a:spcBef>
                          <a:spcPct val="0"/>
                        </a:spcBef>
                        <a:buSzPct val="120000"/>
                        <a:buFont typeface="Wingdings" pitchFamily="2" charset="2"/>
                        <a:buChar char="§"/>
                        <a:tabLst>
                          <a:tab pos="5715000" algn="l"/>
                        </a:tabLst>
                      </a:pPr>
                      <a:r>
                        <a:rPr lang="en-GB" sz="1400" baseline="0" dirty="0" smtClean="0">
                          <a:solidFill>
                            <a:srgbClr val="000066"/>
                          </a:solidFill>
                          <a:cs typeface="Arial" pitchFamily="34" charset="0"/>
                        </a:rPr>
                        <a:t>Work Packages</a:t>
                      </a:r>
                    </a:p>
                    <a:p>
                      <a:pPr marL="228600" indent="-228600" fontAlgn="base">
                        <a:spcBef>
                          <a:spcPct val="0"/>
                        </a:spcBef>
                        <a:buSzPct val="120000"/>
                        <a:buFont typeface="Wingdings" pitchFamily="2" charset="2"/>
                        <a:buChar char="§"/>
                        <a:tabLst>
                          <a:tab pos="5715000" algn="l"/>
                        </a:tabLst>
                      </a:pPr>
                      <a:r>
                        <a:rPr lang="en-GB" sz="1400" baseline="0" dirty="0" smtClean="0">
                          <a:solidFill>
                            <a:srgbClr val="000066"/>
                          </a:solidFill>
                          <a:cs typeface="Arial" pitchFamily="34" charset="0"/>
                        </a:rPr>
                        <a:t>Exercise - Implementing the Future State Design</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79837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3</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6"/>
                      <a:srcRect/>
                      <a:stretch>
                        <a:fillRect/>
                      </a:stretch>
                    </a:blipFill>
                  </a:tcPr>
                </a:tc>
                <a:tc>
                  <a:txBody>
                    <a:bodyPr/>
                    <a:lstStyle/>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Introduction</a:t>
                      </a:r>
                      <a:r>
                        <a:rPr lang="en-GB" sz="1400" baseline="0" dirty="0" smtClean="0">
                          <a:solidFill>
                            <a:srgbClr val="000066"/>
                          </a:solidFill>
                          <a:cs typeface="Arial" pitchFamily="34" charset="0"/>
                        </a:rPr>
                        <a:t> to </a:t>
                      </a:r>
                      <a:r>
                        <a:rPr lang="en-GB" sz="1400" dirty="0" smtClean="0">
                          <a:solidFill>
                            <a:srgbClr val="000066"/>
                          </a:solidFill>
                          <a:cs typeface="Arial" pitchFamily="34" charset="0"/>
                        </a:rPr>
                        <a:t>Work Pilot</a:t>
                      </a:r>
                    </a:p>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Set Up</a:t>
                      </a:r>
                      <a:r>
                        <a:rPr lang="en-GB" sz="1400" baseline="0" dirty="0" smtClean="0">
                          <a:solidFill>
                            <a:srgbClr val="000066"/>
                          </a:solidFill>
                          <a:cs typeface="Arial" pitchFamily="34" charset="0"/>
                        </a:rPr>
                        <a:t> &amp; Run a Work Pilot</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79837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4</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6"/>
                      <a:srcRect/>
                      <a:stretch>
                        <a:fillRect/>
                      </a:stretch>
                    </a:blipFill>
                  </a:tcPr>
                </a:tc>
                <a:tc>
                  <a:txBody>
                    <a:bodyPr/>
                    <a:lstStyle/>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Run Final Simulation</a:t>
                      </a:r>
                    </a:p>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Record and review simulation performance</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79837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5</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6"/>
                      <a:srcRect/>
                      <a:stretch>
                        <a:fillRect/>
                      </a:stretch>
                    </a:blipFill>
                  </a:tcPr>
                </a:tc>
                <a:tc>
                  <a:txBody>
                    <a:bodyPr/>
                    <a:lstStyle/>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Lean</a:t>
                      </a:r>
                      <a:r>
                        <a:rPr lang="en-GB" sz="1400" kern="1200" baseline="0" dirty="0" smtClean="0">
                          <a:solidFill>
                            <a:srgbClr val="000066"/>
                          </a:solidFill>
                          <a:latin typeface="+mn-lt"/>
                          <a:ea typeface="+mn-ea"/>
                          <a:cs typeface="Arial" pitchFamily="34" charset="0"/>
                        </a:rPr>
                        <a:t> management</a:t>
                      </a:r>
                      <a:r>
                        <a:rPr lang="en-GB" sz="1400" kern="1200" dirty="0" smtClean="0">
                          <a:solidFill>
                            <a:srgbClr val="000066"/>
                          </a:solidFill>
                          <a:latin typeface="+mn-lt"/>
                          <a:ea typeface="+mn-ea"/>
                          <a:cs typeface="Arial" pitchFamily="34" charset="0"/>
                        </a:rPr>
                        <a:t> tools and techniques</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dirty="0" smtClean="0">
                          <a:solidFill>
                            <a:srgbClr val="000066"/>
                          </a:solidFill>
                          <a:cs typeface="Arial" pitchFamily="34" charset="0"/>
                        </a:rPr>
                        <a:t>Planning the</a:t>
                      </a:r>
                      <a:r>
                        <a:rPr lang="en-GB" sz="1400" baseline="0" dirty="0" smtClean="0">
                          <a:solidFill>
                            <a:srgbClr val="000066"/>
                          </a:solidFill>
                          <a:cs typeface="Arial" pitchFamily="34" charset="0"/>
                        </a:rPr>
                        <a:t> Transfer to BAU</a:t>
                      </a:r>
                      <a:endParaRPr lang="en-GB" sz="1400" kern="1200" dirty="0" smtClean="0">
                        <a:solidFill>
                          <a:srgbClr val="000066"/>
                        </a:solidFill>
                        <a:latin typeface="+mn-lt"/>
                        <a:ea typeface="+mn-ea"/>
                        <a:cs typeface="Arial" pitchFamily="34" charset="0"/>
                      </a:endParaRP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60594">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6</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6"/>
                      <a:srcRect/>
                      <a:stretch>
                        <a:fillRect/>
                      </a:stretch>
                    </a:blipFill>
                  </a:tcPr>
                </a:tc>
                <a:tc>
                  <a:txBody>
                    <a:bodyPr/>
                    <a:lstStyle/>
                    <a:p>
                      <a:pPr marL="185738" indent="-185738" algn="l" defTabSz="914400" rtl="0" eaLnBrk="1" fontAlgn="base" latinLnBrk="0" hangingPunct="1">
                        <a:spcBef>
                          <a:spcPct val="0"/>
                        </a:spcBef>
                        <a:spcAft>
                          <a:spcPts val="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Course Review &amp; Wrap up</a:t>
                      </a:r>
                    </a:p>
                    <a:p>
                      <a:pPr marL="185738" indent="-185738" algn="l" defTabSz="914400" rtl="0" eaLnBrk="1" fontAlgn="base" latinLnBrk="0" hangingPunct="1">
                        <a:spcBef>
                          <a:spcPct val="0"/>
                        </a:spcBef>
                        <a:spcAft>
                          <a:spcPts val="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Overall WWW and WBBI</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8790970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5" name="Rectangle 2"/>
          <p:cNvSpPr>
            <a:spLocks noGrp="1" noChangeArrowheads="1"/>
          </p:cNvSpPr>
          <p:nvPr>
            <p:ph type="title"/>
          </p:nvPr>
        </p:nvSpPr>
        <p:spPr/>
        <p:txBody>
          <a:bodyPr/>
          <a:lstStyle/>
          <a:p>
            <a:pPr eaLnBrk="1" hangingPunct="1"/>
            <a:r>
              <a:rPr lang="en-GB" sz="2400" dirty="0" smtClean="0"/>
              <a:t>Work Pilot objectives</a:t>
            </a:r>
            <a:br>
              <a:rPr lang="en-GB" sz="2400" dirty="0" smtClean="0"/>
            </a:br>
            <a:r>
              <a:rPr lang="en-GB" sz="1800" b="1" dirty="0" smtClean="0">
                <a:solidFill>
                  <a:srgbClr val="99CC33"/>
                </a:solidFill>
                <a:cs typeface="Arial" pitchFamily="34" charset="0"/>
              </a:rPr>
              <a:t>What we are planning to achieve</a:t>
            </a:r>
            <a:endParaRPr lang="en-GB" altLang="en-GB" sz="1800" b="1" dirty="0" smtClean="0">
              <a:solidFill>
                <a:srgbClr val="99CC33"/>
              </a:solidFill>
              <a:cs typeface="Arial" pitchFamily="34" charset="0"/>
            </a:endParaRPr>
          </a:p>
        </p:txBody>
      </p:sp>
      <p:sp>
        <p:nvSpPr>
          <p:cNvPr id="153606" name="Slide Number Placeholder 4"/>
          <p:cNvSpPr>
            <a:spLocks noGrp="1"/>
          </p:cNvSpPr>
          <p:nvPr>
            <p:ph type="sldNum" sz="quarter" idx="11"/>
          </p:nvPr>
        </p:nvSpPr>
        <p:spPr>
          <a:noFill/>
        </p:spPr>
        <p:txBody>
          <a:bodyPr/>
          <a:lstStyle/>
          <a:p>
            <a:fld id="{D7BA8602-1D36-42F3-9ADD-DC3FBBDDCECF}" type="slidenum">
              <a:rPr lang="en-GB" altLang="en-GB"/>
              <a:pPr/>
              <a:t>20</a:t>
            </a:fld>
            <a:endParaRPr lang="en-GB" altLang="en-GB"/>
          </a:p>
        </p:txBody>
      </p:sp>
      <p:sp>
        <p:nvSpPr>
          <p:cNvPr id="153607" name="Rectangle 5"/>
          <p:cNvSpPr>
            <a:spLocks noChangeArrowheads="1"/>
          </p:cNvSpPr>
          <p:nvPr/>
        </p:nvSpPr>
        <p:spPr bwMode="auto">
          <a:xfrm>
            <a:off x="361950" y="1287463"/>
            <a:ext cx="4360863" cy="3835399"/>
          </a:xfrm>
          <a:prstGeom prst="rect">
            <a:avLst/>
          </a:prstGeom>
          <a:solidFill>
            <a:srgbClr val="FFFFFF"/>
          </a:solidFill>
          <a:ln w="9525" algn="ctr">
            <a:noFill/>
            <a:miter lim="800000"/>
            <a:headEnd type="none" w="sm" len="sm"/>
            <a:tailEnd/>
          </a:ln>
        </p:spPr>
        <p:txBody>
          <a:bodyPr lIns="144000" tIns="72000" rIns="72000" bIns="72000"/>
          <a:lstStyle/>
          <a:p>
            <a:pPr marL="169863" lvl="1" indent="-168275">
              <a:spcAft>
                <a:spcPct val="30000"/>
              </a:spcAft>
            </a:pPr>
            <a:r>
              <a:rPr lang="en-GB" dirty="0" smtClean="0">
                <a:solidFill>
                  <a:srgbClr val="000066"/>
                </a:solidFill>
              </a:rPr>
              <a:t>Work </a:t>
            </a:r>
            <a:r>
              <a:rPr lang="en-GB" dirty="0">
                <a:solidFill>
                  <a:srgbClr val="000066"/>
                </a:solidFill>
              </a:rPr>
              <a:t>Pilot </a:t>
            </a:r>
            <a:r>
              <a:rPr lang="en-GB" dirty="0" smtClean="0">
                <a:solidFill>
                  <a:srgbClr val="000066"/>
                </a:solidFill>
              </a:rPr>
              <a:t>objectives</a:t>
            </a:r>
            <a:endParaRPr lang="en-GB" dirty="0">
              <a:solidFill>
                <a:srgbClr val="000066"/>
              </a:solidFill>
            </a:endParaRPr>
          </a:p>
          <a:p>
            <a:pPr marL="287338" lvl="1" indent="-285750">
              <a:spcAft>
                <a:spcPct val="30000"/>
              </a:spcAft>
              <a:buFont typeface="Wingdings" panose="05000000000000000000" pitchFamily="2" charset="2"/>
              <a:buChar char="§"/>
            </a:pPr>
            <a:r>
              <a:rPr lang="en-GB" sz="1600" b="0" dirty="0">
                <a:solidFill>
                  <a:srgbClr val="000065"/>
                </a:solidFill>
              </a:rPr>
              <a:t>Test &amp; </a:t>
            </a:r>
            <a:r>
              <a:rPr lang="en-GB" sz="1600" b="0" dirty="0" smtClean="0">
                <a:solidFill>
                  <a:srgbClr val="000065"/>
                </a:solidFill>
              </a:rPr>
              <a:t>refine the </a:t>
            </a:r>
            <a:r>
              <a:rPr lang="en-GB" sz="1600" b="0" dirty="0">
                <a:solidFill>
                  <a:srgbClr val="000065"/>
                </a:solidFill>
              </a:rPr>
              <a:t>new </a:t>
            </a:r>
            <a:r>
              <a:rPr lang="en-GB" sz="1600" dirty="0">
                <a:solidFill>
                  <a:srgbClr val="000065"/>
                </a:solidFill>
              </a:rPr>
              <a:t>streamlined process </a:t>
            </a:r>
            <a:r>
              <a:rPr lang="en-GB" sz="1600" b="0" dirty="0">
                <a:solidFill>
                  <a:srgbClr val="000065"/>
                </a:solidFill>
              </a:rPr>
              <a:t>in a safe environment</a:t>
            </a:r>
          </a:p>
          <a:p>
            <a:pPr marL="287338" lvl="1" indent="-285750">
              <a:spcAft>
                <a:spcPct val="30000"/>
              </a:spcAft>
              <a:buFont typeface="Wingdings" panose="05000000000000000000" pitchFamily="2" charset="2"/>
              <a:buChar char="§"/>
            </a:pPr>
            <a:r>
              <a:rPr lang="en-US" sz="1600" b="0" dirty="0">
                <a:solidFill>
                  <a:srgbClr val="000065"/>
                </a:solidFill>
              </a:rPr>
              <a:t>Experiment </a:t>
            </a:r>
            <a:r>
              <a:rPr lang="en-US" sz="1600" b="0" dirty="0" smtClean="0">
                <a:solidFill>
                  <a:srgbClr val="000065"/>
                </a:solidFill>
              </a:rPr>
              <a:t>and develop new </a:t>
            </a:r>
            <a:r>
              <a:rPr lang="en-US" sz="1600" b="0" dirty="0">
                <a:solidFill>
                  <a:srgbClr val="000065"/>
                </a:solidFill>
              </a:rPr>
              <a:t>effective </a:t>
            </a:r>
            <a:r>
              <a:rPr lang="en-US" sz="1600" dirty="0">
                <a:solidFill>
                  <a:srgbClr val="000065"/>
                </a:solidFill>
              </a:rPr>
              <a:t>ways of working</a:t>
            </a:r>
            <a:endParaRPr lang="en-GB" sz="1600" dirty="0">
              <a:solidFill>
                <a:srgbClr val="000065"/>
              </a:solidFill>
            </a:endParaRPr>
          </a:p>
          <a:p>
            <a:pPr marL="287338" lvl="1" indent="-285750">
              <a:spcAft>
                <a:spcPct val="30000"/>
              </a:spcAft>
              <a:buFont typeface="Wingdings" panose="05000000000000000000" pitchFamily="2" charset="2"/>
              <a:buChar char="§"/>
            </a:pPr>
            <a:r>
              <a:rPr lang="en-GB" sz="1600" b="0" dirty="0">
                <a:solidFill>
                  <a:srgbClr val="000065"/>
                </a:solidFill>
              </a:rPr>
              <a:t>Identify key </a:t>
            </a:r>
            <a:r>
              <a:rPr lang="en-GB" sz="1600" dirty="0">
                <a:solidFill>
                  <a:srgbClr val="000065"/>
                </a:solidFill>
              </a:rPr>
              <a:t>skills</a:t>
            </a:r>
            <a:r>
              <a:rPr lang="en-GB" sz="1600" b="0" dirty="0">
                <a:solidFill>
                  <a:srgbClr val="000065"/>
                </a:solidFill>
              </a:rPr>
              <a:t> to perform the new process</a:t>
            </a:r>
          </a:p>
          <a:p>
            <a:pPr marL="287338" lvl="1" indent="-285750">
              <a:spcAft>
                <a:spcPct val="30000"/>
              </a:spcAft>
              <a:buFont typeface="Wingdings" panose="05000000000000000000" pitchFamily="2" charset="2"/>
              <a:buChar char="§"/>
            </a:pPr>
            <a:r>
              <a:rPr lang="en-US" sz="1600" dirty="0">
                <a:solidFill>
                  <a:srgbClr val="000065"/>
                </a:solidFill>
              </a:rPr>
              <a:t>Train</a:t>
            </a:r>
            <a:r>
              <a:rPr lang="en-US" sz="1600" b="0" dirty="0">
                <a:solidFill>
                  <a:srgbClr val="000065"/>
                </a:solidFill>
              </a:rPr>
              <a:t> and up-skill core team of “front line doers” to operate the new process</a:t>
            </a:r>
            <a:endParaRPr lang="en-GB" sz="1600" b="0" dirty="0">
              <a:solidFill>
                <a:srgbClr val="000065"/>
              </a:solidFill>
            </a:endParaRPr>
          </a:p>
          <a:p>
            <a:pPr marL="287338" lvl="1" indent="-285750">
              <a:spcAft>
                <a:spcPct val="30000"/>
              </a:spcAft>
              <a:buFont typeface="Wingdings" panose="05000000000000000000" pitchFamily="2" charset="2"/>
              <a:buChar char="§"/>
            </a:pPr>
            <a:r>
              <a:rPr lang="en-GB" sz="1600" b="0" dirty="0">
                <a:solidFill>
                  <a:srgbClr val="000065"/>
                </a:solidFill>
              </a:rPr>
              <a:t>Develop, test and </a:t>
            </a:r>
            <a:r>
              <a:rPr lang="en-GB" sz="1600" b="0" dirty="0" smtClean="0">
                <a:solidFill>
                  <a:srgbClr val="000065"/>
                </a:solidFill>
              </a:rPr>
              <a:t>refine </a:t>
            </a:r>
            <a:r>
              <a:rPr lang="en-GB" sz="1600" dirty="0">
                <a:solidFill>
                  <a:srgbClr val="000065"/>
                </a:solidFill>
              </a:rPr>
              <a:t>standardised operating procedures</a:t>
            </a:r>
            <a:r>
              <a:rPr lang="en-GB" sz="1600" b="0" dirty="0">
                <a:solidFill>
                  <a:srgbClr val="000065"/>
                </a:solidFill>
              </a:rPr>
              <a:t> </a:t>
            </a:r>
          </a:p>
          <a:p>
            <a:pPr marL="287338" lvl="1" indent="-285750">
              <a:spcAft>
                <a:spcPct val="30000"/>
              </a:spcAft>
              <a:buFont typeface="Wingdings" panose="05000000000000000000" pitchFamily="2" charset="2"/>
              <a:buChar char="§"/>
            </a:pPr>
            <a:r>
              <a:rPr lang="en-GB" sz="1600" b="0" dirty="0">
                <a:solidFill>
                  <a:srgbClr val="000065"/>
                </a:solidFill>
              </a:rPr>
              <a:t>Measure and action </a:t>
            </a:r>
            <a:r>
              <a:rPr lang="en-GB" sz="1600" dirty="0">
                <a:solidFill>
                  <a:srgbClr val="000065"/>
                </a:solidFill>
              </a:rPr>
              <a:t>new KPIs</a:t>
            </a:r>
          </a:p>
          <a:p>
            <a:pPr marL="287338" lvl="1" indent="-285750">
              <a:spcAft>
                <a:spcPct val="30000"/>
              </a:spcAft>
              <a:buFont typeface="Wingdings" panose="05000000000000000000" pitchFamily="2" charset="2"/>
              <a:buChar char="§"/>
            </a:pPr>
            <a:r>
              <a:rPr lang="en-US" sz="1600" b="0" dirty="0">
                <a:solidFill>
                  <a:srgbClr val="000065"/>
                </a:solidFill>
              </a:rPr>
              <a:t>Confirm the expected </a:t>
            </a:r>
            <a:r>
              <a:rPr lang="en-US" sz="1600" dirty="0" smtClean="0">
                <a:solidFill>
                  <a:srgbClr val="000065"/>
                </a:solidFill>
              </a:rPr>
              <a:t>benefits</a:t>
            </a:r>
            <a:endParaRPr lang="en-GB" sz="1600" dirty="0">
              <a:solidFill>
                <a:srgbClr val="000065"/>
              </a:solidFill>
            </a:endParaRPr>
          </a:p>
        </p:txBody>
      </p:sp>
      <p:sp>
        <p:nvSpPr>
          <p:cNvPr id="153608" name="AutoShape 8"/>
          <p:cNvSpPr>
            <a:spLocks noChangeArrowheads="1"/>
          </p:cNvSpPr>
          <p:nvPr/>
        </p:nvSpPr>
        <p:spPr bwMode="auto">
          <a:xfrm rot="5400000">
            <a:off x="3238388" y="3095057"/>
            <a:ext cx="3240087" cy="215900"/>
          </a:xfrm>
          <a:prstGeom prst="triangle">
            <a:avLst>
              <a:gd name="adj" fmla="val 50000"/>
            </a:avLst>
          </a:prstGeom>
          <a:solidFill>
            <a:schemeClr val="accent1"/>
          </a:solidFill>
          <a:ln w="9525">
            <a:noFill/>
            <a:miter lim="800000"/>
            <a:headEnd/>
            <a:tailEnd/>
          </a:ln>
        </p:spPr>
        <p:txBody>
          <a:bodyPr wrap="none" anchor="ctr"/>
          <a:lstStyle/>
          <a:p>
            <a:endParaRPr lang="en-US">
              <a:solidFill>
                <a:srgbClr val="000066"/>
              </a:solidFill>
            </a:endParaRPr>
          </a:p>
        </p:txBody>
      </p:sp>
      <p:sp>
        <p:nvSpPr>
          <p:cNvPr id="153609" name="Rectangle 11"/>
          <p:cNvSpPr>
            <a:spLocks noChangeArrowheads="1"/>
          </p:cNvSpPr>
          <p:nvPr/>
        </p:nvSpPr>
        <p:spPr bwMode="auto">
          <a:xfrm>
            <a:off x="361949" y="5328782"/>
            <a:ext cx="8455025" cy="1116000"/>
          </a:xfrm>
          <a:prstGeom prst="rect">
            <a:avLst/>
          </a:prstGeom>
          <a:solidFill>
            <a:schemeClr val="bg1"/>
          </a:solidFill>
          <a:ln w="3175">
            <a:solidFill>
              <a:schemeClr val="accent3"/>
            </a:solidFill>
            <a:miter lim="800000"/>
            <a:headEnd/>
            <a:tailEnd/>
          </a:ln>
        </p:spPr>
        <p:txBody>
          <a:bodyPr wrap="none"/>
          <a:lstStyle/>
          <a:p>
            <a:pPr algn="ctr"/>
            <a:r>
              <a:rPr lang="en-US" sz="1600">
                <a:solidFill>
                  <a:srgbClr val="000066"/>
                </a:solidFill>
              </a:rPr>
              <a:t>Tools &amp; Techniques</a:t>
            </a:r>
            <a:endParaRPr lang="en-GB" sz="1600">
              <a:solidFill>
                <a:srgbClr val="000066"/>
              </a:solidFill>
            </a:endParaRPr>
          </a:p>
        </p:txBody>
      </p:sp>
      <p:sp>
        <p:nvSpPr>
          <p:cNvPr id="153610" name="Rectangle 10"/>
          <p:cNvSpPr>
            <a:spLocks noChangeArrowheads="1"/>
          </p:cNvSpPr>
          <p:nvPr/>
        </p:nvSpPr>
        <p:spPr bwMode="auto">
          <a:xfrm>
            <a:off x="533625" y="5696628"/>
            <a:ext cx="2016125" cy="738187"/>
          </a:xfrm>
          <a:prstGeom prst="rect">
            <a:avLst/>
          </a:prstGeom>
          <a:noFill/>
          <a:ln w="9525">
            <a:noFill/>
            <a:miter lim="800000"/>
            <a:headEnd/>
            <a:tailEnd/>
          </a:ln>
        </p:spPr>
        <p:txBody>
          <a:bodyPr>
            <a:spAutoFit/>
          </a:bodyPr>
          <a:lstStyle/>
          <a:p>
            <a:pPr marL="285750" indent="-285750">
              <a:buFont typeface="Wingdings" panose="05000000000000000000" pitchFamily="2" charset="2"/>
              <a:buChar char="§"/>
            </a:pPr>
            <a:r>
              <a:rPr lang="en-US" sz="1400" b="0">
                <a:solidFill>
                  <a:schemeClr val="tx2"/>
                </a:solidFill>
              </a:rPr>
              <a:t>Work pilot mission</a:t>
            </a:r>
          </a:p>
          <a:p>
            <a:pPr marL="285750" indent="-285750">
              <a:buFont typeface="Wingdings" panose="05000000000000000000" pitchFamily="2" charset="2"/>
              <a:buChar char="§"/>
            </a:pPr>
            <a:r>
              <a:rPr lang="en-US" sz="1400" b="0">
                <a:solidFill>
                  <a:schemeClr val="tx2"/>
                </a:solidFill>
              </a:rPr>
              <a:t>Ways of working</a:t>
            </a:r>
          </a:p>
          <a:p>
            <a:pPr marL="285750" indent="-285750">
              <a:buFont typeface="Wingdings" panose="05000000000000000000" pitchFamily="2" charset="2"/>
              <a:buChar char="§"/>
            </a:pPr>
            <a:r>
              <a:rPr lang="en-US" sz="1400" b="0">
                <a:solidFill>
                  <a:schemeClr val="tx2"/>
                </a:solidFill>
              </a:rPr>
              <a:t>5S environment</a:t>
            </a:r>
          </a:p>
        </p:txBody>
      </p:sp>
      <p:sp>
        <p:nvSpPr>
          <p:cNvPr id="153611" name="Rectangle 12"/>
          <p:cNvSpPr>
            <a:spLocks noChangeArrowheads="1"/>
          </p:cNvSpPr>
          <p:nvPr/>
        </p:nvSpPr>
        <p:spPr bwMode="auto">
          <a:xfrm>
            <a:off x="2573562" y="5696628"/>
            <a:ext cx="2016125" cy="738187"/>
          </a:xfrm>
          <a:prstGeom prst="rect">
            <a:avLst/>
          </a:prstGeom>
          <a:noFill/>
          <a:ln w="9525">
            <a:noFill/>
            <a:miter lim="800000"/>
            <a:headEnd/>
            <a:tailEnd/>
          </a:ln>
        </p:spPr>
        <p:txBody>
          <a:bodyPr>
            <a:spAutoFit/>
          </a:bodyPr>
          <a:lstStyle/>
          <a:p>
            <a:pPr marL="285750" indent="-285750">
              <a:buFont typeface="Wingdings" panose="05000000000000000000" pitchFamily="2" charset="2"/>
              <a:buChar char="§"/>
            </a:pPr>
            <a:r>
              <a:rPr lang="en-US" sz="1400" b="0">
                <a:solidFill>
                  <a:schemeClr val="tx2"/>
                </a:solidFill>
              </a:rPr>
              <a:t>Standard Work</a:t>
            </a:r>
          </a:p>
          <a:p>
            <a:pPr marL="285750" indent="-285750">
              <a:buFont typeface="Wingdings" panose="05000000000000000000" pitchFamily="2" charset="2"/>
              <a:buChar char="§"/>
            </a:pPr>
            <a:r>
              <a:rPr lang="en-US" sz="1400" b="0">
                <a:solidFill>
                  <a:schemeClr val="tx2"/>
                </a:solidFill>
              </a:rPr>
              <a:t>Decision Trees</a:t>
            </a:r>
          </a:p>
          <a:p>
            <a:pPr marL="285750" indent="-285750">
              <a:buFont typeface="Wingdings" panose="05000000000000000000" pitchFamily="2" charset="2"/>
              <a:buChar char="§"/>
            </a:pPr>
            <a:r>
              <a:rPr lang="en-US" sz="1400" b="0">
                <a:solidFill>
                  <a:schemeClr val="tx2"/>
                </a:solidFill>
              </a:rPr>
              <a:t>Skill matrix</a:t>
            </a:r>
          </a:p>
        </p:txBody>
      </p:sp>
      <p:sp>
        <p:nvSpPr>
          <p:cNvPr id="153612" name="Rectangle 13"/>
          <p:cNvSpPr>
            <a:spLocks noChangeArrowheads="1"/>
          </p:cNvSpPr>
          <p:nvPr/>
        </p:nvSpPr>
        <p:spPr bwMode="auto">
          <a:xfrm>
            <a:off x="4613500" y="5696628"/>
            <a:ext cx="2160587" cy="738187"/>
          </a:xfrm>
          <a:prstGeom prst="rect">
            <a:avLst/>
          </a:prstGeom>
          <a:noFill/>
          <a:ln w="9525">
            <a:noFill/>
            <a:miter lim="800000"/>
            <a:headEnd/>
            <a:tailEnd/>
          </a:ln>
        </p:spPr>
        <p:txBody>
          <a:bodyPr>
            <a:spAutoFit/>
          </a:bodyPr>
          <a:lstStyle/>
          <a:p>
            <a:pPr marL="285750" indent="-285750">
              <a:buFont typeface="Wingdings" panose="05000000000000000000" pitchFamily="2" charset="2"/>
              <a:buChar char="§"/>
            </a:pPr>
            <a:r>
              <a:rPr lang="en-US" sz="1400" b="0" dirty="0">
                <a:solidFill>
                  <a:schemeClr val="tx2"/>
                </a:solidFill>
              </a:rPr>
              <a:t>KPI &amp; Metrics</a:t>
            </a:r>
          </a:p>
          <a:p>
            <a:pPr marL="285750" indent="-285750">
              <a:buFont typeface="Wingdings" panose="05000000000000000000" pitchFamily="2" charset="2"/>
              <a:buChar char="§"/>
            </a:pPr>
            <a:r>
              <a:rPr lang="en-US" sz="1400" b="0" dirty="0">
                <a:solidFill>
                  <a:schemeClr val="tx2"/>
                </a:solidFill>
              </a:rPr>
              <a:t>SPC, Control charts</a:t>
            </a:r>
          </a:p>
          <a:p>
            <a:pPr marL="285750" indent="-285750">
              <a:buFont typeface="Wingdings" panose="05000000000000000000" pitchFamily="2" charset="2"/>
              <a:buChar char="§"/>
            </a:pPr>
            <a:r>
              <a:rPr lang="en-US" sz="1400" b="0" dirty="0">
                <a:solidFill>
                  <a:schemeClr val="tx2"/>
                </a:solidFill>
              </a:rPr>
              <a:t>Quality matrix, FMEA</a:t>
            </a:r>
          </a:p>
        </p:txBody>
      </p:sp>
      <p:sp>
        <p:nvSpPr>
          <p:cNvPr id="153613" name="Rectangle 14"/>
          <p:cNvSpPr>
            <a:spLocks noChangeArrowheads="1"/>
          </p:cNvSpPr>
          <p:nvPr/>
        </p:nvSpPr>
        <p:spPr bwMode="auto">
          <a:xfrm>
            <a:off x="6754358" y="5696628"/>
            <a:ext cx="2016125" cy="738664"/>
          </a:xfrm>
          <a:prstGeom prst="rect">
            <a:avLst/>
          </a:prstGeom>
          <a:noFill/>
          <a:ln w="9525">
            <a:noFill/>
            <a:miter lim="800000"/>
            <a:headEnd/>
            <a:tailEnd/>
          </a:ln>
        </p:spPr>
        <p:txBody>
          <a:bodyPr>
            <a:spAutoFit/>
          </a:bodyPr>
          <a:lstStyle/>
          <a:p>
            <a:pPr marL="285750" indent="-285750">
              <a:buFont typeface="Wingdings" panose="05000000000000000000" pitchFamily="2" charset="2"/>
              <a:buChar char="§"/>
            </a:pPr>
            <a:r>
              <a:rPr lang="en-US" sz="1400" b="0" dirty="0">
                <a:solidFill>
                  <a:schemeClr val="tx2"/>
                </a:solidFill>
              </a:rPr>
              <a:t>Root cause analysis</a:t>
            </a:r>
          </a:p>
          <a:p>
            <a:pPr marL="285750" indent="-285750">
              <a:buFont typeface="Wingdings" panose="05000000000000000000" pitchFamily="2" charset="2"/>
              <a:buChar char="§"/>
            </a:pPr>
            <a:r>
              <a:rPr lang="en-US" sz="1400" b="0" dirty="0">
                <a:solidFill>
                  <a:schemeClr val="tx2"/>
                </a:solidFill>
              </a:rPr>
              <a:t>Problem solving</a:t>
            </a:r>
          </a:p>
        </p:txBody>
      </p:sp>
      <p:sp>
        <p:nvSpPr>
          <p:cNvPr id="153614" name="Rectangle 15"/>
          <p:cNvSpPr>
            <a:spLocks noChangeArrowheads="1"/>
          </p:cNvSpPr>
          <p:nvPr/>
        </p:nvSpPr>
        <p:spPr bwMode="auto">
          <a:xfrm>
            <a:off x="5238750" y="1297667"/>
            <a:ext cx="3455987" cy="3868737"/>
          </a:xfrm>
          <a:prstGeom prst="rect">
            <a:avLst/>
          </a:prstGeom>
          <a:solidFill>
            <a:srgbClr val="FFFFFF"/>
          </a:solidFill>
          <a:ln w="9525">
            <a:noFill/>
            <a:miter lim="800000"/>
            <a:headEnd/>
            <a:tailEnd/>
          </a:ln>
        </p:spPr>
        <p:txBody>
          <a:bodyPr lIns="72000" tIns="72000" rIns="72000" bIns="72000" anchor="ctr"/>
          <a:lstStyle/>
          <a:p>
            <a:pPr marL="176213" indent="-176213">
              <a:lnSpc>
                <a:spcPct val="102000"/>
              </a:lnSpc>
              <a:spcAft>
                <a:spcPct val="37000"/>
              </a:spcAft>
              <a:tabLst>
                <a:tab pos="5715000" algn="l"/>
              </a:tabLst>
            </a:pPr>
            <a:r>
              <a:rPr lang="en-US" dirty="0" smtClean="0">
                <a:solidFill>
                  <a:srgbClr val="000066"/>
                </a:solidFill>
              </a:rPr>
              <a:t>Three key deliverables</a:t>
            </a:r>
            <a:endParaRPr lang="en-US" dirty="0">
              <a:solidFill>
                <a:srgbClr val="000066"/>
              </a:solidFill>
            </a:endParaRPr>
          </a:p>
          <a:p>
            <a:pPr marL="342900" lvl="1" indent="-342900">
              <a:lnSpc>
                <a:spcPct val="102000"/>
              </a:lnSpc>
              <a:spcAft>
                <a:spcPct val="37000"/>
              </a:spcAft>
              <a:buFont typeface="+mj-lt"/>
              <a:buAutoNum type="arabicPeriod"/>
              <a:tabLst>
                <a:tab pos="5715000" algn="l"/>
              </a:tabLst>
            </a:pPr>
            <a:r>
              <a:rPr lang="en-US" sz="1600" b="0" dirty="0">
                <a:solidFill>
                  <a:srgbClr val="000066"/>
                </a:solidFill>
              </a:rPr>
              <a:t>Validated new streamlined </a:t>
            </a:r>
            <a:r>
              <a:rPr lang="en-US" sz="1600" b="0" dirty="0" smtClean="0">
                <a:solidFill>
                  <a:srgbClr val="000066"/>
                </a:solidFill>
              </a:rPr>
              <a:t>end to end process</a:t>
            </a:r>
            <a:endParaRPr lang="en-US" sz="1600" b="0" dirty="0">
              <a:solidFill>
                <a:srgbClr val="000066"/>
              </a:solidFill>
            </a:endParaRPr>
          </a:p>
          <a:p>
            <a:pPr marL="342900" lvl="1" indent="-342900">
              <a:lnSpc>
                <a:spcPct val="102000"/>
              </a:lnSpc>
              <a:spcAft>
                <a:spcPct val="37000"/>
              </a:spcAft>
              <a:buFont typeface="+mj-lt"/>
              <a:buAutoNum type="arabicPeriod"/>
              <a:tabLst>
                <a:tab pos="5715000" algn="l"/>
              </a:tabLst>
            </a:pPr>
            <a:r>
              <a:rPr lang="en-US" sz="1600" b="0" dirty="0">
                <a:solidFill>
                  <a:srgbClr val="000066"/>
                </a:solidFill>
              </a:rPr>
              <a:t>Validated Business Case with revised expected benefits</a:t>
            </a:r>
          </a:p>
          <a:p>
            <a:pPr marL="342900" lvl="1" indent="-342900">
              <a:lnSpc>
                <a:spcPct val="102000"/>
              </a:lnSpc>
              <a:spcAft>
                <a:spcPct val="37000"/>
              </a:spcAft>
              <a:buFont typeface="+mj-lt"/>
              <a:buAutoNum type="arabicPeriod"/>
              <a:tabLst>
                <a:tab pos="5715000" algn="l"/>
              </a:tabLst>
            </a:pPr>
            <a:r>
              <a:rPr lang="en-US" sz="1600" b="0" dirty="0">
                <a:solidFill>
                  <a:srgbClr val="000066"/>
                </a:solidFill>
              </a:rPr>
              <a:t>Plan to transfer the new process into Business As Usual</a:t>
            </a:r>
            <a:endParaRPr lang="en-US" sz="1400" b="0" dirty="0">
              <a:solidFill>
                <a:srgbClr val="000066"/>
              </a:solidFill>
            </a:endParaRPr>
          </a:p>
          <a:p>
            <a:pPr marL="176213" lvl="1" indent="-176213">
              <a:lnSpc>
                <a:spcPct val="102000"/>
              </a:lnSpc>
              <a:spcAft>
                <a:spcPct val="37000"/>
              </a:spcAft>
              <a:buFontTx/>
              <a:buChar char="•"/>
              <a:tabLst>
                <a:tab pos="5715000" algn="l"/>
              </a:tabLst>
            </a:pPr>
            <a:endParaRPr lang="en-US" sz="1400" b="0" dirty="0">
              <a:solidFill>
                <a:srgbClr val="000066"/>
              </a:solidFill>
            </a:endParaRPr>
          </a:p>
        </p:txBody>
      </p:sp>
    </p:spTree>
    <p:extLst>
      <p:ext uri="{BB962C8B-B14F-4D97-AF65-F5344CB8AC3E}">
        <p14:creationId xmlns:p14="http://schemas.microsoft.com/office/powerpoint/2010/main" val="231179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le"/>
          <p:cNvSpPr>
            <a:spLocks noGrp="1" noChangeArrowheads="1"/>
          </p:cNvSpPr>
          <p:nvPr>
            <p:ph type="title"/>
          </p:nvPr>
        </p:nvSpPr>
        <p:spPr/>
        <p:txBody>
          <a:bodyPr/>
          <a:lstStyle/>
          <a:p>
            <a:pPr eaLnBrk="1" hangingPunct="1"/>
            <a:r>
              <a:rPr lang="en-GB" altLang="en-GB" sz="2400" dirty="0" smtClean="0"/>
              <a:t>The set up starts at the mobilisation phase</a:t>
            </a:r>
            <a:br>
              <a:rPr lang="en-GB" altLang="en-GB" sz="2400" dirty="0" smtClean="0"/>
            </a:br>
            <a:r>
              <a:rPr lang="en-GB" altLang="en-GB" sz="1800" b="1" dirty="0" smtClean="0">
                <a:solidFill>
                  <a:srgbClr val="99CC33"/>
                </a:solidFill>
                <a:cs typeface="Arial" pitchFamily="34" charset="0"/>
              </a:rPr>
              <a:t>The timeline of preparing for the work pilot</a:t>
            </a:r>
          </a:p>
        </p:txBody>
      </p:sp>
      <p:sp>
        <p:nvSpPr>
          <p:cNvPr id="165891" name="Slide Number Placeholder 4"/>
          <p:cNvSpPr txBox="1">
            <a:spLocks/>
          </p:cNvSpPr>
          <p:nvPr/>
        </p:nvSpPr>
        <p:spPr bwMode="auto">
          <a:xfrm>
            <a:off x="373063" y="6523038"/>
            <a:ext cx="1905000" cy="122237"/>
          </a:xfrm>
          <a:prstGeom prst="rect">
            <a:avLst/>
          </a:prstGeom>
          <a:noFill/>
          <a:ln w="9525">
            <a:noFill/>
            <a:miter lim="800000"/>
            <a:headEnd/>
            <a:tailEnd/>
          </a:ln>
        </p:spPr>
        <p:txBody>
          <a:bodyPr lIns="0" tIns="0" rIns="0" bIns="0" anchor="b">
            <a:spAutoFit/>
          </a:bodyPr>
          <a:lstStyle/>
          <a:p>
            <a:fld id="{2116245C-EDDE-4470-9EE7-3DDC3D243AD5}" type="slidenum">
              <a:rPr lang="en-GB" altLang="en-GB" sz="800" b="0">
                <a:solidFill>
                  <a:srgbClr val="000066"/>
                </a:solidFill>
              </a:rPr>
              <a:pPr/>
              <a:t>21</a:t>
            </a:fld>
            <a:endParaRPr lang="en-GB" altLang="en-GB" sz="800" b="0">
              <a:solidFill>
                <a:srgbClr val="000066"/>
              </a:solidFill>
            </a:endParaRPr>
          </a:p>
        </p:txBody>
      </p:sp>
      <p:sp>
        <p:nvSpPr>
          <p:cNvPr id="165893" name="AutoShape 2"/>
          <p:cNvSpPr>
            <a:spLocks noChangeArrowheads="1"/>
          </p:cNvSpPr>
          <p:nvPr/>
        </p:nvSpPr>
        <p:spPr bwMode="gray">
          <a:xfrm>
            <a:off x="468313" y="1323975"/>
            <a:ext cx="8280400" cy="1079500"/>
          </a:xfrm>
          <a:prstGeom prst="homePlate">
            <a:avLst>
              <a:gd name="adj" fmla="val 30150"/>
            </a:avLst>
          </a:prstGeom>
          <a:solidFill>
            <a:srgbClr val="B2B2FF"/>
          </a:solidFill>
          <a:ln w="9525" algn="ctr">
            <a:noFill/>
            <a:miter lim="800000"/>
            <a:headEnd/>
            <a:tailEnd/>
          </a:ln>
        </p:spPr>
        <p:txBody>
          <a:bodyPr wrap="none" lIns="0" tIns="0" rIns="0" bIns="0" anchor="ctr"/>
          <a:lstStyle/>
          <a:p>
            <a:endParaRPr lang="en-US">
              <a:solidFill>
                <a:srgbClr val="000066"/>
              </a:solidFill>
            </a:endParaRPr>
          </a:p>
        </p:txBody>
      </p:sp>
      <p:graphicFrame>
        <p:nvGraphicFramePr>
          <p:cNvPr id="69" name="Group 5"/>
          <p:cNvGraphicFramePr>
            <a:graphicFrameLocks noGrp="1"/>
          </p:cNvGraphicFramePr>
          <p:nvPr/>
        </p:nvGraphicFramePr>
        <p:xfrm>
          <a:off x="611188" y="1682750"/>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90488"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smtClean="0">
                          <a:ln>
                            <a:noFill/>
                          </a:ln>
                          <a:solidFill>
                            <a:schemeClr val="tx1"/>
                          </a:solidFill>
                          <a:effectLst/>
                          <a:latin typeface="Arial" pitchFamily="34" charset="0"/>
                          <a:cs typeface="Arial" pitchFamily="34" charset="0"/>
                        </a:rPr>
                        <a:t>Week -2</a:t>
                      </a:r>
                    </a:p>
                  </a:txBody>
                  <a:tcPr marL="0" marR="0" marT="0" marB="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8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smtClean="0">
                          <a:ln>
                            <a:noFill/>
                          </a:ln>
                          <a:solidFill>
                            <a:schemeClr val="tx1"/>
                          </a:solidFill>
                          <a:effectLst/>
                          <a:latin typeface="Arial" pitchFamily="34" charset="0"/>
                          <a:cs typeface="Arial" pitchFamily="34" charset="0"/>
                        </a:rPr>
                        <a:t>F</a:t>
                      </a:r>
                      <a:endParaRPr kumimoji="0" lang="en-GB" sz="8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70" name="Group 40"/>
          <p:cNvGraphicFramePr>
            <a:graphicFrameLocks noGrp="1"/>
          </p:cNvGraphicFramePr>
          <p:nvPr/>
        </p:nvGraphicFramePr>
        <p:xfrm>
          <a:off x="1906588" y="1682750"/>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smtClean="0">
                          <a:ln>
                            <a:noFill/>
                          </a:ln>
                          <a:solidFill>
                            <a:schemeClr val="tx1"/>
                          </a:solidFill>
                          <a:effectLst/>
                          <a:latin typeface="Arial" pitchFamily="34" charset="0"/>
                          <a:cs typeface="Arial" pitchFamily="34" charset="0"/>
                        </a:rPr>
                        <a:t>Week 1</a:t>
                      </a:r>
                    </a:p>
                  </a:txBody>
                  <a:tcPr marL="0" marR="0" marT="0" marB="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W</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smtClean="0">
                          <a:ln>
                            <a:noFill/>
                          </a:ln>
                          <a:solidFill>
                            <a:schemeClr val="tx1"/>
                          </a:solidFill>
                          <a:effectLst/>
                          <a:latin typeface="Arial" pitchFamily="34" charset="0"/>
                          <a:cs typeface="Arial" pitchFamily="34" charset="0"/>
                        </a:rPr>
                        <a:t>F</a:t>
                      </a:r>
                      <a:endParaRPr kumimoji="0" lang="en-GB" sz="8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71" name="Group 75"/>
          <p:cNvGraphicFramePr>
            <a:graphicFrameLocks noGrp="1"/>
          </p:cNvGraphicFramePr>
          <p:nvPr/>
        </p:nvGraphicFramePr>
        <p:xfrm>
          <a:off x="3201988" y="1682750"/>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smtClean="0">
                          <a:ln>
                            <a:noFill/>
                          </a:ln>
                          <a:solidFill>
                            <a:schemeClr val="tx1"/>
                          </a:solidFill>
                          <a:effectLst/>
                          <a:latin typeface="Arial" pitchFamily="34" charset="0"/>
                          <a:cs typeface="Arial" pitchFamily="34" charset="0"/>
                        </a:rPr>
                        <a:t>Week 2</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W</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smtClean="0">
                          <a:ln>
                            <a:noFill/>
                          </a:ln>
                          <a:solidFill>
                            <a:schemeClr val="tx1"/>
                          </a:solidFill>
                          <a:effectLst/>
                          <a:latin typeface="Arial" pitchFamily="34" charset="0"/>
                          <a:cs typeface="Arial" pitchFamily="34" charset="0"/>
                        </a:rPr>
                        <a:t>F</a:t>
                      </a:r>
                      <a:endParaRPr kumimoji="0" lang="en-GB" sz="8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72" name="Group 110"/>
          <p:cNvGraphicFramePr>
            <a:graphicFrameLocks noGrp="1"/>
          </p:cNvGraphicFramePr>
          <p:nvPr/>
        </p:nvGraphicFramePr>
        <p:xfrm>
          <a:off x="4498975" y="1682750"/>
          <a:ext cx="1223963" cy="647702"/>
        </p:xfrm>
        <a:graphic>
          <a:graphicData uri="http://schemas.openxmlformats.org/drawingml/2006/table">
            <a:tbl>
              <a:tblPr/>
              <a:tblGrid>
                <a:gridCol w="244475"/>
                <a:gridCol w="246063"/>
                <a:gridCol w="242887"/>
                <a:gridCol w="246063"/>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smtClean="0">
                          <a:ln>
                            <a:noFill/>
                          </a:ln>
                          <a:solidFill>
                            <a:schemeClr val="tx1"/>
                          </a:solidFill>
                          <a:effectLst/>
                          <a:latin typeface="Arial" pitchFamily="34" charset="0"/>
                          <a:cs typeface="Arial" pitchFamily="34" charset="0"/>
                        </a:rPr>
                        <a:t>Week 3</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W</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smtClean="0">
                          <a:ln>
                            <a:noFill/>
                          </a:ln>
                          <a:solidFill>
                            <a:schemeClr val="tx1"/>
                          </a:solidFill>
                          <a:effectLst/>
                          <a:latin typeface="Arial" pitchFamily="34" charset="0"/>
                          <a:cs typeface="Arial" pitchFamily="34" charset="0"/>
                        </a:rPr>
                        <a:t>F</a:t>
                      </a:r>
                      <a:endParaRPr kumimoji="0" lang="en-GB" sz="8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73" name="Group 145"/>
          <p:cNvGraphicFramePr>
            <a:graphicFrameLocks noGrp="1"/>
          </p:cNvGraphicFramePr>
          <p:nvPr/>
        </p:nvGraphicFramePr>
        <p:xfrm>
          <a:off x="5794375" y="1682750"/>
          <a:ext cx="1223963" cy="647702"/>
        </p:xfrm>
        <a:graphic>
          <a:graphicData uri="http://schemas.openxmlformats.org/drawingml/2006/table">
            <a:tbl>
              <a:tblPr/>
              <a:tblGrid>
                <a:gridCol w="244475"/>
                <a:gridCol w="246063"/>
                <a:gridCol w="242887"/>
                <a:gridCol w="246063"/>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smtClean="0">
                          <a:ln>
                            <a:noFill/>
                          </a:ln>
                          <a:solidFill>
                            <a:schemeClr val="tx1"/>
                          </a:solidFill>
                          <a:effectLst/>
                          <a:latin typeface="Arial" pitchFamily="34" charset="0"/>
                          <a:cs typeface="Arial" pitchFamily="34" charset="0"/>
                        </a:rPr>
                        <a:t>Week 4</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W</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smtClean="0">
                          <a:ln>
                            <a:noFill/>
                          </a:ln>
                          <a:solidFill>
                            <a:schemeClr val="tx1"/>
                          </a:solidFill>
                          <a:effectLst/>
                          <a:latin typeface="Arial" pitchFamily="34" charset="0"/>
                          <a:cs typeface="Arial" pitchFamily="34" charset="0"/>
                        </a:rPr>
                        <a:t>F</a:t>
                      </a:r>
                      <a:endParaRPr kumimoji="0" lang="en-GB" sz="8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74" name="Group 180"/>
          <p:cNvGraphicFramePr>
            <a:graphicFrameLocks noGrp="1"/>
          </p:cNvGraphicFramePr>
          <p:nvPr>
            <p:extLst>
              <p:ext uri="{D42A27DB-BD31-4B8C-83A1-F6EECF244321}">
                <p14:modId xmlns:p14="http://schemas.microsoft.com/office/powerpoint/2010/main" val="4023790126"/>
              </p:ext>
            </p:extLst>
          </p:nvPr>
        </p:nvGraphicFramePr>
        <p:xfrm>
          <a:off x="7091363" y="1682750"/>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90488" marR="0" lvl="0" indent="0" algn="l" defTabSz="914400" rtl="0" eaLnBrk="1" fontAlgn="base" latinLnBrk="0" hangingPunct="1">
                        <a:lnSpc>
                          <a:spcPct val="100000"/>
                        </a:lnSpc>
                        <a:spcBef>
                          <a:spcPct val="0"/>
                        </a:spcBef>
                        <a:spcAft>
                          <a:spcPct val="0"/>
                        </a:spcAft>
                        <a:buClrTx/>
                        <a:buSzTx/>
                        <a:buFontTx/>
                        <a:buNone/>
                        <a:tabLst>
                          <a:tab pos="1074738" algn="r"/>
                          <a:tab pos="5715000" algn="l"/>
                        </a:tabLst>
                      </a:pPr>
                      <a:r>
                        <a:rPr kumimoji="0" lang="en-GB" sz="900" b="0" i="0" u="none" strike="noStrike" cap="none" normalizeH="0" baseline="0" dirty="0" smtClean="0">
                          <a:ln>
                            <a:noFill/>
                          </a:ln>
                          <a:solidFill>
                            <a:schemeClr val="tx1"/>
                          </a:solidFill>
                          <a:effectLst/>
                          <a:latin typeface="Arial" pitchFamily="34" charset="0"/>
                          <a:cs typeface="Arial" pitchFamily="34" charset="0"/>
                        </a:rPr>
                        <a:t>Week 5 	12</a:t>
                      </a:r>
                    </a:p>
                  </a:txBody>
                  <a:tcPr marL="0" marR="0" marT="0" marB="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8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smtClean="0">
                          <a:ln>
                            <a:noFill/>
                          </a:ln>
                          <a:solidFill>
                            <a:schemeClr val="tx1"/>
                          </a:solidFill>
                          <a:effectLst/>
                          <a:latin typeface="Arial" pitchFamily="34" charset="0"/>
                          <a:cs typeface="Arial" pitchFamily="34" charset="0"/>
                        </a:rPr>
                        <a:t>F</a:t>
                      </a:r>
                      <a:endParaRPr kumimoji="0" lang="en-GB" sz="8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sp>
        <p:nvSpPr>
          <p:cNvPr id="166092" name="Rectangle 215"/>
          <p:cNvSpPr>
            <a:spLocks noChangeArrowheads="1"/>
          </p:cNvSpPr>
          <p:nvPr/>
        </p:nvSpPr>
        <p:spPr bwMode="gray">
          <a:xfrm>
            <a:off x="1042988" y="2103438"/>
            <a:ext cx="1152525" cy="150812"/>
          </a:xfrm>
          <a:prstGeom prst="rect">
            <a:avLst/>
          </a:prstGeom>
          <a:solidFill>
            <a:srgbClr val="596E6E">
              <a:alpha val="20000"/>
            </a:srgbClr>
          </a:solidFill>
          <a:ln w="9525" algn="ctr">
            <a:noFill/>
            <a:miter lim="800000"/>
            <a:headEnd/>
            <a:tailEnd/>
          </a:ln>
        </p:spPr>
        <p:txBody>
          <a:bodyPr wrap="none" lIns="0" tIns="0" rIns="0" bIns="0" anchor="ctr"/>
          <a:lstStyle/>
          <a:p>
            <a:pPr algn="ctr"/>
            <a:endParaRPr lang="en-US">
              <a:solidFill>
                <a:srgbClr val="000066"/>
              </a:solidFill>
            </a:endParaRPr>
          </a:p>
        </p:txBody>
      </p:sp>
      <p:grpSp>
        <p:nvGrpSpPr>
          <p:cNvPr id="2" name="Group 75"/>
          <p:cNvGrpSpPr>
            <a:grpSpLocks/>
          </p:cNvGrpSpPr>
          <p:nvPr/>
        </p:nvGrpSpPr>
        <p:grpSpPr bwMode="auto">
          <a:xfrm>
            <a:off x="877888" y="2103438"/>
            <a:ext cx="279400" cy="152400"/>
            <a:chOff x="877888" y="1647825"/>
            <a:chExt cx="279401" cy="152400"/>
          </a:xfrm>
        </p:grpSpPr>
        <p:sp>
          <p:nvSpPr>
            <p:cNvPr id="166143" name="AutoShape 217"/>
            <p:cNvSpPr>
              <a:spLocks noChangeArrowheads="1"/>
            </p:cNvSpPr>
            <p:nvPr/>
          </p:nvSpPr>
          <p:spPr bwMode="gray">
            <a:xfrm>
              <a:off x="1025526" y="1647825"/>
              <a:ext cx="131763" cy="152400"/>
            </a:xfrm>
            <a:prstGeom prst="diamond">
              <a:avLst/>
            </a:prstGeom>
            <a:solidFill>
              <a:schemeClr val="tx2"/>
            </a:solidFill>
            <a:ln w="9525" algn="ctr">
              <a:noFill/>
              <a:miter lim="800000"/>
              <a:headEnd/>
              <a:tailEnd/>
            </a:ln>
          </p:spPr>
          <p:txBody>
            <a:bodyPr wrap="none" lIns="0" tIns="0" rIns="0" bIns="0" anchor="ctr"/>
            <a:lstStyle/>
            <a:p>
              <a:endParaRPr lang="en-US">
                <a:solidFill>
                  <a:srgbClr val="000066"/>
                </a:solidFill>
              </a:endParaRPr>
            </a:p>
          </p:txBody>
        </p:sp>
        <p:sp>
          <p:nvSpPr>
            <p:cNvPr id="166144" name="Rectangle 218"/>
            <p:cNvSpPr>
              <a:spLocks noChangeArrowheads="1"/>
            </p:cNvSpPr>
            <p:nvPr/>
          </p:nvSpPr>
          <p:spPr bwMode="gray">
            <a:xfrm>
              <a:off x="877888" y="1647825"/>
              <a:ext cx="215900" cy="152400"/>
            </a:xfrm>
            <a:prstGeom prst="rect">
              <a:avLst/>
            </a:prstGeom>
            <a:solidFill>
              <a:schemeClr val="tx2"/>
            </a:solidFill>
            <a:ln w="9525" algn="ctr">
              <a:noFill/>
              <a:miter lim="800000"/>
              <a:headEnd/>
              <a:tailEnd/>
            </a:ln>
          </p:spPr>
          <p:txBody>
            <a:bodyPr wrap="none" lIns="0" tIns="0" rIns="0" bIns="0" anchor="ctr"/>
            <a:lstStyle/>
            <a:p>
              <a:pPr marL="171450" indent="-171450" algn="ctr">
                <a:buSzPct val="130000"/>
                <a:buFont typeface="Symbol" pitchFamily="18" charset="2"/>
                <a:buNone/>
              </a:pPr>
              <a:r>
                <a:rPr lang="en-GB" sz="800">
                  <a:solidFill>
                    <a:srgbClr val="FFFFFF"/>
                  </a:solidFill>
                </a:rPr>
                <a:t>M</a:t>
              </a:r>
            </a:p>
          </p:txBody>
        </p:sp>
      </p:grpSp>
      <p:grpSp>
        <p:nvGrpSpPr>
          <p:cNvPr id="3" name="Group 78"/>
          <p:cNvGrpSpPr>
            <a:grpSpLocks/>
          </p:cNvGrpSpPr>
          <p:nvPr/>
        </p:nvGrpSpPr>
        <p:grpSpPr bwMode="auto">
          <a:xfrm>
            <a:off x="4752975" y="2103438"/>
            <a:ext cx="508000" cy="152400"/>
            <a:chOff x="4752975" y="1647825"/>
            <a:chExt cx="508001" cy="152400"/>
          </a:xfrm>
        </p:grpSpPr>
        <p:sp>
          <p:nvSpPr>
            <p:cNvPr id="166141" name="AutoShape 220"/>
            <p:cNvSpPr>
              <a:spLocks noChangeArrowheads="1"/>
            </p:cNvSpPr>
            <p:nvPr/>
          </p:nvSpPr>
          <p:spPr bwMode="gray">
            <a:xfrm>
              <a:off x="5129213" y="1647825"/>
              <a:ext cx="131763" cy="152400"/>
            </a:xfrm>
            <a:prstGeom prst="diamond">
              <a:avLst/>
            </a:prstGeom>
            <a:solidFill>
              <a:schemeClr val="tx2"/>
            </a:solidFill>
            <a:ln w="9525" algn="ctr">
              <a:noFill/>
              <a:miter lim="800000"/>
              <a:headEnd/>
              <a:tailEnd/>
            </a:ln>
          </p:spPr>
          <p:txBody>
            <a:bodyPr wrap="none" lIns="0" tIns="0" rIns="0" bIns="0" anchor="ctr"/>
            <a:lstStyle/>
            <a:p>
              <a:endParaRPr lang="en-US">
                <a:solidFill>
                  <a:srgbClr val="000066"/>
                </a:solidFill>
              </a:endParaRPr>
            </a:p>
          </p:txBody>
        </p:sp>
        <p:sp>
          <p:nvSpPr>
            <p:cNvPr id="166142" name="Rectangle 221"/>
            <p:cNvSpPr>
              <a:spLocks noChangeArrowheads="1"/>
            </p:cNvSpPr>
            <p:nvPr/>
          </p:nvSpPr>
          <p:spPr bwMode="gray">
            <a:xfrm>
              <a:off x="4752975" y="1647825"/>
              <a:ext cx="444500" cy="152400"/>
            </a:xfrm>
            <a:prstGeom prst="rect">
              <a:avLst/>
            </a:prstGeom>
            <a:solidFill>
              <a:schemeClr val="tx2"/>
            </a:solidFill>
            <a:ln w="9525" algn="ctr">
              <a:noFill/>
              <a:miter lim="800000"/>
              <a:headEnd/>
              <a:tailEnd/>
            </a:ln>
          </p:spPr>
          <p:txBody>
            <a:bodyPr wrap="none" lIns="0" tIns="0" rIns="0" bIns="0" anchor="ctr"/>
            <a:lstStyle/>
            <a:p>
              <a:pPr marL="171450" indent="-171450" algn="ctr">
                <a:buSzPct val="130000"/>
                <a:buFont typeface="Symbol" pitchFamily="18" charset="2"/>
                <a:buNone/>
              </a:pPr>
              <a:r>
                <a:rPr lang="en-GB" sz="800">
                  <a:solidFill>
                    <a:srgbClr val="FFFFFF"/>
                  </a:solidFill>
                </a:rPr>
                <a:t>FS1</a:t>
              </a:r>
            </a:p>
          </p:txBody>
        </p:sp>
      </p:grpSp>
      <p:sp>
        <p:nvSpPr>
          <p:cNvPr id="166095" name="Freeform 226"/>
          <p:cNvSpPr>
            <a:spLocks/>
          </p:cNvSpPr>
          <p:nvPr/>
        </p:nvSpPr>
        <p:spPr bwMode="auto">
          <a:xfrm>
            <a:off x="1258888" y="1663700"/>
            <a:ext cx="217487" cy="703263"/>
          </a:xfrm>
          <a:custGeom>
            <a:avLst/>
            <a:gdLst>
              <a:gd name="T0" fmla="*/ 2147483647 w 87"/>
              <a:gd name="T1" fmla="*/ 0 h 178"/>
              <a:gd name="T2" fmla="*/ 2147483647 w 87"/>
              <a:gd name="T3" fmla="*/ 2147483647 h 178"/>
              <a:gd name="T4" fmla="*/ 2147483647 w 87"/>
              <a:gd name="T5" fmla="*/ 2147483647 h 178"/>
              <a:gd name="T6" fmla="*/ 2147483647 w 87"/>
              <a:gd name="T7" fmla="*/ 2147483647 h 178"/>
              <a:gd name="T8" fmla="*/ 2147483647 w 87"/>
              <a:gd name="T9" fmla="*/ 2147483647 h 178"/>
              <a:gd name="T10" fmla="*/ 2147483647 w 87"/>
              <a:gd name="T11" fmla="*/ 2147483647 h 178"/>
              <a:gd name="T12" fmla="*/ 2147483647 w 87"/>
              <a:gd name="T13" fmla="*/ 2147483647 h 178"/>
              <a:gd name="T14" fmla="*/ 2147483647 w 87"/>
              <a:gd name="T15" fmla="*/ 2147483647 h 178"/>
              <a:gd name="T16" fmla="*/ 2147483647 w 87"/>
              <a:gd name="T17" fmla="*/ 2147483647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178"/>
              <a:gd name="T29" fmla="*/ 87 w 87"/>
              <a:gd name="T30" fmla="*/ 178 h 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178">
                <a:moveTo>
                  <a:pt x="76" y="0"/>
                </a:moveTo>
                <a:lnTo>
                  <a:pt x="20" y="1"/>
                </a:lnTo>
                <a:cubicBezTo>
                  <a:pt x="8" y="10"/>
                  <a:pt x="0" y="32"/>
                  <a:pt x="1" y="52"/>
                </a:cubicBezTo>
                <a:cubicBezTo>
                  <a:pt x="2" y="72"/>
                  <a:pt x="22" y="103"/>
                  <a:pt x="25" y="124"/>
                </a:cubicBezTo>
                <a:cubicBezTo>
                  <a:pt x="28" y="145"/>
                  <a:pt x="12" y="169"/>
                  <a:pt x="20" y="178"/>
                </a:cubicBezTo>
                <a:lnTo>
                  <a:pt x="71" y="178"/>
                </a:lnTo>
                <a:cubicBezTo>
                  <a:pt x="82" y="169"/>
                  <a:pt x="87" y="145"/>
                  <a:pt x="85" y="124"/>
                </a:cubicBezTo>
                <a:cubicBezTo>
                  <a:pt x="83" y="103"/>
                  <a:pt x="59" y="69"/>
                  <a:pt x="58" y="49"/>
                </a:cubicBezTo>
                <a:cubicBezTo>
                  <a:pt x="57" y="29"/>
                  <a:pt x="73" y="11"/>
                  <a:pt x="77" y="1"/>
                </a:cubicBezTo>
              </a:path>
            </a:pathLst>
          </a:custGeom>
          <a:solidFill>
            <a:srgbClr val="B2B2FF"/>
          </a:solidFill>
          <a:ln w="9525">
            <a:noFill/>
            <a:round/>
            <a:headEnd/>
            <a:tailEnd/>
          </a:ln>
        </p:spPr>
        <p:txBody>
          <a:bodyPr/>
          <a:lstStyle/>
          <a:p>
            <a:endParaRPr lang="en-GB"/>
          </a:p>
        </p:txBody>
      </p:sp>
      <p:sp>
        <p:nvSpPr>
          <p:cNvPr id="166096" name="Rectangle 227"/>
          <p:cNvSpPr>
            <a:spLocks noChangeArrowheads="1"/>
          </p:cNvSpPr>
          <p:nvPr/>
        </p:nvSpPr>
        <p:spPr bwMode="gray">
          <a:xfrm>
            <a:off x="2351088" y="2101850"/>
            <a:ext cx="1152525" cy="150813"/>
          </a:xfrm>
          <a:prstGeom prst="rect">
            <a:avLst/>
          </a:prstGeom>
          <a:solidFill>
            <a:srgbClr val="596E6E">
              <a:alpha val="20000"/>
            </a:srgbClr>
          </a:solidFill>
          <a:ln w="9525" algn="ctr">
            <a:noFill/>
            <a:miter lim="800000"/>
            <a:headEnd/>
            <a:tailEnd/>
          </a:ln>
        </p:spPr>
        <p:txBody>
          <a:bodyPr wrap="none" lIns="0" tIns="0" rIns="0" bIns="0" anchor="ctr"/>
          <a:lstStyle/>
          <a:p>
            <a:pPr algn="ctr"/>
            <a:endParaRPr lang="en-US">
              <a:solidFill>
                <a:srgbClr val="000066"/>
              </a:solidFill>
            </a:endParaRPr>
          </a:p>
        </p:txBody>
      </p:sp>
      <p:grpSp>
        <p:nvGrpSpPr>
          <p:cNvPr id="4" name="Group 83"/>
          <p:cNvGrpSpPr>
            <a:grpSpLocks/>
          </p:cNvGrpSpPr>
          <p:nvPr/>
        </p:nvGrpSpPr>
        <p:grpSpPr bwMode="auto">
          <a:xfrm>
            <a:off x="3449638" y="2103438"/>
            <a:ext cx="755650" cy="152400"/>
            <a:chOff x="3449638" y="1647825"/>
            <a:chExt cx="755651" cy="152400"/>
          </a:xfrm>
        </p:grpSpPr>
        <p:sp>
          <p:nvSpPr>
            <p:cNvPr id="166139" name="AutoShape 229"/>
            <p:cNvSpPr>
              <a:spLocks noChangeArrowheads="1"/>
            </p:cNvSpPr>
            <p:nvPr/>
          </p:nvSpPr>
          <p:spPr bwMode="gray">
            <a:xfrm>
              <a:off x="4073526" y="1647825"/>
              <a:ext cx="131763" cy="152400"/>
            </a:xfrm>
            <a:prstGeom prst="diamond">
              <a:avLst/>
            </a:prstGeom>
            <a:solidFill>
              <a:schemeClr val="tx2"/>
            </a:solidFill>
            <a:ln w="9525" algn="ctr">
              <a:noFill/>
              <a:miter lim="800000"/>
              <a:headEnd/>
              <a:tailEnd/>
            </a:ln>
          </p:spPr>
          <p:txBody>
            <a:bodyPr wrap="none" lIns="0" tIns="0" rIns="0" bIns="0" anchor="ctr"/>
            <a:lstStyle/>
            <a:p>
              <a:endParaRPr lang="en-US">
                <a:solidFill>
                  <a:srgbClr val="000066"/>
                </a:solidFill>
              </a:endParaRPr>
            </a:p>
          </p:txBody>
        </p:sp>
        <p:sp>
          <p:nvSpPr>
            <p:cNvPr id="166140" name="Rectangle 230"/>
            <p:cNvSpPr>
              <a:spLocks noChangeArrowheads="1"/>
            </p:cNvSpPr>
            <p:nvPr/>
          </p:nvSpPr>
          <p:spPr bwMode="gray">
            <a:xfrm>
              <a:off x="3449638" y="1647825"/>
              <a:ext cx="690563" cy="152400"/>
            </a:xfrm>
            <a:prstGeom prst="rect">
              <a:avLst/>
            </a:prstGeom>
            <a:solidFill>
              <a:schemeClr val="tx2"/>
            </a:solidFill>
            <a:ln w="9525" algn="ctr">
              <a:noFill/>
              <a:miter lim="800000"/>
              <a:headEnd/>
              <a:tailEnd/>
            </a:ln>
          </p:spPr>
          <p:txBody>
            <a:bodyPr wrap="none" lIns="0" tIns="0" rIns="0" bIns="0" anchor="ctr"/>
            <a:lstStyle/>
            <a:p>
              <a:pPr marL="171450" indent="-171450" algn="ctr">
                <a:buSzPct val="130000"/>
                <a:buFont typeface="Symbol" pitchFamily="18" charset="2"/>
                <a:buNone/>
              </a:pPr>
              <a:r>
                <a:rPr lang="en-GB" sz="800">
                  <a:solidFill>
                    <a:srgbClr val="FFFFFF"/>
                  </a:solidFill>
                </a:rPr>
                <a:t>CS2 – Map</a:t>
              </a:r>
            </a:p>
          </p:txBody>
        </p:sp>
      </p:grpSp>
      <p:grpSp>
        <p:nvGrpSpPr>
          <p:cNvPr id="5" name="Group 86"/>
          <p:cNvGrpSpPr>
            <a:grpSpLocks/>
          </p:cNvGrpSpPr>
          <p:nvPr/>
        </p:nvGrpSpPr>
        <p:grpSpPr bwMode="auto">
          <a:xfrm>
            <a:off x="2159000" y="2101850"/>
            <a:ext cx="279400" cy="152400"/>
            <a:chOff x="2159000" y="1646238"/>
            <a:chExt cx="279401" cy="152400"/>
          </a:xfrm>
        </p:grpSpPr>
        <p:sp>
          <p:nvSpPr>
            <p:cNvPr id="166137" name="AutoShape 232"/>
            <p:cNvSpPr>
              <a:spLocks noChangeArrowheads="1"/>
            </p:cNvSpPr>
            <p:nvPr/>
          </p:nvSpPr>
          <p:spPr bwMode="gray">
            <a:xfrm>
              <a:off x="2306638" y="1646238"/>
              <a:ext cx="131763" cy="152400"/>
            </a:xfrm>
            <a:prstGeom prst="diamond">
              <a:avLst/>
            </a:prstGeom>
            <a:solidFill>
              <a:schemeClr val="tx2"/>
            </a:solidFill>
            <a:ln w="9525" algn="ctr">
              <a:noFill/>
              <a:miter lim="800000"/>
              <a:headEnd/>
              <a:tailEnd/>
            </a:ln>
          </p:spPr>
          <p:txBody>
            <a:bodyPr wrap="none" lIns="0" tIns="0" rIns="0" bIns="0" anchor="ctr"/>
            <a:lstStyle/>
            <a:p>
              <a:endParaRPr lang="en-US">
                <a:solidFill>
                  <a:srgbClr val="000066"/>
                </a:solidFill>
              </a:endParaRPr>
            </a:p>
          </p:txBody>
        </p:sp>
        <p:sp>
          <p:nvSpPr>
            <p:cNvPr id="166138" name="Rectangle 233"/>
            <p:cNvSpPr>
              <a:spLocks noChangeArrowheads="1"/>
            </p:cNvSpPr>
            <p:nvPr/>
          </p:nvSpPr>
          <p:spPr bwMode="gray">
            <a:xfrm>
              <a:off x="2159000" y="1646238"/>
              <a:ext cx="215900" cy="152400"/>
            </a:xfrm>
            <a:prstGeom prst="rect">
              <a:avLst/>
            </a:prstGeom>
            <a:solidFill>
              <a:schemeClr val="tx2"/>
            </a:solidFill>
            <a:ln w="9525" algn="ctr">
              <a:noFill/>
              <a:miter lim="800000"/>
              <a:headEnd/>
              <a:tailEnd/>
            </a:ln>
          </p:spPr>
          <p:txBody>
            <a:bodyPr wrap="none" lIns="0" tIns="0" rIns="0" bIns="0" anchor="ctr"/>
            <a:lstStyle/>
            <a:p>
              <a:pPr marL="171450" indent="-171450" algn="ctr">
                <a:buSzPct val="130000"/>
                <a:buFont typeface="Symbol" pitchFamily="18" charset="2"/>
                <a:buNone/>
              </a:pPr>
              <a:r>
                <a:rPr lang="en-GB" sz="800">
                  <a:solidFill>
                    <a:srgbClr val="FFFFFF"/>
                  </a:solidFill>
                </a:rPr>
                <a:t>CS1</a:t>
              </a:r>
            </a:p>
          </p:txBody>
        </p:sp>
      </p:grpSp>
      <p:sp>
        <p:nvSpPr>
          <p:cNvPr id="166099" name="Freeform 234"/>
          <p:cNvSpPr>
            <a:spLocks/>
          </p:cNvSpPr>
          <p:nvPr/>
        </p:nvSpPr>
        <p:spPr bwMode="auto">
          <a:xfrm>
            <a:off x="7739063" y="1647825"/>
            <a:ext cx="217487" cy="703263"/>
          </a:xfrm>
          <a:custGeom>
            <a:avLst/>
            <a:gdLst>
              <a:gd name="T0" fmla="*/ 2147483647 w 87"/>
              <a:gd name="T1" fmla="*/ 0 h 178"/>
              <a:gd name="T2" fmla="*/ 2147483647 w 87"/>
              <a:gd name="T3" fmla="*/ 2147483647 h 178"/>
              <a:gd name="T4" fmla="*/ 2147483647 w 87"/>
              <a:gd name="T5" fmla="*/ 2147483647 h 178"/>
              <a:gd name="T6" fmla="*/ 2147483647 w 87"/>
              <a:gd name="T7" fmla="*/ 2147483647 h 178"/>
              <a:gd name="T8" fmla="*/ 2147483647 w 87"/>
              <a:gd name="T9" fmla="*/ 2147483647 h 178"/>
              <a:gd name="T10" fmla="*/ 2147483647 w 87"/>
              <a:gd name="T11" fmla="*/ 2147483647 h 178"/>
              <a:gd name="T12" fmla="*/ 2147483647 w 87"/>
              <a:gd name="T13" fmla="*/ 2147483647 h 178"/>
              <a:gd name="T14" fmla="*/ 2147483647 w 87"/>
              <a:gd name="T15" fmla="*/ 2147483647 h 178"/>
              <a:gd name="T16" fmla="*/ 2147483647 w 87"/>
              <a:gd name="T17" fmla="*/ 2147483647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178"/>
              <a:gd name="T29" fmla="*/ 87 w 87"/>
              <a:gd name="T30" fmla="*/ 178 h 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178">
                <a:moveTo>
                  <a:pt x="76" y="0"/>
                </a:moveTo>
                <a:lnTo>
                  <a:pt x="20" y="1"/>
                </a:lnTo>
                <a:cubicBezTo>
                  <a:pt x="8" y="10"/>
                  <a:pt x="0" y="32"/>
                  <a:pt x="1" y="52"/>
                </a:cubicBezTo>
                <a:cubicBezTo>
                  <a:pt x="2" y="72"/>
                  <a:pt x="22" y="103"/>
                  <a:pt x="25" y="124"/>
                </a:cubicBezTo>
                <a:cubicBezTo>
                  <a:pt x="28" y="145"/>
                  <a:pt x="12" y="169"/>
                  <a:pt x="20" y="178"/>
                </a:cubicBezTo>
                <a:lnTo>
                  <a:pt x="71" y="178"/>
                </a:lnTo>
                <a:cubicBezTo>
                  <a:pt x="82" y="169"/>
                  <a:pt x="87" y="145"/>
                  <a:pt x="85" y="124"/>
                </a:cubicBezTo>
                <a:cubicBezTo>
                  <a:pt x="83" y="103"/>
                  <a:pt x="59" y="69"/>
                  <a:pt x="58" y="49"/>
                </a:cubicBezTo>
                <a:cubicBezTo>
                  <a:pt x="57" y="29"/>
                  <a:pt x="73" y="11"/>
                  <a:pt x="77" y="1"/>
                </a:cubicBezTo>
              </a:path>
            </a:pathLst>
          </a:custGeom>
          <a:solidFill>
            <a:srgbClr val="B2B2FF"/>
          </a:solidFill>
          <a:ln w="9525">
            <a:noFill/>
            <a:round/>
            <a:headEnd/>
            <a:tailEnd/>
          </a:ln>
        </p:spPr>
        <p:txBody>
          <a:bodyPr/>
          <a:lstStyle/>
          <a:p>
            <a:endParaRPr lang="en-GB"/>
          </a:p>
        </p:txBody>
      </p:sp>
      <p:grpSp>
        <p:nvGrpSpPr>
          <p:cNvPr id="6" name="Group 90"/>
          <p:cNvGrpSpPr>
            <a:grpSpLocks/>
          </p:cNvGrpSpPr>
          <p:nvPr/>
        </p:nvGrpSpPr>
        <p:grpSpPr bwMode="auto">
          <a:xfrm>
            <a:off x="7092950" y="2101850"/>
            <a:ext cx="1214438" cy="152400"/>
            <a:chOff x="7092950" y="1646238"/>
            <a:chExt cx="1214438" cy="152400"/>
          </a:xfrm>
        </p:grpSpPr>
        <p:sp>
          <p:nvSpPr>
            <p:cNvPr id="166135" name="AutoShape 236"/>
            <p:cNvSpPr>
              <a:spLocks noChangeArrowheads="1"/>
            </p:cNvSpPr>
            <p:nvPr/>
          </p:nvSpPr>
          <p:spPr bwMode="gray">
            <a:xfrm>
              <a:off x="8175625" y="1646238"/>
              <a:ext cx="131763" cy="152400"/>
            </a:xfrm>
            <a:prstGeom prst="diamond">
              <a:avLst/>
            </a:prstGeom>
            <a:solidFill>
              <a:schemeClr val="tx2"/>
            </a:solidFill>
            <a:ln w="9525" algn="ctr">
              <a:noFill/>
              <a:miter lim="800000"/>
              <a:headEnd/>
              <a:tailEnd/>
            </a:ln>
          </p:spPr>
          <p:txBody>
            <a:bodyPr wrap="none" lIns="0" tIns="0" rIns="0" bIns="0" anchor="ctr"/>
            <a:lstStyle/>
            <a:p>
              <a:endParaRPr lang="en-US">
                <a:solidFill>
                  <a:srgbClr val="000066"/>
                </a:solidFill>
              </a:endParaRPr>
            </a:p>
          </p:txBody>
        </p:sp>
        <p:sp>
          <p:nvSpPr>
            <p:cNvPr id="166136" name="Rectangle 237"/>
            <p:cNvSpPr>
              <a:spLocks noChangeArrowheads="1"/>
            </p:cNvSpPr>
            <p:nvPr/>
          </p:nvSpPr>
          <p:spPr bwMode="gray">
            <a:xfrm>
              <a:off x="7092950" y="1646238"/>
              <a:ext cx="1150938" cy="152400"/>
            </a:xfrm>
            <a:prstGeom prst="rect">
              <a:avLst/>
            </a:prstGeom>
            <a:solidFill>
              <a:schemeClr val="tx2"/>
            </a:solidFill>
            <a:ln w="9525" algn="ctr">
              <a:noFill/>
              <a:miter lim="800000"/>
              <a:headEnd/>
              <a:tailEnd/>
            </a:ln>
          </p:spPr>
          <p:txBody>
            <a:bodyPr wrap="none" lIns="0" tIns="0" rIns="0" bIns="0" anchor="ctr"/>
            <a:lstStyle/>
            <a:p>
              <a:pPr marL="171450" indent="-171450" algn="ctr">
                <a:buSzPct val="130000"/>
                <a:buFont typeface="Symbol" pitchFamily="18" charset="2"/>
                <a:buNone/>
              </a:pPr>
              <a:r>
                <a:rPr lang="en-GB" sz="800">
                  <a:solidFill>
                    <a:srgbClr val="FFFFFF"/>
                  </a:solidFill>
                </a:rPr>
                <a:t>Work pilot</a:t>
              </a:r>
            </a:p>
          </p:txBody>
        </p:sp>
      </p:grpSp>
      <p:sp>
        <p:nvSpPr>
          <p:cNvPr id="166101" name="AutoShape 238"/>
          <p:cNvSpPr>
            <a:spLocks noChangeArrowheads="1"/>
          </p:cNvSpPr>
          <p:nvPr/>
        </p:nvSpPr>
        <p:spPr bwMode="gray">
          <a:xfrm>
            <a:off x="4117975" y="2295525"/>
            <a:ext cx="131763" cy="107950"/>
          </a:xfrm>
          <a:prstGeom prst="triangle">
            <a:avLst>
              <a:gd name="adj" fmla="val 50000"/>
            </a:avLst>
          </a:prstGeom>
          <a:solidFill>
            <a:srgbClr val="FF0000"/>
          </a:solidFill>
          <a:ln w="9525" algn="ctr">
            <a:noFill/>
            <a:miter lim="800000"/>
            <a:headEnd/>
            <a:tailEnd/>
          </a:ln>
        </p:spPr>
        <p:txBody>
          <a:bodyPr wrap="none" lIns="0" tIns="0" rIns="0" bIns="0" anchor="ctr"/>
          <a:lstStyle/>
          <a:p>
            <a:endParaRPr lang="en-US">
              <a:solidFill>
                <a:srgbClr val="000066"/>
              </a:solidFill>
            </a:endParaRPr>
          </a:p>
        </p:txBody>
      </p:sp>
      <p:sp>
        <p:nvSpPr>
          <p:cNvPr id="166102" name="AutoShape 239"/>
          <p:cNvSpPr>
            <a:spLocks noChangeArrowheads="1"/>
          </p:cNvSpPr>
          <p:nvPr/>
        </p:nvSpPr>
        <p:spPr bwMode="gray">
          <a:xfrm>
            <a:off x="5160963" y="2295525"/>
            <a:ext cx="131762" cy="107950"/>
          </a:xfrm>
          <a:prstGeom prst="triangle">
            <a:avLst>
              <a:gd name="adj" fmla="val 50000"/>
            </a:avLst>
          </a:prstGeom>
          <a:solidFill>
            <a:srgbClr val="FF0000"/>
          </a:solidFill>
          <a:ln w="9525" algn="ctr">
            <a:noFill/>
            <a:miter lim="800000"/>
            <a:headEnd/>
            <a:tailEnd/>
          </a:ln>
        </p:spPr>
        <p:txBody>
          <a:bodyPr wrap="none" lIns="0" tIns="0" rIns="0" bIns="0" anchor="ctr"/>
          <a:lstStyle/>
          <a:p>
            <a:endParaRPr lang="en-US">
              <a:solidFill>
                <a:srgbClr val="000066"/>
              </a:solidFill>
            </a:endParaRPr>
          </a:p>
        </p:txBody>
      </p:sp>
      <p:grpSp>
        <p:nvGrpSpPr>
          <p:cNvPr id="7" name="Group 95"/>
          <p:cNvGrpSpPr>
            <a:grpSpLocks/>
          </p:cNvGrpSpPr>
          <p:nvPr/>
        </p:nvGrpSpPr>
        <p:grpSpPr bwMode="auto">
          <a:xfrm>
            <a:off x="6048375" y="2101850"/>
            <a:ext cx="508000" cy="152400"/>
            <a:chOff x="6048375" y="1646238"/>
            <a:chExt cx="508001" cy="152400"/>
          </a:xfrm>
        </p:grpSpPr>
        <p:sp>
          <p:nvSpPr>
            <p:cNvPr id="166133" name="AutoShape 241"/>
            <p:cNvSpPr>
              <a:spLocks noChangeArrowheads="1"/>
            </p:cNvSpPr>
            <p:nvPr/>
          </p:nvSpPr>
          <p:spPr bwMode="gray">
            <a:xfrm>
              <a:off x="6424613" y="1646238"/>
              <a:ext cx="131763" cy="152400"/>
            </a:xfrm>
            <a:prstGeom prst="diamond">
              <a:avLst/>
            </a:prstGeom>
            <a:solidFill>
              <a:schemeClr val="tx2"/>
            </a:solidFill>
            <a:ln w="9525" algn="ctr">
              <a:noFill/>
              <a:miter lim="800000"/>
              <a:headEnd/>
              <a:tailEnd/>
            </a:ln>
          </p:spPr>
          <p:txBody>
            <a:bodyPr wrap="none" lIns="0" tIns="0" rIns="0" bIns="0" anchor="ctr"/>
            <a:lstStyle/>
            <a:p>
              <a:endParaRPr lang="en-US">
                <a:solidFill>
                  <a:srgbClr val="000066"/>
                </a:solidFill>
              </a:endParaRPr>
            </a:p>
          </p:txBody>
        </p:sp>
        <p:sp>
          <p:nvSpPr>
            <p:cNvPr id="166134" name="Rectangle 242"/>
            <p:cNvSpPr>
              <a:spLocks noChangeArrowheads="1"/>
            </p:cNvSpPr>
            <p:nvPr/>
          </p:nvSpPr>
          <p:spPr bwMode="gray">
            <a:xfrm>
              <a:off x="6048375" y="1646238"/>
              <a:ext cx="444500" cy="152400"/>
            </a:xfrm>
            <a:prstGeom prst="rect">
              <a:avLst/>
            </a:prstGeom>
            <a:solidFill>
              <a:schemeClr val="tx2"/>
            </a:solidFill>
            <a:ln w="9525" algn="ctr">
              <a:noFill/>
              <a:miter lim="800000"/>
              <a:headEnd/>
              <a:tailEnd/>
            </a:ln>
          </p:spPr>
          <p:txBody>
            <a:bodyPr wrap="none" lIns="0" tIns="0" rIns="0" bIns="0" anchor="ctr"/>
            <a:lstStyle/>
            <a:p>
              <a:pPr marL="171450" indent="-171450" algn="ctr">
                <a:buSzPct val="130000"/>
                <a:buFont typeface="Symbol" pitchFamily="18" charset="2"/>
                <a:buNone/>
              </a:pPr>
              <a:r>
                <a:rPr lang="en-GB" sz="800">
                  <a:solidFill>
                    <a:srgbClr val="FFFFFF"/>
                  </a:solidFill>
                </a:rPr>
                <a:t>FS2</a:t>
              </a:r>
            </a:p>
          </p:txBody>
        </p:sp>
      </p:grpSp>
      <p:sp>
        <p:nvSpPr>
          <p:cNvPr id="166104" name="AutoShape 243"/>
          <p:cNvSpPr>
            <a:spLocks noChangeArrowheads="1"/>
          </p:cNvSpPr>
          <p:nvPr/>
        </p:nvSpPr>
        <p:spPr bwMode="gray">
          <a:xfrm>
            <a:off x="6456363" y="2295525"/>
            <a:ext cx="131762" cy="107950"/>
          </a:xfrm>
          <a:prstGeom prst="triangle">
            <a:avLst>
              <a:gd name="adj" fmla="val 50000"/>
            </a:avLst>
          </a:prstGeom>
          <a:solidFill>
            <a:srgbClr val="FF0000"/>
          </a:solidFill>
          <a:ln w="9525" algn="ctr">
            <a:noFill/>
            <a:miter lim="800000"/>
            <a:headEnd/>
            <a:tailEnd/>
          </a:ln>
        </p:spPr>
        <p:txBody>
          <a:bodyPr wrap="none" lIns="0" tIns="0" rIns="0" bIns="0" anchor="ctr"/>
          <a:lstStyle/>
          <a:p>
            <a:endParaRPr lang="en-US">
              <a:solidFill>
                <a:srgbClr val="000066"/>
              </a:solidFill>
            </a:endParaRPr>
          </a:p>
        </p:txBody>
      </p:sp>
      <p:sp>
        <p:nvSpPr>
          <p:cNvPr id="166105" name="AutoShape 244"/>
          <p:cNvSpPr>
            <a:spLocks noChangeArrowheads="1"/>
          </p:cNvSpPr>
          <p:nvPr/>
        </p:nvSpPr>
        <p:spPr bwMode="gray">
          <a:xfrm>
            <a:off x="8185150" y="2295525"/>
            <a:ext cx="131763" cy="107950"/>
          </a:xfrm>
          <a:prstGeom prst="triangle">
            <a:avLst>
              <a:gd name="adj" fmla="val 50000"/>
            </a:avLst>
          </a:prstGeom>
          <a:solidFill>
            <a:srgbClr val="FF0000"/>
          </a:solidFill>
          <a:ln w="9525" algn="ctr">
            <a:noFill/>
            <a:miter lim="800000"/>
            <a:headEnd/>
            <a:tailEnd/>
          </a:ln>
        </p:spPr>
        <p:txBody>
          <a:bodyPr wrap="none" lIns="0" tIns="0" rIns="0" bIns="0" anchor="ctr"/>
          <a:lstStyle/>
          <a:p>
            <a:endParaRPr lang="en-US">
              <a:solidFill>
                <a:srgbClr val="000066"/>
              </a:solidFill>
            </a:endParaRPr>
          </a:p>
        </p:txBody>
      </p:sp>
      <p:grpSp>
        <p:nvGrpSpPr>
          <p:cNvPr id="8" name="Group 100"/>
          <p:cNvGrpSpPr>
            <a:grpSpLocks/>
          </p:cNvGrpSpPr>
          <p:nvPr/>
        </p:nvGrpSpPr>
        <p:grpSpPr bwMode="auto">
          <a:xfrm>
            <a:off x="611188" y="1430338"/>
            <a:ext cx="7726362" cy="180975"/>
            <a:chOff x="611188" y="974725"/>
            <a:chExt cx="7726362" cy="180975"/>
          </a:xfrm>
        </p:grpSpPr>
        <p:sp>
          <p:nvSpPr>
            <p:cNvPr id="166123" name="AutoShape 250"/>
            <p:cNvSpPr>
              <a:spLocks noChangeArrowheads="1"/>
            </p:cNvSpPr>
            <p:nvPr/>
          </p:nvSpPr>
          <p:spPr bwMode="auto">
            <a:xfrm>
              <a:off x="611188" y="974725"/>
              <a:ext cx="7632700" cy="180975"/>
            </a:xfrm>
            <a:prstGeom prst="homePlate">
              <a:avLst>
                <a:gd name="adj" fmla="val 0"/>
              </a:avLst>
            </a:prstGeom>
            <a:solidFill>
              <a:srgbClr val="6666FF"/>
            </a:solidFill>
            <a:ln w="19050">
              <a:solidFill>
                <a:schemeClr val="tx1"/>
              </a:solidFill>
              <a:miter lim="800000"/>
              <a:headEnd/>
              <a:tailEnd/>
            </a:ln>
          </p:spPr>
          <p:txBody>
            <a:bodyPr wrap="none" anchor="ctr"/>
            <a:lstStyle/>
            <a:p>
              <a:pPr algn="ctr"/>
              <a:endParaRPr lang="en-US" sz="1000">
                <a:solidFill>
                  <a:srgbClr val="FFFFFF"/>
                </a:solidFill>
              </a:endParaRPr>
            </a:p>
          </p:txBody>
        </p:sp>
        <p:sp>
          <p:nvSpPr>
            <p:cNvPr id="166124" name="AutoShape 251"/>
            <p:cNvSpPr>
              <a:spLocks noChangeArrowheads="1"/>
            </p:cNvSpPr>
            <p:nvPr/>
          </p:nvSpPr>
          <p:spPr bwMode="auto">
            <a:xfrm>
              <a:off x="6443663" y="976313"/>
              <a:ext cx="1800225" cy="176213"/>
            </a:xfrm>
            <a:prstGeom prst="homePlate">
              <a:avLst>
                <a:gd name="adj" fmla="val 0"/>
              </a:avLst>
            </a:prstGeom>
            <a:solidFill>
              <a:schemeClr val="tx1"/>
            </a:solidFill>
            <a:ln w="9525">
              <a:noFill/>
              <a:miter lim="800000"/>
              <a:headEnd/>
              <a:tailEnd/>
            </a:ln>
          </p:spPr>
          <p:txBody>
            <a:bodyPr wrap="none" anchor="ctr"/>
            <a:lstStyle/>
            <a:p>
              <a:pPr algn="ctr"/>
              <a:r>
                <a:rPr lang="en-GB" sz="1000" dirty="0" smtClean="0">
                  <a:solidFill>
                    <a:srgbClr val="FFFFFF"/>
                  </a:solidFill>
                </a:rPr>
                <a:t>Implementation</a:t>
              </a:r>
              <a:endParaRPr lang="en-GB" sz="1000" dirty="0">
                <a:solidFill>
                  <a:srgbClr val="FFFFFF"/>
                </a:solidFill>
              </a:endParaRPr>
            </a:p>
          </p:txBody>
        </p:sp>
        <p:sp>
          <p:nvSpPr>
            <p:cNvPr id="166125" name="AutoShape 252"/>
            <p:cNvSpPr>
              <a:spLocks noChangeArrowheads="1"/>
            </p:cNvSpPr>
            <p:nvPr/>
          </p:nvSpPr>
          <p:spPr bwMode="gray">
            <a:xfrm>
              <a:off x="8158163" y="974725"/>
              <a:ext cx="179387" cy="179388"/>
            </a:xfrm>
            <a:prstGeom prst="diamond">
              <a:avLst/>
            </a:prstGeom>
            <a:solidFill>
              <a:schemeClr val="tx1"/>
            </a:solidFill>
            <a:ln w="12700" algn="ctr">
              <a:solidFill>
                <a:schemeClr val="tx1"/>
              </a:solidFill>
              <a:miter lim="800000"/>
              <a:headEnd/>
              <a:tailEnd/>
            </a:ln>
          </p:spPr>
          <p:txBody>
            <a:bodyPr wrap="none" lIns="0" tIns="0" rIns="0" bIns="0" anchor="ctr"/>
            <a:lstStyle/>
            <a:p>
              <a:endParaRPr lang="en-US">
                <a:solidFill>
                  <a:srgbClr val="000066"/>
                </a:solidFill>
              </a:endParaRPr>
            </a:p>
          </p:txBody>
        </p:sp>
        <p:sp>
          <p:nvSpPr>
            <p:cNvPr id="166126" name="Rectangle 253"/>
            <p:cNvSpPr>
              <a:spLocks noChangeArrowheads="1"/>
            </p:cNvSpPr>
            <p:nvPr/>
          </p:nvSpPr>
          <p:spPr bwMode="auto">
            <a:xfrm>
              <a:off x="8139113" y="977900"/>
              <a:ext cx="104775" cy="173038"/>
            </a:xfrm>
            <a:prstGeom prst="rect">
              <a:avLst/>
            </a:prstGeom>
            <a:solidFill>
              <a:schemeClr val="tx1"/>
            </a:solidFill>
            <a:ln w="9525">
              <a:noFill/>
              <a:miter lim="800000"/>
              <a:headEnd/>
              <a:tailEnd/>
            </a:ln>
          </p:spPr>
          <p:txBody>
            <a:bodyPr wrap="none" anchor="ctr"/>
            <a:lstStyle/>
            <a:p>
              <a:endParaRPr lang="en-US">
                <a:solidFill>
                  <a:srgbClr val="000066"/>
                </a:solidFill>
              </a:endParaRPr>
            </a:p>
          </p:txBody>
        </p:sp>
        <p:sp>
          <p:nvSpPr>
            <p:cNvPr id="166127" name="AutoShape 254"/>
            <p:cNvSpPr>
              <a:spLocks noChangeArrowheads="1"/>
            </p:cNvSpPr>
            <p:nvPr/>
          </p:nvSpPr>
          <p:spPr bwMode="gray">
            <a:xfrm>
              <a:off x="6376988" y="974725"/>
              <a:ext cx="179387" cy="179388"/>
            </a:xfrm>
            <a:prstGeom prst="diamond">
              <a:avLst/>
            </a:prstGeom>
            <a:solidFill>
              <a:srgbClr val="6666FF"/>
            </a:solidFill>
            <a:ln w="12700" algn="ctr">
              <a:solidFill>
                <a:schemeClr val="tx1"/>
              </a:solidFill>
              <a:miter lim="800000"/>
              <a:headEnd/>
              <a:tailEnd/>
            </a:ln>
          </p:spPr>
          <p:txBody>
            <a:bodyPr wrap="none" lIns="0" tIns="0" rIns="0" bIns="0" anchor="ctr"/>
            <a:lstStyle/>
            <a:p>
              <a:endParaRPr lang="en-US">
                <a:solidFill>
                  <a:srgbClr val="000066"/>
                </a:solidFill>
              </a:endParaRPr>
            </a:p>
          </p:txBody>
        </p:sp>
        <p:sp>
          <p:nvSpPr>
            <p:cNvPr id="166128" name="AutoShape 255"/>
            <p:cNvSpPr>
              <a:spLocks noChangeArrowheads="1"/>
            </p:cNvSpPr>
            <p:nvPr/>
          </p:nvSpPr>
          <p:spPr bwMode="auto">
            <a:xfrm>
              <a:off x="4140200" y="976313"/>
              <a:ext cx="2327275" cy="176213"/>
            </a:xfrm>
            <a:prstGeom prst="homePlate">
              <a:avLst>
                <a:gd name="adj" fmla="val 0"/>
              </a:avLst>
            </a:prstGeom>
            <a:solidFill>
              <a:srgbClr val="6666FF"/>
            </a:solidFill>
            <a:ln w="9525">
              <a:noFill/>
              <a:miter lim="800000"/>
              <a:headEnd/>
              <a:tailEnd/>
            </a:ln>
          </p:spPr>
          <p:txBody>
            <a:bodyPr wrap="none" anchor="ctr"/>
            <a:lstStyle/>
            <a:p>
              <a:pPr algn="ctr"/>
              <a:r>
                <a:rPr lang="en-GB" sz="1000">
                  <a:solidFill>
                    <a:srgbClr val="FFFFFF"/>
                  </a:solidFill>
                </a:rPr>
                <a:t>Future State</a:t>
              </a:r>
            </a:p>
          </p:txBody>
        </p:sp>
        <p:sp>
          <p:nvSpPr>
            <p:cNvPr id="166129" name="AutoShape 256"/>
            <p:cNvSpPr>
              <a:spLocks noChangeArrowheads="1"/>
            </p:cNvSpPr>
            <p:nvPr/>
          </p:nvSpPr>
          <p:spPr bwMode="gray">
            <a:xfrm>
              <a:off x="4065588" y="974725"/>
              <a:ext cx="179387" cy="179388"/>
            </a:xfrm>
            <a:prstGeom prst="diamond">
              <a:avLst/>
            </a:prstGeom>
            <a:solidFill>
              <a:srgbClr val="6666FF"/>
            </a:solidFill>
            <a:ln w="12700" algn="ctr">
              <a:solidFill>
                <a:schemeClr val="tx1"/>
              </a:solidFill>
              <a:miter lim="800000"/>
              <a:headEnd/>
              <a:tailEnd/>
            </a:ln>
          </p:spPr>
          <p:txBody>
            <a:bodyPr wrap="none" lIns="0" tIns="0" rIns="0" bIns="0" anchor="ctr"/>
            <a:lstStyle/>
            <a:p>
              <a:endParaRPr lang="en-US">
                <a:solidFill>
                  <a:srgbClr val="000066"/>
                </a:solidFill>
              </a:endParaRPr>
            </a:p>
          </p:txBody>
        </p:sp>
        <p:sp>
          <p:nvSpPr>
            <p:cNvPr id="166130" name="AutoShape 257"/>
            <p:cNvSpPr>
              <a:spLocks noChangeArrowheads="1"/>
            </p:cNvSpPr>
            <p:nvPr/>
          </p:nvSpPr>
          <p:spPr bwMode="auto">
            <a:xfrm>
              <a:off x="2047875" y="976313"/>
              <a:ext cx="2106612" cy="176213"/>
            </a:xfrm>
            <a:prstGeom prst="homePlate">
              <a:avLst>
                <a:gd name="adj" fmla="val 0"/>
              </a:avLst>
            </a:prstGeom>
            <a:solidFill>
              <a:srgbClr val="6666FF"/>
            </a:solidFill>
            <a:ln w="9525">
              <a:noFill/>
              <a:miter lim="800000"/>
              <a:headEnd/>
              <a:tailEnd/>
            </a:ln>
          </p:spPr>
          <p:txBody>
            <a:bodyPr wrap="none" anchor="ctr"/>
            <a:lstStyle/>
            <a:p>
              <a:pPr algn="ctr"/>
              <a:r>
                <a:rPr lang="en-GB" sz="1000">
                  <a:solidFill>
                    <a:srgbClr val="FFFFFF"/>
                  </a:solidFill>
                </a:rPr>
                <a:t>Current State</a:t>
              </a:r>
            </a:p>
          </p:txBody>
        </p:sp>
        <p:sp>
          <p:nvSpPr>
            <p:cNvPr id="166131" name="AutoShape 258"/>
            <p:cNvSpPr>
              <a:spLocks noChangeArrowheads="1"/>
            </p:cNvSpPr>
            <p:nvPr/>
          </p:nvSpPr>
          <p:spPr bwMode="gray">
            <a:xfrm>
              <a:off x="1968500" y="974725"/>
              <a:ext cx="179387" cy="179388"/>
            </a:xfrm>
            <a:prstGeom prst="diamond">
              <a:avLst/>
            </a:prstGeom>
            <a:solidFill>
              <a:srgbClr val="6666FF"/>
            </a:solidFill>
            <a:ln w="9525" algn="ctr">
              <a:solidFill>
                <a:schemeClr val="tx1"/>
              </a:solidFill>
              <a:miter lim="800000"/>
              <a:headEnd/>
              <a:tailEnd/>
            </a:ln>
          </p:spPr>
          <p:txBody>
            <a:bodyPr wrap="none" lIns="0" tIns="0" rIns="0" bIns="0" anchor="ctr"/>
            <a:lstStyle/>
            <a:p>
              <a:endParaRPr lang="en-US">
                <a:solidFill>
                  <a:srgbClr val="000066"/>
                </a:solidFill>
              </a:endParaRPr>
            </a:p>
          </p:txBody>
        </p:sp>
        <p:sp>
          <p:nvSpPr>
            <p:cNvPr id="166132" name="AutoShape 259"/>
            <p:cNvSpPr>
              <a:spLocks noChangeArrowheads="1"/>
            </p:cNvSpPr>
            <p:nvPr/>
          </p:nvSpPr>
          <p:spPr bwMode="auto">
            <a:xfrm>
              <a:off x="611188" y="976313"/>
              <a:ext cx="1439862" cy="176213"/>
            </a:xfrm>
            <a:prstGeom prst="homePlate">
              <a:avLst>
                <a:gd name="adj" fmla="val 0"/>
              </a:avLst>
            </a:prstGeom>
            <a:solidFill>
              <a:srgbClr val="6666FF"/>
            </a:solidFill>
            <a:ln w="9525">
              <a:noFill/>
              <a:miter lim="800000"/>
              <a:headEnd/>
              <a:tailEnd/>
            </a:ln>
          </p:spPr>
          <p:txBody>
            <a:bodyPr wrap="none" anchor="ctr"/>
            <a:lstStyle/>
            <a:p>
              <a:pPr algn="ctr"/>
              <a:r>
                <a:rPr lang="en-GB" sz="1000">
                  <a:solidFill>
                    <a:srgbClr val="FFFFFF"/>
                  </a:solidFill>
                </a:rPr>
                <a:t>Mobilisation</a:t>
              </a:r>
            </a:p>
          </p:txBody>
        </p:sp>
      </p:grpSp>
      <p:sp>
        <p:nvSpPr>
          <p:cNvPr id="166107" name="AutoShape 225"/>
          <p:cNvSpPr>
            <a:spLocks noChangeArrowheads="1"/>
          </p:cNvSpPr>
          <p:nvPr/>
        </p:nvSpPr>
        <p:spPr bwMode="gray">
          <a:xfrm>
            <a:off x="7091363" y="2103438"/>
            <a:ext cx="144462" cy="144462"/>
          </a:xfrm>
          <a:prstGeom prst="diamond">
            <a:avLst/>
          </a:prstGeom>
          <a:solidFill>
            <a:srgbClr val="99CC33"/>
          </a:solidFill>
          <a:ln w="9525" algn="ctr">
            <a:solidFill>
              <a:srgbClr val="000066"/>
            </a:solidFill>
            <a:miter lim="800000"/>
            <a:headEnd/>
            <a:tailEnd/>
          </a:ln>
        </p:spPr>
        <p:txBody>
          <a:bodyPr wrap="none" lIns="0" tIns="0" rIns="0" bIns="0" anchor="ctr"/>
          <a:lstStyle/>
          <a:p>
            <a:endParaRPr lang="en-US">
              <a:solidFill>
                <a:srgbClr val="000066"/>
              </a:solidFill>
            </a:endParaRPr>
          </a:p>
        </p:txBody>
      </p:sp>
      <p:sp>
        <p:nvSpPr>
          <p:cNvPr id="166108" name="AutoShape 287"/>
          <p:cNvSpPr>
            <a:spLocks/>
          </p:cNvSpPr>
          <p:nvPr/>
        </p:nvSpPr>
        <p:spPr bwMode="auto">
          <a:xfrm>
            <a:off x="539750" y="3524250"/>
            <a:ext cx="3384550" cy="696838"/>
          </a:xfrm>
          <a:prstGeom prst="borderCallout2">
            <a:avLst>
              <a:gd name="adj1" fmla="val 13926"/>
              <a:gd name="adj2" fmla="val 102250"/>
              <a:gd name="adj3" fmla="val 13926"/>
              <a:gd name="adj4" fmla="val 107130"/>
              <a:gd name="adj5" fmla="val -144486"/>
              <a:gd name="adj6" fmla="val 112056"/>
            </a:avLst>
          </a:prstGeom>
          <a:noFill/>
          <a:ln w="19050" algn="ctr">
            <a:solidFill>
              <a:schemeClr val="tx2"/>
            </a:solidFill>
            <a:miter lim="800000"/>
            <a:headEnd/>
            <a:tailEnd type="triangle" w="med" len="med"/>
          </a:ln>
        </p:spPr>
        <p:txBody>
          <a:bodyPr/>
          <a:lstStyle/>
          <a:p>
            <a:pPr marL="171450" indent="-171450">
              <a:spcAft>
                <a:spcPct val="30000"/>
              </a:spcAft>
              <a:buFont typeface="Wingdings" panose="05000000000000000000" pitchFamily="2" charset="2"/>
              <a:buChar char="§"/>
            </a:pPr>
            <a:r>
              <a:rPr lang="en-GB" sz="1200" dirty="0">
                <a:solidFill>
                  <a:srgbClr val="000066"/>
                </a:solidFill>
              </a:rPr>
              <a:t>Anticipate what quick wins could be tested during the Work Pilot</a:t>
            </a:r>
          </a:p>
          <a:p>
            <a:pPr marL="171450" indent="-171450">
              <a:spcAft>
                <a:spcPct val="30000"/>
              </a:spcAft>
              <a:buFont typeface="Wingdings" panose="05000000000000000000" pitchFamily="2" charset="2"/>
              <a:buChar char="§"/>
            </a:pPr>
            <a:r>
              <a:rPr lang="en-GB" sz="1200" dirty="0">
                <a:solidFill>
                  <a:srgbClr val="000066"/>
                </a:solidFill>
              </a:rPr>
              <a:t>Plan the logistics of the set up</a:t>
            </a:r>
          </a:p>
        </p:txBody>
      </p:sp>
      <p:sp>
        <p:nvSpPr>
          <p:cNvPr id="166109" name="AutoShape 288"/>
          <p:cNvSpPr>
            <a:spLocks/>
          </p:cNvSpPr>
          <p:nvPr/>
        </p:nvSpPr>
        <p:spPr bwMode="auto">
          <a:xfrm>
            <a:off x="1042988" y="2714173"/>
            <a:ext cx="2881312" cy="666408"/>
          </a:xfrm>
          <a:prstGeom prst="borderCallout2">
            <a:avLst>
              <a:gd name="adj1" fmla="val 12972"/>
              <a:gd name="adj2" fmla="val -2644"/>
              <a:gd name="adj3" fmla="val 12972"/>
              <a:gd name="adj4" fmla="val -4023"/>
              <a:gd name="adj5" fmla="val -19458"/>
              <a:gd name="adj6" fmla="val -5454"/>
            </a:avLst>
          </a:prstGeom>
          <a:noFill/>
          <a:ln w="19050" algn="ctr">
            <a:solidFill>
              <a:schemeClr val="tx2"/>
            </a:solidFill>
            <a:miter lim="800000"/>
            <a:headEnd/>
            <a:tailEnd type="triangle" w="med" len="med"/>
          </a:ln>
        </p:spPr>
        <p:txBody>
          <a:bodyPr/>
          <a:lstStyle/>
          <a:p>
            <a:pPr>
              <a:spcAft>
                <a:spcPts val="0"/>
              </a:spcAft>
            </a:pPr>
            <a:r>
              <a:rPr lang="en-GB" sz="1200" dirty="0">
                <a:solidFill>
                  <a:srgbClr val="000066"/>
                </a:solidFill>
              </a:rPr>
              <a:t>Highlight the needs to run a Work Pilot and engage with the </a:t>
            </a:r>
            <a:endParaRPr lang="en-GB" sz="1200" dirty="0" smtClean="0">
              <a:solidFill>
                <a:srgbClr val="000066"/>
              </a:solidFill>
            </a:endParaRPr>
          </a:p>
          <a:p>
            <a:pPr>
              <a:spcAft>
                <a:spcPts val="0"/>
              </a:spcAft>
            </a:pPr>
            <a:r>
              <a:rPr lang="en-GB" sz="1200" dirty="0" smtClean="0">
                <a:solidFill>
                  <a:srgbClr val="000066"/>
                </a:solidFill>
              </a:rPr>
              <a:t>Sponsor </a:t>
            </a:r>
            <a:r>
              <a:rPr lang="en-GB" sz="1200" dirty="0">
                <a:solidFill>
                  <a:srgbClr val="000066"/>
                </a:solidFill>
              </a:rPr>
              <a:t>to free up resources</a:t>
            </a:r>
          </a:p>
        </p:txBody>
      </p:sp>
      <p:sp>
        <p:nvSpPr>
          <p:cNvPr id="166110" name="Oval 289"/>
          <p:cNvSpPr>
            <a:spLocks noChangeArrowheads="1"/>
          </p:cNvSpPr>
          <p:nvPr/>
        </p:nvSpPr>
        <p:spPr bwMode="auto">
          <a:xfrm>
            <a:off x="3447826" y="3005821"/>
            <a:ext cx="287337" cy="287338"/>
          </a:xfrm>
          <a:prstGeom prst="ellipse">
            <a:avLst/>
          </a:prstGeom>
          <a:solidFill>
            <a:schemeClr val="accent3"/>
          </a:solidFill>
          <a:ln w="9525">
            <a:solidFill>
              <a:schemeClr val="tx1"/>
            </a:solidFill>
            <a:round/>
            <a:headEnd/>
            <a:tailEnd/>
          </a:ln>
        </p:spPr>
        <p:txBody>
          <a:bodyPr wrap="none" anchor="ctr"/>
          <a:lstStyle/>
          <a:p>
            <a:pPr algn="ctr"/>
            <a:r>
              <a:rPr lang="en-GB" sz="1600" dirty="0">
                <a:solidFill>
                  <a:schemeClr val="bg1"/>
                </a:solidFill>
              </a:rPr>
              <a:t>1</a:t>
            </a:r>
          </a:p>
        </p:txBody>
      </p:sp>
      <p:sp>
        <p:nvSpPr>
          <p:cNvPr id="166111" name="Oval 290"/>
          <p:cNvSpPr>
            <a:spLocks noChangeArrowheads="1"/>
          </p:cNvSpPr>
          <p:nvPr/>
        </p:nvSpPr>
        <p:spPr bwMode="auto">
          <a:xfrm>
            <a:off x="3447826" y="3813175"/>
            <a:ext cx="287337" cy="287338"/>
          </a:xfrm>
          <a:prstGeom prst="ellipse">
            <a:avLst/>
          </a:prstGeom>
          <a:solidFill>
            <a:schemeClr val="accent3"/>
          </a:solidFill>
          <a:ln w="9525">
            <a:solidFill>
              <a:schemeClr val="tx1"/>
            </a:solidFill>
            <a:round/>
            <a:headEnd/>
            <a:tailEnd/>
          </a:ln>
        </p:spPr>
        <p:txBody>
          <a:bodyPr wrap="none" anchor="ctr"/>
          <a:lstStyle/>
          <a:p>
            <a:pPr algn="ctr"/>
            <a:r>
              <a:rPr lang="en-GB" sz="1600">
                <a:solidFill>
                  <a:schemeClr val="bg1"/>
                </a:solidFill>
              </a:rPr>
              <a:t>2</a:t>
            </a:r>
          </a:p>
        </p:txBody>
      </p:sp>
      <p:sp>
        <p:nvSpPr>
          <p:cNvPr id="166112" name="AutoShape 291"/>
          <p:cNvSpPr>
            <a:spLocks/>
          </p:cNvSpPr>
          <p:nvPr/>
        </p:nvSpPr>
        <p:spPr bwMode="auto">
          <a:xfrm>
            <a:off x="539750" y="4389438"/>
            <a:ext cx="4535488" cy="1122362"/>
          </a:xfrm>
          <a:prstGeom prst="borderCallout2">
            <a:avLst>
              <a:gd name="adj1" fmla="val 8352"/>
              <a:gd name="adj2" fmla="val 101681"/>
              <a:gd name="adj3" fmla="val 8352"/>
              <a:gd name="adj4" fmla="val 106546"/>
              <a:gd name="adj5" fmla="val -165568"/>
              <a:gd name="adj6" fmla="val 112052"/>
            </a:avLst>
          </a:prstGeom>
          <a:noFill/>
          <a:ln w="19050" algn="ctr">
            <a:solidFill>
              <a:schemeClr val="tx2"/>
            </a:solidFill>
            <a:miter lim="800000"/>
            <a:headEnd/>
            <a:tailEnd type="triangle" w="med" len="med"/>
          </a:ln>
        </p:spPr>
        <p:txBody>
          <a:bodyPr/>
          <a:lstStyle/>
          <a:p>
            <a:pPr marL="171450" indent="-171450">
              <a:spcAft>
                <a:spcPct val="30000"/>
              </a:spcAft>
              <a:buFont typeface="Wingdings" panose="05000000000000000000" pitchFamily="2" charset="2"/>
              <a:buChar char="§"/>
            </a:pPr>
            <a:r>
              <a:rPr lang="en-GB" sz="1200">
                <a:solidFill>
                  <a:srgbClr val="000066"/>
                </a:solidFill>
              </a:rPr>
              <a:t>Scope which part of the realistic future state process could be tested in the Work Pilot</a:t>
            </a:r>
          </a:p>
          <a:p>
            <a:pPr marL="171450" indent="-171450">
              <a:spcAft>
                <a:spcPct val="30000"/>
              </a:spcAft>
              <a:buFont typeface="Wingdings" panose="05000000000000000000" pitchFamily="2" charset="2"/>
              <a:buChar char="§"/>
            </a:pPr>
            <a:r>
              <a:rPr lang="en-GB" sz="1200">
                <a:solidFill>
                  <a:srgbClr val="000066"/>
                </a:solidFill>
              </a:rPr>
              <a:t>Identify the key resources needed to run the Work Pilot and define the roles &amp; responsibilities</a:t>
            </a:r>
          </a:p>
          <a:p>
            <a:pPr marL="171450" indent="-171450">
              <a:spcAft>
                <a:spcPct val="30000"/>
              </a:spcAft>
              <a:buFont typeface="Wingdings" panose="05000000000000000000" pitchFamily="2" charset="2"/>
              <a:buChar char="§"/>
            </a:pPr>
            <a:r>
              <a:rPr lang="en-GB" sz="1200">
                <a:solidFill>
                  <a:srgbClr val="000066"/>
                </a:solidFill>
              </a:rPr>
              <a:t>Organise the logistics of the Work Pilot</a:t>
            </a:r>
          </a:p>
        </p:txBody>
      </p:sp>
      <p:sp>
        <p:nvSpPr>
          <p:cNvPr id="166113" name="Oval 292"/>
          <p:cNvSpPr>
            <a:spLocks noChangeArrowheads="1"/>
          </p:cNvSpPr>
          <p:nvPr/>
        </p:nvSpPr>
        <p:spPr bwMode="auto">
          <a:xfrm>
            <a:off x="4643438" y="5080000"/>
            <a:ext cx="287337" cy="287338"/>
          </a:xfrm>
          <a:prstGeom prst="ellipse">
            <a:avLst/>
          </a:prstGeom>
          <a:solidFill>
            <a:schemeClr val="accent3"/>
          </a:solidFill>
          <a:ln w="9525">
            <a:solidFill>
              <a:schemeClr val="tx1"/>
            </a:solidFill>
            <a:round/>
            <a:headEnd/>
            <a:tailEnd/>
          </a:ln>
        </p:spPr>
        <p:txBody>
          <a:bodyPr wrap="none" anchor="ctr"/>
          <a:lstStyle/>
          <a:p>
            <a:pPr algn="ctr"/>
            <a:r>
              <a:rPr lang="en-GB" sz="1600">
                <a:solidFill>
                  <a:schemeClr val="bg1"/>
                </a:solidFill>
              </a:rPr>
              <a:t>3</a:t>
            </a:r>
          </a:p>
        </p:txBody>
      </p:sp>
      <p:sp>
        <p:nvSpPr>
          <p:cNvPr id="166114" name="Line 293"/>
          <p:cNvSpPr>
            <a:spLocks noChangeShapeType="1"/>
          </p:cNvSpPr>
          <p:nvPr/>
        </p:nvSpPr>
        <p:spPr bwMode="auto">
          <a:xfrm>
            <a:off x="755650" y="2511425"/>
            <a:ext cx="215900" cy="0"/>
          </a:xfrm>
          <a:prstGeom prst="line">
            <a:avLst/>
          </a:prstGeom>
          <a:noFill/>
          <a:ln w="57150">
            <a:solidFill>
              <a:schemeClr val="hlink"/>
            </a:solidFill>
            <a:round/>
            <a:headEnd type="diamond" w="med" len="med"/>
            <a:tailEnd type="diamond" w="med" len="med"/>
          </a:ln>
        </p:spPr>
        <p:txBody>
          <a:bodyPr/>
          <a:lstStyle/>
          <a:p>
            <a:endParaRPr lang="en-GB"/>
          </a:p>
        </p:txBody>
      </p:sp>
      <p:sp>
        <p:nvSpPr>
          <p:cNvPr id="166115" name="Line 294"/>
          <p:cNvSpPr>
            <a:spLocks noChangeShapeType="1"/>
          </p:cNvSpPr>
          <p:nvPr/>
        </p:nvSpPr>
        <p:spPr bwMode="auto">
          <a:xfrm>
            <a:off x="3924300" y="2511425"/>
            <a:ext cx="863600" cy="0"/>
          </a:xfrm>
          <a:prstGeom prst="line">
            <a:avLst/>
          </a:prstGeom>
          <a:noFill/>
          <a:ln w="57150">
            <a:solidFill>
              <a:schemeClr val="hlink"/>
            </a:solidFill>
            <a:round/>
            <a:headEnd type="diamond" w="med" len="med"/>
            <a:tailEnd type="diamond" w="med" len="med"/>
          </a:ln>
        </p:spPr>
        <p:txBody>
          <a:bodyPr/>
          <a:lstStyle/>
          <a:p>
            <a:endParaRPr lang="en-GB"/>
          </a:p>
        </p:txBody>
      </p:sp>
      <p:sp>
        <p:nvSpPr>
          <p:cNvPr id="166116" name="Line 295"/>
          <p:cNvSpPr>
            <a:spLocks noChangeShapeType="1"/>
          </p:cNvSpPr>
          <p:nvPr/>
        </p:nvSpPr>
        <p:spPr bwMode="auto">
          <a:xfrm>
            <a:off x="5292725" y="2511425"/>
            <a:ext cx="792163" cy="0"/>
          </a:xfrm>
          <a:prstGeom prst="line">
            <a:avLst/>
          </a:prstGeom>
          <a:noFill/>
          <a:ln w="57150">
            <a:solidFill>
              <a:schemeClr val="hlink"/>
            </a:solidFill>
            <a:round/>
            <a:headEnd type="diamond" w="med" len="med"/>
            <a:tailEnd type="diamond" w="med" len="med"/>
          </a:ln>
        </p:spPr>
        <p:txBody>
          <a:bodyPr/>
          <a:lstStyle/>
          <a:p>
            <a:endParaRPr lang="en-GB"/>
          </a:p>
        </p:txBody>
      </p:sp>
      <p:sp>
        <p:nvSpPr>
          <p:cNvPr id="166117" name="Line 297"/>
          <p:cNvSpPr>
            <a:spLocks noChangeShapeType="1"/>
          </p:cNvSpPr>
          <p:nvPr/>
        </p:nvSpPr>
        <p:spPr bwMode="auto">
          <a:xfrm>
            <a:off x="6516688" y="2516188"/>
            <a:ext cx="647700" cy="0"/>
          </a:xfrm>
          <a:prstGeom prst="line">
            <a:avLst/>
          </a:prstGeom>
          <a:noFill/>
          <a:ln w="57150">
            <a:solidFill>
              <a:schemeClr val="hlink"/>
            </a:solidFill>
            <a:round/>
            <a:headEnd type="diamond" w="med" len="med"/>
            <a:tailEnd type="diamond" w="med" len="med"/>
          </a:ln>
        </p:spPr>
        <p:txBody>
          <a:bodyPr/>
          <a:lstStyle/>
          <a:p>
            <a:endParaRPr lang="en-GB"/>
          </a:p>
        </p:txBody>
      </p:sp>
      <p:sp>
        <p:nvSpPr>
          <p:cNvPr id="166118" name="AutoShape 298"/>
          <p:cNvSpPr>
            <a:spLocks/>
          </p:cNvSpPr>
          <p:nvPr/>
        </p:nvSpPr>
        <p:spPr bwMode="auto">
          <a:xfrm>
            <a:off x="539750" y="5757863"/>
            <a:ext cx="5616575" cy="503237"/>
          </a:xfrm>
          <a:prstGeom prst="borderCallout2">
            <a:avLst>
              <a:gd name="adj1" fmla="val 18750"/>
              <a:gd name="adj2" fmla="val 101356"/>
              <a:gd name="adj3" fmla="val 18750"/>
              <a:gd name="adj4" fmla="val 107435"/>
              <a:gd name="adj5" fmla="val -654359"/>
              <a:gd name="adj6" fmla="val 113509"/>
            </a:avLst>
          </a:prstGeom>
          <a:noFill/>
          <a:ln w="19050" algn="ctr">
            <a:solidFill>
              <a:schemeClr val="tx2"/>
            </a:solidFill>
            <a:miter lim="800000"/>
            <a:headEnd/>
            <a:tailEnd type="triangle" w="med" len="med"/>
          </a:ln>
        </p:spPr>
        <p:txBody>
          <a:bodyPr/>
          <a:lstStyle/>
          <a:p>
            <a:pPr marL="171450" indent="-171450">
              <a:spcAft>
                <a:spcPct val="30000"/>
              </a:spcAft>
              <a:buFont typeface="Wingdings" panose="05000000000000000000" pitchFamily="2" charset="2"/>
              <a:buChar char="§"/>
            </a:pPr>
            <a:r>
              <a:rPr lang="en-GB" sz="1200">
                <a:solidFill>
                  <a:srgbClr val="000066"/>
                </a:solidFill>
              </a:rPr>
              <a:t>Confirm resources, location and initial set-up of the Work Pilot</a:t>
            </a:r>
          </a:p>
          <a:p>
            <a:pPr marL="171450" indent="-171450">
              <a:spcAft>
                <a:spcPct val="30000"/>
              </a:spcAft>
              <a:buFont typeface="Wingdings" panose="05000000000000000000" pitchFamily="2" charset="2"/>
              <a:buChar char="§"/>
            </a:pPr>
            <a:r>
              <a:rPr lang="en-GB" sz="1200">
                <a:solidFill>
                  <a:srgbClr val="000066"/>
                </a:solidFill>
              </a:rPr>
              <a:t>Prepare kick off workshop with initial Work Pilot team</a:t>
            </a:r>
          </a:p>
        </p:txBody>
      </p:sp>
      <p:sp>
        <p:nvSpPr>
          <p:cNvPr id="166119" name="Oval 299"/>
          <p:cNvSpPr>
            <a:spLocks noChangeArrowheads="1"/>
          </p:cNvSpPr>
          <p:nvPr/>
        </p:nvSpPr>
        <p:spPr bwMode="auto">
          <a:xfrm>
            <a:off x="5795963" y="5900738"/>
            <a:ext cx="287337" cy="287337"/>
          </a:xfrm>
          <a:prstGeom prst="ellipse">
            <a:avLst/>
          </a:prstGeom>
          <a:solidFill>
            <a:schemeClr val="accent3"/>
          </a:solidFill>
          <a:ln w="9525">
            <a:solidFill>
              <a:schemeClr val="tx1"/>
            </a:solidFill>
            <a:round/>
            <a:headEnd/>
            <a:tailEnd/>
          </a:ln>
        </p:spPr>
        <p:txBody>
          <a:bodyPr wrap="none" anchor="ctr"/>
          <a:lstStyle/>
          <a:p>
            <a:pPr algn="ctr"/>
            <a:r>
              <a:rPr lang="en-GB" sz="1600">
                <a:solidFill>
                  <a:schemeClr val="bg1"/>
                </a:solidFill>
              </a:rPr>
              <a:t>4</a:t>
            </a:r>
          </a:p>
        </p:txBody>
      </p:sp>
      <p:sp>
        <p:nvSpPr>
          <p:cNvPr id="166120" name="AutoShape 300"/>
          <p:cNvSpPr>
            <a:spLocks/>
          </p:cNvSpPr>
          <p:nvPr/>
        </p:nvSpPr>
        <p:spPr bwMode="auto">
          <a:xfrm>
            <a:off x="7235825" y="2947988"/>
            <a:ext cx="1512888" cy="649287"/>
          </a:xfrm>
          <a:prstGeom prst="borderCallout2">
            <a:avLst>
              <a:gd name="adj1" fmla="val 17602"/>
              <a:gd name="adj2" fmla="val -5037"/>
              <a:gd name="adj3" fmla="val 17602"/>
              <a:gd name="adj4" fmla="val -5144"/>
              <a:gd name="adj5" fmla="val -51102"/>
              <a:gd name="adj6" fmla="val -5352"/>
            </a:avLst>
          </a:prstGeom>
          <a:solidFill>
            <a:schemeClr val="bg1"/>
          </a:solidFill>
          <a:ln w="19050" algn="ctr">
            <a:solidFill>
              <a:schemeClr val="accent1"/>
            </a:solidFill>
            <a:miter lim="800000"/>
            <a:headEnd/>
            <a:tailEnd type="triangle" w="med" len="med"/>
          </a:ln>
        </p:spPr>
        <p:txBody>
          <a:bodyPr/>
          <a:lstStyle/>
          <a:p>
            <a:pPr>
              <a:spcAft>
                <a:spcPct val="30000"/>
              </a:spcAft>
            </a:pPr>
            <a:r>
              <a:rPr lang="en-GB" sz="1200" dirty="0">
                <a:solidFill>
                  <a:srgbClr val="000066"/>
                </a:solidFill>
              </a:rPr>
              <a:t>Kick off </a:t>
            </a:r>
            <a:endParaRPr lang="en-GB" sz="1200" dirty="0" smtClean="0">
              <a:solidFill>
                <a:srgbClr val="000066"/>
              </a:solidFill>
            </a:endParaRPr>
          </a:p>
          <a:p>
            <a:pPr>
              <a:spcAft>
                <a:spcPct val="30000"/>
              </a:spcAft>
            </a:pPr>
            <a:r>
              <a:rPr lang="en-GB" sz="1200" dirty="0" smtClean="0">
                <a:solidFill>
                  <a:srgbClr val="000066"/>
                </a:solidFill>
              </a:rPr>
              <a:t>Work </a:t>
            </a:r>
            <a:r>
              <a:rPr lang="en-GB" sz="1200" dirty="0">
                <a:solidFill>
                  <a:srgbClr val="000066"/>
                </a:solidFill>
              </a:rPr>
              <a:t>Pilot</a:t>
            </a:r>
          </a:p>
        </p:txBody>
      </p:sp>
      <p:sp>
        <p:nvSpPr>
          <p:cNvPr id="166121" name="Oval 301"/>
          <p:cNvSpPr>
            <a:spLocks noChangeArrowheads="1"/>
          </p:cNvSpPr>
          <p:nvPr/>
        </p:nvSpPr>
        <p:spPr bwMode="auto">
          <a:xfrm>
            <a:off x="8243888" y="3149490"/>
            <a:ext cx="287338" cy="287337"/>
          </a:xfrm>
          <a:prstGeom prst="ellipse">
            <a:avLst/>
          </a:prstGeom>
          <a:solidFill>
            <a:schemeClr val="accent3"/>
          </a:solidFill>
          <a:ln w="9525">
            <a:solidFill>
              <a:schemeClr val="tx1"/>
            </a:solidFill>
            <a:round/>
            <a:headEnd/>
            <a:tailEnd/>
          </a:ln>
        </p:spPr>
        <p:txBody>
          <a:bodyPr wrap="none" anchor="ctr"/>
          <a:lstStyle/>
          <a:p>
            <a:pPr algn="ctr"/>
            <a:r>
              <a:rPr lang="en-GB" sz="1600">
                <a:solidFill>
                  <a:schemeClr val="bg1"/>
                </a:solidFill>
              </a:rPr>
              <a:t>5</a:t>
            </a:r>
          </a:p>
        </p:txBody>
      </p:sp>
      <p:sp>
        <p:nvSpPr>
          <p:cNvPr id="166122" name="Rectangle 302"/>
          <p:cNvSpPr>
            <a:spLocks noChangeArrowheads="1"/>
          </p:cNvSpPr>
          <p:nvPr/>
        </p:nvSpPr>
        <p:spPr bwMode="auto">
          <a:xfrm>
            <a:off x="7235825" y="3668713"/>
            <a:ext cx="1511300" cy="2809875"/>
          </a:xfrm>
          <a:prstGeom prst="rect">
            <a:avLst/>
          </a:prstGeom>
          <a:solidFill>
            <a:schemeClr val="accent3"/>
          </a:solidFill>
          <a:ln w="12700" cap="rnd">
            <a:noFill/>
            <a:miter lim="800000"/>
            <a:headEnd/>
            <a:tailEnd/>
          </a:ln>
        </p:spPr>
        <p:txBody>
          <a:bodyPr lIns="72000" rIns="36000" anchor="ctr"/>
          <a:lstStyle/>
          <a:p>
            <a:pPr eaLnBrk="0" hangingPunct="0">
              <a:spcBef>
                <a:spcPts val="600"/>
              </a:spcBef>
            </a:pPr>
            <a:r>
              <a:rPr lang="en-GB" sz="1600" b="0" dirty="0">
                <a:solidFill>
                  <a:schemeClr val="bg1"/>
                </a:solidFill>
              </a:rPr>
              <a:t>Starting the Work Pilot the week following the last work-shop is critical:</a:t>
            </a:r>
          </a:p>
          <a:p>
            <a:pPr eaLnBrk="0" hangingPunct="0">
              <a:spcBef>
                <a:spcPts val="600"/>
              </a:spcBef>
            </a:pPr>
            <a:r>
              <a:rPr lang="en-GB" sz="1600" b="0" dirty="0" smtClean="0">
                <a:solidFill>
                  <a:schemeClr val="bg1"/>
                </a:solidFill>
              </a:rPr>
              <a:t>You </a:t>
            </a:r>
            <a:r>
              <a:rPr lang="en-GB" sz="1600" b="0" dirty="0">
                <a:solidFill>
                  <a:schemeClr val="bg1"/>
                </a:solidFill>
              </a:rPr>
              <a:t>will benefit from the momentum built up with the team</a:t>
            </a:r>
          </a:p>
        </p:txBody>
      </p:sp>
    </p:spTree>
    <p:extLst>
      <p:ext uri="{BB962C8B-B14F-4D97-AF65-F5344CB8AC3E}">
        <p14:creationId xmlns:p14="http://schemas.microsoft.com/office/powerpoint/2010/main" val="29044761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Rectangle 2"/>
          <p:cNvSpPr>
            <a:spLocks noGrp="1" noChangeArrowheads="1"/>
          </p:cNvSpPr>
          <p:nvPr>
            <p:ph type="title"/>
          </p:nvPr>
        </p:nvSpPr>
        <p:spPr/>
        <p:txBody>
          <a:bodyPr/>
          <a:lstStyle/>
          <a:p>
            <a:pPr defTabSz="844550" eaLnBrk="1" hangingPunct="1"/>
            <a:r>
              <a:rPr lang="en-GB" sz="2400" smtClean="0"/>
              <a:t>Logistics of setting up a Work Pilot</a:t>
            </a:r>
            <a:br>
              <a:rPr lang="en-GB" sz="2400" smtClean="0"/>
            </a:br>
            <a:r>
              <a:rPr lang="en-GB" altLang="en-GB" sz="1800" b="1" smtClean="0">
                <a:solidFill>
                  <a:srgbClr val="99CC33"/>
                </a:solidFill>
                <a:cs typeface="Arial" pitchFamily="34" charset="0"/>
              </a:rPr>
              <a:t>Things that need to be considered</a:t>
            </a:r>
          </a:p>
        </p:txBody>
      </p:sp>
      <p:sp>
        <p:nvSpPr>
          <p:cNvPr id="166916" name="Slide Number Placeholder 4"/>
          <p:cNvSpPr>
            <a:spLocks noGrp="1"/>
          </p:cNvSpPr>
          <p:nvPr>
            <p:ph type="sldNum" sz="quarter" idx="11"/>
          </p:nvPr>
        </p:nvSpPr>
        <p:spPr>
          <a:noFill/>
        </p:spPr>
        <p:txBody>
          <a:bodyPr/>
          <a:lstStyle/>
          <a:p>
            <a:fld id="{8378419C-AF56-455E-844A-2F42E2AED845}" type="slidenum">
              <a:rPr lang="en-GB" altLang="en-GB"/>
              <a:pPr/>
              <a:t>22</a:t>
            </a:fld>
            <a:endParaRPr lang="en-GB" altLang="en-GB"/>
          </a:p>
        </p:txBody>
      </p:sp>
      <p:sp>
        <p:nvSpPr>
          <p:cNvPr id="166917" name="Rectangle 3"/>
          <p:cNvSpPr>
            <a:spLocks noGrp="1" noChangeArrowheads="1"/>
          </p:cNvSpPr>
          <p:nvPr>
            <p:ph type="body" idx="4294967295"/>
          </p:nvPr>
        </p:nvSpPr>
        <p:spPr>
          <a:xfrm>
            <a:off x="361950" y="1287463"/>
            <a:ext cx="5613400" cy="5046662"/>
          </a:xfrm>
          <a:solidFill>
            <a:schemeClr val="bg1"/>
          </a:solidFill>
          <a:ln>
            <a:noFill/>
          </a:ln>
        </p:spPr>
        <p:txBody>
          <a:bodyPr lIns="72000" tIns="36000" rIns="72000" bIns="36000" anchor="t" anchorCtr="0"/>
          <a:lstStyle/>
          <a:p>
            <a:pPr eaLnBrk="1" hangingPunct="1">
              <a:lnSpc>
                <a:spcPct val="100000"/>
              </a:lnSpc>
              <a:spcAft>
                <a:spcPts val="600"/>
              </a:spcAft>
              <a:buSzPct val="90000"/>
            </a:pPr>
            <a:r>
              <a:rPr lang="en-GB" sz="1600" b="1" dirty="0" smtClean="0">
                <a:solidFill>
                  <a:schemeClr val="accent1"/>
                </a:solidFill>
              </a:rPr>
              <a:t>Team and resources</a:t>
            </a:r>
          </a:p>
          <a:p>
            <a:pPr marL="261938" lvl="1" indent="-261938" eaLnBrk="1" hangingPunct="1">
              <a:lnSpc>
                <a:spcPct val="100000"/>
              </a:lnSpc>
              <a:spcAft>
                <a:spcPts val="600"/>
              </a:spcAft>
              <a:buSzPct val="100000"/>
              <a:buFont typeface="Wingdings" panose="05000000000000000000" pitchFamily="2" charset="2"/>
              <a:buChar char="§"/>
            </a:pPr>
            <a:r>
              <a:rPr lang="en-GB" sz="1400" dirty="0" smtClean="0">
                <a:solidFill>
                  <a:schemeClr val="accent1"/>
                </a:solidFill>
              </a:rPr>
              <a:t>Identify team leader(s) and team members (how many, from which department and who)</a:t>
            </a:r>
          </a:p>
          <a:p>
            <a:pPr marL="261938" lvl="1" indent="-261938" eaLnBrk="1" hangingPunct="1">
              <a:lnSpc>
                <a:spcPct val="100000"/>
              </a:lnSpc>
              <a:spcAft>
                <a:spcPts val="600"/>
              </a:spcAft>
              <a:buSzPct val="100000"/>
              <a:buFont typeface="Wingdings" panose="05000000000000000000" pitchFamily="2" charset="2"/>
              <a:buChar char="§"/>
            </a:pPr>
            <a:r>
              <a:rPr lang="en-GB" sz="1400" dirty="0" smtClean="0">
                <a:solidFill>
                  <a:schemeClr val="accent1"/>
                </a:solidFill>
              </a:rPr>
              <a:t>Agree availability and duration</a:t>
            </a:r>
          </a:p>
          <a:p>
            <a:pPr marL="261938" lvl="1" indent="-261938" eaLnBrk="1" hangingPunct="1">
              <a:lnSpc>
                <a:spcPct val="100000"/>
              </a:lnSpc>
              <a:spcAft>
                <a:spcPts val="600"/>
              </a:spcAft>
              <a:buSzPct val="100000"/>
              <a:buFont typeface="Wingdings" panose="05000000000000000000" pitchFamily="2" charset="2"/>
              <a:buChar char="§"/>
            </a:pPr>
            <a:r>
              <a:rPr lang="en-GB" sz="1400" dirty="0" smtClean="0">
                <a:solidFill>
                  <a:schemeClr val="accent1"/>
                </a:solidFill>
              </a:rPr>
              <a:t>Job roles &amp; responsibilities</a:t>
            </a:r>
          </a:p>
          <a:p>
            <a:pPr marL="261938" lvl="1" indent="-261938" eaLnBrk="1" hangingPunct="1">
              <a:lnSpc>
                <a:spcPct val="100000"/>
              </a:lnSpc>
              <a:spcAft>
                <a:spcPts val="600"/>
              </a:spcAft>
              <a:buSzPct val="100000"/>
              <a:buFont typeface="Wingdings" panose="05000000000000000000" pitchFamily="2" charset="2"/>
              <a:buChar char="§"/>
            </a:pPr>
            <a:r>
              <a:rPr lang="en-GB" sz="1400" dirty="0" smtClean="0">
                <a:solidFill>
                  <a:schemeClr val="accent1"/>
                </a:solidFill>
              </a:rPr>
              <a:t>Simple team structure</a:t>
            </a:r>
          </a:p>
          <a:p>
            <a:pPr eaLnBrk="1" hangingPunct="1">
              <a:lnSpc>
                <a:spcPct val="100000"/>
              </a:lnSpc>
              <a:spcBef>
                <a:spcPts val="1200"/>
              </a:spcBef>
              <a:spcAft>
                <a:spcPts val="600"/>
              </a:spcAft>
              <a:buSzPct val="90000"/>
            </a:pPr>
            <a:r>
              <a:rPr lang="en-GB" sz="1600" b="1" dirty="0" smtClean="0">
                <a:solidFill>
                  <a:schemeClr val="accent1"/>
                </a:solidFill>
              </a:rPr>
              <a:t>Logistics and location</a:t>
            </a:r>
          </a:p>
          <a:p>
            <a:pPr marL="261938" lvl="1" indent="-261938" eaLnBrk="1" hangingPunct="1">
              <a:lnSpc>
                <a:spcPct val="100000"/>
              </a:lnSpc>
              <a:spcAft>
                <a:spcPts val="600"/>
              </a:spcAft>
              <a:buSzPct val="100000"/>
              <a:buFont typeface="Wingdings" panose="05000000000000000000" pitchFamily="2" charset="2"/>
              <a:buChar char="§"/>
            </a:pPr>
            <a:r>
              <a:rPr lang="en-GB" sz="1400" dirty="0">
                <a:solidFill>
                  <a:schemeClr val="accent1"/>
                </a:solidFill>
              </a:rPr>
              <a:t>Location, desks &amp; chairs, PC, software licences, </a:t>
            </a:r>
          </a:p>
          <a:p>
            <a:pPr marL="261938" lvl="1" indent="-261938" eaLnBrk="1" hangingPunct="1">
              <a:lnSpc>
                <a:spcPct val="100000"/>
              </a:lnSpc>
              <a:spcAft>
                <a:spcPts val="600"/>
              </a:spcAft>
              <a:buSzPct val="100000"/>
              <a:buFont typeface="Wingdings" panose="05000000000000000000" pitchFamily="2" charset="2"/>
              <a:buChar char="§"/>
            </a:pPr>
            <a:r>
              <a:rPr lang="en-GB" sz="1400" dirty="0">
                <a:solidFill>
                  <a:schemeClr val="accent1"/>
                </a:solidFill>
              </a:rPr>
              <a:t>Flip charts, visual boards &amp; posters…</a:t>
            </a:r>
          </a:p>
          <a:p>
            <a:pPr marL="261938" lvl="1" indent="-261938" eaLnBrk="1" hangingPunct="1">
              <a:lnSpc>
                <a:spcPct val="100000"/>
              </a:lnSpc>
              <a:spcAft>
                <a:spcPts val="600"/>
              </a:spcAft>
              <a:buSzPct val="100000"/>
              <a:buFont typeface="Wingdings" panose="05000000000000000000" pitchFamily="2" charset="2"/>
              <a:buChar char="§"/>
            </a:pPr>
            <a:r>
              <a:rPr lang="en-GB" sz="1400" dirty="0">
                <a:solidFill>
                  <a:schemeClr val="accent1"/>
                </a:solidFill>
              </a:rPr>
              <a:t>Unit(s), physical location(s)</a:t>
            </a:r>
          </a:p>
          <a:p>
            <a:pPr eaLnBrk="1" hangingPunct="1">
              <a:lnSpc>
                <a:spcPct val="100000"/>
              </a:lnSpc>
              <a:spcBef>
                <a:spcPts val="1200"/>
              </a:spcBef>
              <a:spcAft>
                <a:spcPts val="600"/>
              </a:spcAft>
              <a:buSzPct val="90000"/>
            </a:pPr>
            <a:r>
              <a:rPr lang="en-GB" sz="1600" b="1" dirty="0" smtClean="0">
                <a:solidFill>
                  <a:schemeClr val="accent1"/>
                </a:solidFill>
              </a:rPr>
              <a:t>Performance management</a:t>
            </a:r>
          </a:p>
          <a:p>
            <a:pPr marL="261938" lvl="1" indent="-261938" eaLnBrk="1" hangingPunct="1">
              <a:lnSpc>
                <a:spcPct val="100000"/>
              </a:lnSpc>
              <a:spcAft>
                <a:spcPts val="600"/>
              </a:spcAft>
              <a:buSzPct val="100000"/>
              <a:buFont typeface="Wingdings" panose="05000000000000000000" pitchFamily="2" charset="2"/>
              <a:buChar char="§"/>
            </a:pPr>
            <a:r>
              <a:rPr lang="en-GB" sz="1400" dirty="0" smtClean="0">
                <a:solidFill>
                  <a:schemeClr val="accent1"/>
                </a:solidFill>
              </a:rPr>
              <a:t>Clear goal and outcomes </a:t>
            </a:r>
            <a:endParaRPr lang="en-GB" sz="1400" dirty="0">
              <a:solidFill>
                <a:schemeClr val="accent1"/>
              </a:solidFill>
            </a:endParaRPr>
          </a:p>
          <a:p>
            <a:pPr marL="261938" lvl="1" indent="-261938" eaLnBrk="1" hangingPunct="1">
              <a:lnSpc>
                <a:spcPct val="100000"/>
              </a:lnSpc>
              <a:spcAft>
                <a:spcPts val="600"/>
              </a:spcAft>
              <a:buSzPct val="100000"/>
              <a:buFont typeface="Wingdings" panose="05000000000000000000" pitchFamily="2" charset="2"/>
              <a:buChar char="§"/>
            </a:pPr>
            <a:r>
              <a:rPr lang="en-GB" sz="1400" dirty="0">
                <a:solidFill>
                  <a:schemeClr val="accent1"/>
                </a:solidFill>
              </a:rPr>
              <a:t>Key Performance Indicators with agreed targets</a:t>
            </a:r>
            <a:endParaRPr lang="en-GB" dirty="0">
              <a:solidFill>
                <a:schemeClr val="accent1"/>
              </a:solidFill>
            </a:endParaRPr>
          </a:p>
          <a:p>
            <a:pPr eaLnBrk="1" hangingPunct="1">
              <a:lnSpc>
                <a:spcPct val="100000"/>
              </a:lnSpc>
              <a:spcBef>
                <a:spcPts val="1200"/>
              </a:spcBef>
              <a:spcAft>
                <a:spcPts val="600"/>
              </a:spcAft>
              <a:buSzPct val="90000"/>
            </a:pPr>
            <a:r>
              <a:rPr lang="en-GB" sz="1600" b="1" dirty="0" smtClean="0">
                <a:solidFill>
                  <a:schemeClr val="accent1"/>
                </a:solidFill>
              </a:rPr>
              <a:t>Defined process &amp; products</a:t>
            </a:r>
          </a:p>
          <a:p>
            <a:pPr marL="261938" lvl="1" indent="-261938" eaLnBrk="1" hangingPunct="1">
              <a:lnSpc>
                <a:spcPct val="100000"/>
              </a:lnSpc>
              <a:spcAft>
                <a:spcPts val="600"/>
              </a:spcAft>
              <a:buSzPct val="100000"/>
              <a:buFont typeface="Wingdings" panose="05000000000000000000" pitchFamily="2" charset="2"/>
              <a:buChar char="§"/>
            </a:pPr>
            <a:r>
              <a:rPr lang="en-GB" sz="1400" dirty="0">
                <a:solidFill>
                  <a:schemeClr val="accent1"/>
                </a:solidFill>
              </a:rPr>
              <a:t>Realistic future state </a:t>
            </a:r>
            <a:r>
              <a:rPr lang="en-GB" sz="1400" dirty="0" smtClean="0">
                <a:solidFill>
                  <a:schemeClr val="accent1"/>
                </a:solidFill>
              </a:rPr>
              <a:t>process</a:t>
            </a:r>
          </a:p>
          <a:p>
            <a:pPr marL="261938" lvl="1" indent="-261938" eaLnBrk="1" hangingPunct="1">
              <a:lnSpc>
                <a:spcPct val="100000"/>
              </a:lnSpc>
              <a:spcAft>
                <a:spcPts val="600"/>
              </a:spcAft>
              <a:buSzPct val="100000"/>
              <a:buFont typeface="Wingdings" panose="05000000000000000000" pitchFamily="2" charset="2"/>
              <a:buChar char="§"/>
            </a:pPr>
            <a:r>
              <a:rPr lang="en-GB" sz="1400" dirty="0" smtClean="0">
                <a:solidFill>
                  <a:schemeClr val="accent1"/>
                </a:solidFill>
              </a:rPr>
              <a:t>Agree customer demand by products used in the pilot (e.g. real cases)</a:t>
            </a:r>
            <a:endParaRPr lang="en-GB" sz="1400" dirty="0">
              <a:solidFill>
                <a:schemeClr val="accent1"/>
              </a:solidFill>
            </a:endParaRPr>
          </a:p>
        </p:txBody>
      </p:sp>
      <p:pic>
        <p:nvPicPr>
          <p:cNvPr id="166918" name="Picture 5" descr="chemistry"/>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51814" y="1311275"/>
            <a:ext cx="2447925" cy="4973638"/>
          </a:xfrm>
          <a:prstGeom prst="rect">
            <a:avLst/>
          </a:prstGeom>
          <a:noFill/>
          <a:ln w="9525">
            <a:noFill/>
            <a:miter lim="800000"/>
            <a:headEnd/>
            <a:tailEnd/>
          </a:ln>
        </p:spPr>
      </p:pic>
    </p:spTree>
    <p:extLst>
      <p:ext uri="{BB962C8B-B14F-4D97-AF65-F5344CB8AC3E}">
        <p14:creationId xmlns:p14="http://schemas.microsoft.com/office/powerpoint/2010/main" val="23665425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Levers to initiate a Continuous Improvement culture</a:t>
            </a:r>
            <a:endParaRPr lang="en-US" dirty="0"/>
          </a:p>
        </p:txBody>
      </p:sp>
      <p:sp>
        <p:nvSpPr>
          <p:cNvPr id="3" name="Footer Placeholder 2"/>
          <p:cNvSpPr>
            <a:spLocks noGrp="1"/>
          </p:cNvSpPr>
          <p:nvPr>
            <p:ph type="ftr" sz="quarter" idx="10"/>
          </p:nvPr>
        </p:nvSpPr>
        <p:spPr/>
        <p:txBody>
          <a:bodyPr/>
          <a:lstStyle/>
          <a:p>
            <a:pPr>
              <a:defRPr/>
            </a:pPr>
            <a:r>
              <a:rPr lang="en-GB" altLang="en-GB" smtClean="0"/>
              <a:t>Lean Workshops</a:t>
            </a:r>
            <a:endParaRPr lang="en-GB" altLang="en-GB"/>
          </a:p>
        </p:txBody>
      </p:sp>
      <p:sp>
        <p:nvSpPr>
          <p:cNvPr id="4" name="Slide Number Placeholder 3"/>
          <p:cNvSpPr>
            <a:spLocks noGrp="1"/>
          </p:cNvSpPr>
          <p:nvPr>
            <p:ph type="sldNum" sz="quarter" idx="11"/>
          </p:nvPr>
        </p:nvSpPr>
        <p:spPr/>
        <p:txBody>
          <a:bodyPr/>
          <a:lstStyle/>
          <a:p>
            <a:pPr>
              <a:defRPr/>
            </a:pPr>
            <a:fld id="{52E1F56E-0AD8-4EA9-9BCA-27C227E9B0E9}" type="slidenum">
              <a:rPr lang="en-GB" altLang="en-GB" smtClean="0"/>
              <a:pPr>
                <a:defRPr/>
              </a:pPr>
              <a:t>23</a:t>
            </a:fld>
            <a:endParaRPr lang="en-GB" altLang="en-GB"/>
          </a:p>
        </p:txBody>
      </p:sp>
      <p:sp>
        <p:nvSpPr>
          <p:cNvPr id="5" name="Rectangle 4"/>
          <p:cNvSpPr/>
          <p:nvPr/>
        </p:nvSpPr>
        <p:spPr bwMode="auto">
          <a:xfrm>
            <a:off x="3867150" y="1174750"/>
            <a:ext cx="4949825" cy="1700213"/>
          </a:xfrm>
          <a:prstGeom prst="rect">
            <a:avLst/>
          </a:prstGeom>
          <a:noFill/>
          <a:ln w="12700">
            <a:solidFill>
              <a:schemeClr val="tx2"/>
            </a:solidFill>
            <a:headEnd/>
            <a:tailEnd/>
          </a:ln>
          <a:effectLst/>
        </p:spPr>
        <p:style>
          <a:lnRef idx="1">
            <a:schemeClr val="accent1"/>
          </a:lnRef>
          <a:fillRef idx="3">
            <a:schemeClr val="accent1"/>
          </a:fillRef>
          <a:effectRef idx="2">
            <a:schemeClr val="accent1"/>
          </a:effectRef>
          <a:fontRef idx="minor">
            <a:schemeClr val="lt1"/>
          </a:fontRef>
        </p:style>
        <p:txBody>
          <a:bodyPr lIns="108000" tIns="108000" rIns="108000" bIns="108000" anchor="ctr"/>
          <a:lstStyle/>
          <a:p>
            <a:pPr marL="176213" indent="-176213" fontAlgn="auto">
              <a:spcBef>
                <a:spcPts val="600"/>
              </a:spcBef>
              <a:spcAft>
                <a:spcPts val="0"/>
              </a:spcAft>
              <a:buFont typeface="Arial" pitchFamily="34" charset="0"/>
              <a:buChar char="•"/>
              <a:defRPr/>
            </a:pPr>
            <a:r>
              <a:rPr lang="en-GB" sz="2000" kern="0" dirty="0">
                <a:solidFill>
                  <a:srgbClr val="000066"/>
                </a:solidFill>
              </a:rPr>
              <a:t>Leadership engagement</a:t>
            </a:r>
          </a:p>
          <a:p>
            <a:pPr marL="176213" indent="-176213" fontAlgn="auto">
              <a:spcBef>
                <a:spcPts val="600"/>
              </a:spcBef>
              <a:spcAft>
                <a:spcPts val="0"/>
              </a:spcAft>
              <a:buFont typeface="Arial" pitchFamily="34" charset="0"/>
              <a:buChar char="•"/>
              <a:defRPr/>
            </a:pPr>
            <a:r>
              <a:rPr lang="en-GB" sz="2000" kern="0" dirty="0">
                <a:solidFill>
                  <a:srgbClr val="000066"/>
                </a:solidFill>
              </a:rPr>
              <a:t>Strategic Alignment</a:t>
            </a:r>
          </a:p>
          <a:p>
            <a:pPr marL="176213" indent="-176213" fontAlgn="auto">
              <a:spcBef>
                <a:spcPts val="600"/>
              </a:spcBef>
              <a:spcAft>
                <a:spcPts val="0"/>
              </a:spcAft>
              <a:buFont typeface="Arial" pitchFamily="34" charset="0"/>
              <a:buChar char="•"/>
              <a:defRPr/>
            </a:pPr>
            <a:r>
              <a:rPr lang="en-GB" sz="2000" kern="0" dirty="0">
                <a:solidFill>
                  <a:srgbClr val="000066"/>
                </a:solidFill>
              </a:rPr>
              <a:t>Governance</a:t>
            </a:r>
          </a:p>
          <a:p>
            <a:pPr marL="176213" indent="-176213" fontAlgn="auto">
              <a:spcBef>
                <a:spcPts val="600"/>
              </a:spcBef>
              <a:spcAft>
                <a:spcPts val="0"/>
              </a:spcAft>
              <a:buFont typeface="Arial" pitchFamily="34" charset="0"/>
              <a:buChar char="•"/>
              <a:defRPr/>
            </a:pPr>
            <a:r>
              <a:rPr lang="en-GB" sz="2000" kern="0" dirty="0">
                <a:solidFill>
                  <a:srgbClr val="000066"/>
                </a:solidFill>
              </a:rPr>
              <a:t>Resourcing</a:t>
            </a:r>
          </a:p>
        </p:txBody>
      </p:sp>
      <p:sp>
        <p:nvSpPr>
          <p:cNvPr id="6" name="Rectangle 5"/>
          <p:cNvSpPr/>
          <p:nvPr/>
        </p:nvSpPr>
        <p:spPr bwMode="auto">
          <a:xfrm>
            <a:off x="3867150" y="2957513"/>
            <a:ext cx="4949825" cy="1701800"/>
          </a:xfrm>
          <a:prstGeom prst="rect">
            <a:avLst/>
          </a:prstGeom>
          <a:noFill/>
          <a:ln w="12700">
            <a:solidFill>
              <a:schemeClr val="accent3"/>
            </a:solidFill>
            <a:headEnd/>
            <a:tailEnd/>
          </a:ln>
          <a:effectLst/>
        </p:spPr>
        <p:style>
          <a:lnRef idx="1">
            <a:schemeClr val="accent1"/>
          </a:lnRef>
          <a:fillRef idx="3">
            <a:schemeClr val="accent1"/>
          </a:fillRef>
          <a:effectRef idx="2">
            <a:schemeClr val="accent1"/>
          </a:effectRef>
          <a:fontRef idx="minor">
            <a:schemeClr val="lt1"/>
          </a:fontRef>
        </p:style>
        <p:txBody>
          <a:bodyPr lIns="108000" tIns="108000" rIns="108000" bIns="108000" anchor="ctr"/>
          <a:lstStyle/>
          <a:p>
            <a:pPr marL="176213" indent="-176213" fontAlgn="auto">
              <a:spcBef>
                <a:spcPts val="600"/>
              </a:spcBef>
              <a:spcAft>
                <a:spcPts val="0"/>
              </a:spcAft>
              <a:buFont typeface="Arial" pitchFamily="34" charset="0"/>
              <a:buChar char="•"/>
              <a:defRPr/>
            </a:pPr>
            <a:r>
              <a:rPr lang="en-GB" sz="2000" kern="0" dirty="0">
                <a:solidFill>
                  <a:srgbClr val="000066"/>
                </a:solidFill>
              </a:rPr>
              <a:t>Process management</a:t>
            </a:r>
          </a:p>
          <a:p>
            <a:pPr marL="176213" indent="-176213" fontAlgn="auto">
              <a:spcBef>
                <a:spcPts val="600"/>
              </a:spcBef>
              <a:spcAft>
                <a:spcPts val="0"/>
              </a:spcAft>
              <a:buFont typeface="Arial" pitchFamily="34" charset="0"/>
              <a:buChar char="•"/>
              <a:defRPr/>
            </a:pPr>
            <a:r>
              <a:rPr lang="en-GB" sz="2000" kern="0" dirty="0">
                <a:solidFill>
                  <a:srgbClr val="000066"/>
                </a:solidFill>
              </a:rPr>
              <a:t>Measurement &amp; Benefits</a:t>
            </a:r>
          </a:p>
          <a:p>
            <a:pPr marL="176213" indent="-176213" fontAlgn="auto">
              <a:spcBef>
                <a:spcPts val="600"/>
              </a:spcBef>
              <a:spcAft>
                <a:spcPts val="0"/>
              </a:spcAft>
              <a:buFont typeface="Arial" pitchFamily="34" charset="0"/>
              <a:buChar char="•"/>
              <a:defRPr/>
            </a:pPr>
            <a:r>
              <a:rPr lang="en-GB" sz="2000" kern="0" dirty="0">
                <a:solidFill>
                  <a:srgbClr val="000066"/>
                </a:solidFill>
              </a:rPr>
              <a:t>Customer Voice</a:t>
            </a:r>
          </a:p>
          <a:p>
            <a:pPr marL="176213" indent="-176213" fontAlgn="auto">
              <a:spcBef>
                <a:spcPts val="600"/>
              </a:spcBef>
              <a:spcAft>
                <a:spcPts val="0"/>
              </a:spcAft>
              <a:buFont typeface="Arial" pitchFamily="34" charset="0"/>
              <a:buChar char="•"/>
              <a:defRPr/>
            </a:pPr>
            <a:r>
              <a:rPr lang="en-GB" sz="2000" kern="0" dirty="0">
                <a:solidFill>
                  <a:srgbClr val="000066"/>
                </a:solidFill>
              </a:rPr>
              <a:t>Methods and Tools</a:t>
            </a:r>
          </a:p>
        </p:txBody>
      </p:sp>
      <p:sp>
        <p:nvSpPr>
          <p:cNvPr id="7" name="Rectangle 6"/>
          <p:cNvSpPr/>
          <p:nvPr/>
        </p:nvSpPr>
        <p:spPr bwMode="auto">
          <a:xfrm>
            <a:off x="3867150" y="4778376"/>
            <a:ext cx="4949825" cy="1700212"/>
          </a:xfrm>
          <a:prstGeom prst="rect">
            <a:avLst/>
          </a:prstGeom>
          <a:noFill/>
          <a:ln w="12700">
            <a:solidFill>
              <a:schemeClr val="accent2"/>
            </a:solidFill>
            <a:headEnd/>
            <a:tailEnd/>
          </a:ln>
          <a:effectLst/>
        </p:spPr>
        <p:style>
          <a:lnRef idx="1">
            <a:schemeClr val="accent1"/>
          </a:lnRef>
          <a:fillRef idx="3">
            <a:schemeClr val="accent1"/>
          </a:fillRef>
          <a:effectRef idx="2">
            <a:schemeClr val="accent1"/>
          </a:effectRef>
          <a:fontRef idx="minor">
            <a:schemeClr val="lt1"/>
          </a:fontRef>
        </p:style>
        <p:txBody>
          <a:bodyPr lIns="108000" tIns="108000" rIns="108000" bIns="108000" anchor="ctr"/>
          <a:lstStyle/>
          <a:p>
            <a:pPr marL="176213" indent="-176213" fontAlgn="auto">
              <a:spcBef>
                <a:spcPts val="600"/>
              </a:spcBef>
              <a:spcAft>
                <a:spcPts val="0"/>
              </a:spcAft>
              <a:buFont typeface="Arial" pitchFamily="34" charset="0"/>
              <a:buChar char="•"/>
              <a:defRPr/>
            </a:pPr>
            <a:r>
              <a:rPr lang="en-GB" sz="2000" kern="0" dirty="0">
                <a:solidFill>
                  <a:srgbClr val="000066"/>
                </a:solidFill>
              </a:rPr>
              <a:t>Roles &amp; Responsibilities</a:t>
            </a:r>
          </a:p>
          <a:p>
            <a:pPr marL="176213" indent="-176213" fontAlgn="auto">
              <a:spcBef>
                <a:spcPts val="600"/>
              </a:spcBef>
              <a:spcAft>
                <a:spcPts val="0"/>
              </a:spcAft>
              <a:buFont typeface="Arial" pitchFamily="34" charset="0"/>
              <a:buChar char="•"/>
              <a:defRPr/>
            </a:pPr>
            <a:r>
              <a:rPr lang="en-GB" sz="2000" kern="0" dirty="0">
                <a:solidFill>
                  <a:srgbClr val="000066"/>
                </a:solidFill>
              </a:rPr>
              <a:t>Performance Alignment</a:t>
            </a:r>
          </a:p>
          <a:p>
            <a:pPr marL="176213" indent="-176213" fontAlgn="auto">
              <a:spcBef>
                <a:spcPts val="600"/>
              </a:spcBef>
              <a:spcAft>
                <a:spcPts val="0"/>
              </a:spcAft>
              <a:buFont typeface="Arial" pitchFamily="34" charset="0"/>
              <a:buChar char="•"/>
              <a:defRPr/>
            </a:pPr>
            <a:r>
              <a:rPr lang="en-GB" sz="2000" kern="0" dirty="0">
                <a:solidFill>
                  <a:srgbClr val="000066"/>
                </a:solidFill>
              </a:rPr>
              <a:t>Capability and Learning</a:t>
            </a:r>
          </a:p>
          <a:p>
            <a:pPr marL="176213" indent="-176213" fontAlgn="auto">
              <a:spcBef>
                <a:spcPts val="600"/>
              </a:spcBef>
              <a:spcAft>
                <a:spcPts val="0"/>
              </a:spcAft>
              <a:buFont typeface="Arial" pitchFamily="34" charset="0"/>
              <a:buChar char="•"/>
              <a:defRPr/>
            </a:pPr>
            <a:r>
              <a:rPr lang="en-GB" sz="2000" kern="0" dirty="0">
                <a:solidFill>
                  <a:srgbClr val="000066"/>
                </a:solidFill>
              </a:rPr>
              <a:t>Communication</a:t>
            </a:r>
          </a:p>
        </p:txBody>
      </p:sp>
      <p:sp>
        <p:nvSpPr>
          <p:cNvPr id="8" name="AutoShape 11"/>
          <p:cNvSpPr>
            <a:spLocks noChangeArrowheads="1"/>
          </p:cNvSpPr>
          <p:nvPr/>
        </p:nvSpPr>
        <p:spPr bwMode="auto">
          <a:xfrm>
            <a:off x="361950" y="1174750"/>
            <a:ext cx="2322512" cy="1700213"/>
          </a:xfrm>
          <a:prstGeom prst="homePlate">
            <a:avLst>
              <a:gd name="adj" fmla="val 41319"/>
            </a:avLst>
          </a:prstGeom>
          <a:solidFill>
            <a:srgbClr val="001D59"/>
          </a:solidFill>
          <a:ln w="19050" algn="ctr">
            <a:solidFill>
              <a:schemeClr val="accent1">
                <a:lumMod val="75000"/>
              </a:schemeClr>
            </a:solidFill>
            <a:miter lim="800000"/>
            <a:headEnd type="none" w="sm" len="sm"/>
            <a:tailEnd/>
          </a:ln>
          <a:effectLst>
            <a:outerShdw blurRad="50800" dist="38100" dir="2700000" algn="tl" rotWithShape="0">
              <a:prstClr val="black">
                <a:alpha val="40000"/>
              </a:prstClr>
            </a:outerShdw>
          </a:effectLst>
        </p:spPr>
        <p:txBody>
          <a:bodyPr lIns="72000" tIns="72000" rIns="72000" bIns="72000" anchor="ctr"/>
          <a:lstStyle/>
          <a:p>
            <a:pPr>
              <a:defRPr/>
            </a:pPr>
            <a:r>
              <a:rPr lang="en-GB" sz="2400" b="1" dirty="0">
                <a:solidFill>
                  <a:srgbClr val="FFFFFF"/>
                </a:solidFill>
                <a:latin typeface="Arial" charset="0"/>
              </a:rPr>
              <a:t>The Right Projects</a:t>
            </a:r>
          </a:p>
        </p:txBody>
      </p:sp>
      <p:sp>
        <p:nvSpPr>
          <p:cNvPr id="9" name="AutoShape 15"/>
          <p:cNvSpPr>
            <a:spLocks noChangeArrowheads="1"/>
          </p:cNvSpPr>
          <p:nvPr/>
        </p:nvSpPr>
        <p:spPr bwMode="auto">
          <a:xfrm>
            <a:off x="361950" y="2955925"/>
            <a:ext cx="2322512" cy="1703388"/>
          </a:xfrm>
          <a:prstGeom prst="homePlate">
            <a:avLst>
              <a:gd name="adj" fmla="val 39360"/>
            </a:avLst>
          </a:prstGeom>
          <a:solidFill>
            <a:schemeClr val="accent1">
              <a:lumMod val="40000"/>
              <a:lumOff val="60000"/>
            </a:schemeClr>
          </a:solidFill>
          <a:ln w="19050" algn="ctr">
            <a:solidFill>
              <a:schemeClr val="accent1">
                <a:lumMod val="40000"/>
                <a:lumOff val="60000"/>
              </a:schemeClr>
            </a:solidFill>
            <a:miter lim="800000"/>
            <a:headEnd type="none" w="sm" len="sm"/>
            <a:tailEnd/>
          </a:ln>
          <a:effectLst>
            <a:outerShdw blurRad="50800" dist="38100" dir="2700000" algn="tl" rotWithShape="0">
              <a:prstClr val="black">
                <a:alpha val="40000"/>
              </a:prstClr>
            </a:outerShdw>
          </a:effectLst>
        </p:spPr>
        <p:txBody>
          <a:bodyPr lIns="72000" tIns="72000" rIns="72000" bIns="72000" anchor="ctr"/>
          <a:lstStyle/>
          <a:p>
            <a:pPr>
              <a:defRPr/>
            </a:pPr>
            <a:r>
              <a:rPr lang="en-GB" sz="2400" b="1" dirty="0">
                <a:solidFill>
                  <a:srgbClr val="FFFFFF"/>
                </a:solidFill>
                <a:latin typeface="+mn-lt"/>
              </a:rPr>
              <a:t>The Right Approach</a:t>
            </a:r>
          </a:p>
        </p:txBody>
      </p:sp>
      <p:sp>
        <p:nvSpPr>
          <p:cNvPr id="10" name="AutoShape 19"/>
          <p:cNvSpPr>
            <a:spLocks noChangeArrowheads="1"/>
          </p:cNvSpPr>
          <p:nvPr/>
        </p:nvSpPr>
        <p:spPr bwMode="auto">
          <a:xfrm>
            <a:off x="361950" y="4778375"/>
            <a:ext cx="2322512" cy="1700213"/>
          </a:xfrm>
          <a:prstGeom prst="homePlate">
            <a:avLst>
              <a:gd name="adj" fmla="val 41683"/>
            </a:avLst>
          </a:prstGeom>
          <a:solidFill>
            <a:schemeClr val="accent2"/>
          </a:solidFill>
          <a:ln>
            <a:noFill/>
            <a:headEnd type="none" w="sm" len="sm"/>
            <a:tailEn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fontAlgn="auto">
              <a:spcBef>
                <a:spcPts val="0"/>
              </a:spcBef>
              <a:spcAft>
                <a:spcPts val="0"/>
              </a:spcAft>
              <a:defRPr/>
            </a:pPr>
            <a:r>
              <a:rPr lang="en-GB" sz="2400" b="1" kern="0" dirty="0">
                <a:solidFill>
                  <a:srgbClr val="FFFFFF"/>
                </a:solidFill>
              </a:rPr>
              <a:t>The Right People</a:t>
            </a:r>
          </a:p>
        </p:txBody>
      </p:sp>
      <p:sp>
        <p:nvSpPr>
          <p:cNvPr id="14" name="AutoShape 11"/>
          <p:cNvSpPr>
            <a:spLocks noChangeArrowheads="1"/>
          </p:cNvSpPr>
          <p:nvPr/>
        </p:nvSpPr>
        <p:spPr bwMode="auto">
          <a:xfrm>
            <a:off x="2941376" y="1174750"/>
            <a:ext cx="784463" cy="1700213"/>
          </a:xfrm>
          <a:prstGeom prst="rect">
            <a:avLst/>
          </a:prstGeom>
          <a:solidFill>
            <a:srgbClr val="001D59"/>
          </a:solidFill>
          <a:ln w="19050" algn="ctr">
            <a:solidFill>
              <a:schemeClr val="accent1">
                <a:lumMod val="75000"/>
              </a:schemeClr>
            </a:solidFill>
            <a:miter lim="800000"/>
            <a:headEnd type="none" w="sm" len="sm"/>
            <a:tailEnd/>
          </a:ln>
          <a:effectLst>
            <a:outerShdw blurRad="50800" dist="38100" dir="2700000" algn="tl" rotWithShape="0">
              <a:prstClr val="black">
                <a:alpha val="40000"/>
              </a:prstClr>
            </a:outerShdw>
          </a:effectLst>
        </p:spPr>
        <p:txBody>
          <a:bodyPr vert="vert270" lIns="72000" tIns="72000" rIns="72000" bIns="72000" anchor="ctr"/>
          <a:lstStyle/>
          <a:p>
            <a:pPr algn="ctr">
              <a:defRPr/>
            </a:pPr>
            <a:r>
              <a:rPr lang="en-US" dirty="0">
                <a:solidFill>
                  <a:srgbClr val="FFFFFF"/>
                </a:solidFill>
              </a:rPr>
              <a:t>Leadership &amp; alignment</a:t>
            </a:r>
            <a:endParaRPr lang="en-GB" b="1" dirty="0">
              <a:solidFill>
                <a:srgbClr val="FFFFFF"/>
              </a:solidFill>
              <a:latin typeface="Arial" charset="0"/>
            </a:endParaRPr>
          </a:p>
        </p:txBody>
      </p:sp>
      <p:sp>
        <p:nvSpPr>
          <p:cNvPr id="15" name="AutoShape 15"/>
          <p:cNvSpPr>
            <a:spLocks noChangeArrowheads="1"/>
          </p:cNvSpPr>
          <p:nvPr/>
        </p:nvSpPr>
        <p:spPr bwMode="auto">
          <a:xfrm>
            <a:off x="2941376" y="2955925"/>
            <a:ext cx="784463" cy="1703388"/>
          </a:xfrm>
          <a:prstGeom prst="rect">
            <a:avLst/>
          </a:prstGeom>
          <a:solidFill>
            <a:schemeClr val="accent1">
              <a:lumMod val="40000"/>
              <a:lumOff val="60000"/>
            </a:schemeClr>
          </a:solidFill>
          <a:ln w="19050" algn="ctr">
            <a:solidFill>
              <a:schemeClr val="accent1">
                <a:lumMod val="40000"/>
                <a:lumOff val="60000"/>
              </a:schemeClr>
            </a:solidFill>
            <a:miter lim="800000"/>
            <a:headEnd type="none" w="sm" len="sm"/>
            <a:tailEnd/>
          </a:ln>
          <a:effectLst>
            <a:outerShdw blurRad="50800" dist="38100" dir="2700000" algn="tl" rotWithShape="0">
              <a:prstClr val="black">
                <a:alpha val="40000"/>
              </a:prstClr>
            </a:outerShdw>
          </a:effectLst>
        </p:spPr>
        <p:txBody>
          <a:bodyPr vert="vert270" lIns="72000" tIns="72000" rIns="72000" bIns="72000" anchor="ctr"/>
          <a:lstStyle/>
          <a:p>
            <a:pPr algn="ctr">
              <a:spcAft>
                <a:spcPct val="10000"/>
              </a:spcAft>
            </a:pPr>
            <a:r>
              <a:rPr lang="en-US" dirty="0">
                <a:solidFill>
                  <a:srgbClr val="FFFFFF"/>
                </a:solidFill>
              </a:rPr>
              <a:t>Operational delivery</a:t>
            </a:r>
          </a:p>
        </p:txBody>
      </p:sp>
      <p:sp>
        <p:nvSpPr>
          <p:cNvPr id="16" name="AutoShape 19"/>
          <p:cNvSpPr>
            <a:spLocks noChangeArrowheads="1"/>
          </p:cNvSpPr>
          <p:nvPr/>
        </p:nvSpPr>
        <p:spPr bwMode="auto">
          <a:xfrm>
            <a:off x="2941376" y="4778375"/>
            <a:ext cx="784463" cy="1700213"/>
          </a:xfrm>
          <a:prstGeom prst="rect">
            <a:avLst/>
          </a:prstGeom>
          <a:solidFill>
            <a:schemeClr val="accent2"/>
          </a:solidFill>
          <a:ln>
            <a:noFill/>
            <a:headEnd type="none" w="sm" len="sm"/>
            <a:tailEn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72000" tIns="72000" rIns="72000" bIns="72000" anchor="ctr"/>
          <a:lstStyle/>
          <a:p>
            <a:pPr algn="ctr">
              <a:spcAft>
                <a:spcPct val="10000"/>
              </a:spcAft>
            </a:pPr>
            <a:r>
              <a:rPr lang="en-US" dirty="0">
                <a:solidFill>
                  <a:srgbClr val="FFFFFF"/>
                </a:solidFill>
              </a:rPr>
              <a:t>People and </a:t>
            </a:r>
            <a:r>
              <a:rPr lang="en-US" dirty="0" err="1">
                <a:solidFill>
                  <a:srgbClr val="FFFFFF"/>
                </a:solidFill>
              </a:rPr>
              <a:t>behaviours</a:t>
            </a:r>
            <a:endParaRPr lang="en-US" u="sng" dirty="0">
              <a:solidFill>
                <a:srgbClr val="FFFFFF"/>
              </a:solidFill>
            </a:endParaRPr>
          </a:p>
        </p:txBody>
      </p:sp>
    </p:spTree>
    <p:extLst>
      <p:ext uri="{BB962C8B-B14F-4D97-AF65-F5344CB8AC3E}">
        <p14:creationId xmlns:p14="http://schemas.microsoft.com/office/powerpoint/2010/main" val="2986347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pPr eaLnBrk="1" hangingPunct="1"/>
            <a:r>
              <a:rPr lang="en-GB" sz="2400" dirty="0" smtClean="0"/>
              <a:t>Success factors to run the work pilot</a:t>
            </a:r>
            <a:br>
              <a:rPr lang="en-GB" sz="2400" dirty="0" smtClean="0"/>
            </a:br>
            <a:r>
              <a:rPr lang="en-GB" altLang="en-GB" sz="1800" b="1" dirty="0" smtClean="0">
                <a:solidFill>
                  <a:srgbClr val="99CC33"/>
                </a:solidFill>
                <a:cs typeface="Arial" pitchFamily="34" charset="0"/>
              </a:rPr>
              <a:t>Using the 3 Levers model to set up the work pilot</a:t>
            </a:r>
          </a:p>
        </p:txBody>
      </p:sp>
      <p:sp>
        <p:nvSpPr>
          <p:cNvPr id="167939" name="Slide Number Placeholder 5"/>
          <p:cNvSpPr>
            <a:spLocks noGrp="1"/>
          </p:cNvSpPr>
          <p:nvPr>
            <p:ph type="sldNum" sz="quarter" idx="11"/>
          </p:nvPr>
        </p:nvSpPr>
        <p:spPr>
          <a:noFill/>
        </p:spPr>
        <p:txBody>
          <a:bodyPr/>
          <a:lstStyle/>
          <a:p>
            <a:fld id="{5A38E3A2-0D88-4B52-A6D2-2DF395F8C4C4}" type="slidenum">
              <a:rPr lang="en-GB" altLang="en-GB"/>
              <a:pPr/>
              <a:t>24</a:t>
            </a:fld>
            <a:endParaRPr lang="en-GB" altLang="en-GB"/>
          </a:p>
        </p:txBody>
      </p:sp>
      <p:sp>
        <p:nvSpPr>
          <p:cNvPr id="167940" name="Rectangle 27"/>
          <p:cNvSpPr>
            <a:spLocks noChangeArrowheads="1"/>
          </p:cNvSpPr>
          <p:nvPr/>
        </p:nvSpPr>
        <p:spPr bwMode="auto">
          <a:xfrm>
            <a:off x="6038850" y="1095375"/>
            <a:ext cx="2359025" cy="5345113"/>
          </a:xfrm>
          <a:prstGeom prst="rect">
            <a:avLst/>
          </a:prstGeom>
          <a:solidFill>
            <a:schemeClr val="bg1">
              <a:lumMod val="85000"/>
            </a:schemeClr>
          </a:solidFill>
          <a:ln w="19050">
            <a:solidFill>
              <a:schemeClr val="bg1"/>
            </a:solidFill>
            <a:miter lim="800000"/>
            <a:headEnd/>
            <a:tailEnd/>
          </a:ln>
        </p:spPr>
        <p:txBody>
          <a:bodyPr wrap="none"/>
          <a:lstStyle/>
          <a:p>
            <a:pPr algn="ctr"/>
            <a:endParaRPr lang="en-US" b="0">
              <a:solidFill>
                <a:srgbClr val="000066"/>
              </a:solidFill>
            </a:endParaRPr>
          </a:p>
        </p:txBody>
      </p:sp>
      <p:sp>
        <p:nvSpPr>
          <p:cNvPr id="167941" name="Rectangle 25"/>
          <p:cNvSpPr>
            <a:spLocks noChangeArrowheads="1"/>
          </p:cNvSpPr>
          <p:nvPr/>
        </p:nvSpPr>
        <p:spPr bwMode="auto">
          <a:xfrm>
            <a:off x="3402013" y="1095375"/>
            <a:ext cx="2359025" cy="5345113"/>
          </a:xfrm>
          <a:prstGeom prst="rect">
            <a:avLst/>
          </a:prstGeom>
          <a:solidFill>
            <a:schemeClr val="bg1">
              <a:lumMod val="85000"/>
            </a:schemeClr>
          </a:solidFill>
          <a:ln w="19050">
            <a:solidFill>
              <a:schemeClr val="bg1"/>
            </a:solidFill>
            <a:miter lim="800000"/>
            <a:headEnd/>
            <a:tailEnd/>
          </a:ln>
        </p:spPr>
        <p:txBody>
          <a:bodyPr wrap="none"/>
          <a:lstStyle/>
          <a:p>
            <a:pPr algn="ctr"/>
            <a:endParaRPr lang="en-US" b="0">
              <a:solidFill>
                <a:srgbClr val="000066"/>
              </a:solidFill>
            </a:endParaRPr>
          </a:p>
        </p:txBody>
      </p:sp>
      <p:sp>
        <p:nvSpPr>
          <p:cNvPr id="167942" name="Oval 26"/>
          <p:cNvSpPr>
            <a:spLocks noChangeArrowheads="1"/>
          </p:cNvSpPr>
          <p:nvPr/>
        </p:nvSpPr>
        <p:spPr bwMode="blackWhite">
          <a:xfrm>
            <a:off x="3194050" y="3173413"/>
            <a:ext cx="2774950" cy="1239837"/>
          </a:xfrm>
          <a:prstGeom prst="ellipse">
            <a:avLst/>
          </a:prstGeom>
          <a:solidFill>
            <a:schemeClr val="bg1"/>
          </a:solidFill>
          <a:ln w="12700">
            <a:noFill/>
            <a:round/>
            <a:headEnd/>
            <a:tailEnd/>
          </a:ln>
        </p:spPr>
        <p:txBody>
          <a:bodyPr lIns="87086" tIns="45044" rIns="87086" bIns="45044" anchor="ctr"/>
          <a:lstStyle/>
          <a:p>
            <a:pPr algn="ctr" defTabSz="954088" eaLnBrk="0" hangingPunct="0">
              <a:lnSpc>
                <a:spcPct val="95000"/>
              </a:lnSpc>
            </a:pPr>
            <a:endParaRPr lang="de-DE" sz="1400">
              <a:solidFill>
                <a:srgbClr val="FFFFFF"/>
              </a:solidFill>
              <a:latin typeface="Verdana" pitchFamily="34" charset="0"/>
            </a:endParaRPr>
          </a:p>
        </p:txBody>
      </p:sp>
      <p:sp>
        <p:nvSpPr>
          <p:cNvPr id="167943" name="Rectangle 24"/>
          <p:cNvSpPr>
            <a:spLocks noChangeArrowheads="1"/>
          </p:cNvSpPr>
          <p:nvPr/>
        </p:nvSpPr>
        <p:spPr bwMode="auto">
          <a:xfrm>
            <a:off x="695325" y="1095375"/>
            <a:ext cx="2359025" cy="5345113"/>
          </a:xfrm>
          <a:prstGeom prst="rect">
            <a:avLst/>
          </a:prstGeom>
          <a:solidFill>
            <a:schemeClr val="bg1">
              <a:lumMod val="85000"/>
            </a:schemeClr>
          </a:solidFill>
          <a:ln w="19050">
            <a:solidFill>
              <a:schemeClr val="bg1"/>
            </a:solidFill>
            <a:miter lim="800000"/>
            <a:headEnd/>
            <a:tailEnd/>
          </a:ln>
        </p:spPr>
        <p:txBody>
          <a:bodyPr wrap="none"/>
          <a:lstStyle/>
          <a:p>
            <a:pPr algn="ctr"/>
            <a:endParaRPr lang="en-US" b="0">
              <a:solidFill>
                <a:srgbClr val="000066"/>
              </a:solidFill>
            </a:endParaRPr>
          </a:p>
        </p:txBody>
      </p:sp>
      <p:sp>
        <p:nvSpPr>
          <p:cNvPr id="167944" name="Oval 7"/>
          <p:cNvSpPr>
            <a:spLocks noChangeArrowheads="1"/>
          </p:cNvSpPr>
          <p:nvPr/>
        </p:nvSpPr>
        <p:spPr bwMode="blackWhite">
          <a:xfrm>
            <a:off x="3479800" y="3297238"/>
            <a:ext cx="2190750" cy="979487"/>
          </a:xfrm>
          <a:prstGeom prst="ellipse">
            <a:avLst/>
          </a:prstGeom>
          <a:solidFill>
            <a:schemeClr val="tx1"/>
          </a:solidFill>
          <a:ln w="12700">
            <a:noFill/>
            <a:round/>
            <a:headEnd/>
            <a:tailEnd/>
          </a:ln>
        </p:spPr>
        <p:txBody>
          <a:bodyPr lIns="87086" tIns="45044" rIns="87086" bIns="45044" anchor="ctr"/>
          <a:lstStyle/>
          <a:p>
            <a:pPr algn="ctr" defTabSz="954088" eaLnBrk="0" hangingPunct="0">
              <a:lnSpc>
                <a:spcPct val="95000"/>
              </a:lnSpc>
            </a:pPr>
            <a:r>
              <a:rPr lang="de-DE" sz="1400">
                <a:solidFill>
                  <a:srgbClr val="FFFFFF"/>
                </a:solidFill>
                <a:latin typeface="Verdana" pitchFamily="34" charset="0"/>
              </a:rPr>
              <a:t>Work Pilot</a:t>
            </a:r>
          </a:p>
        </p:txBody>
      </p:sp>
      <p:cxnSp>
        <p:nvCxnSpPr>
          <p:cNvPr id="167945" name="AutoShape 16"/>
          <p:cNvCxnSpPr>
            <a:cxnSpLocks noChangeShapeType="1"/>
            <a:stCxn id="167960" idx="3"/>
            <a:endCxn id="167944" idx="1"/>
          </p:cNvCxnSpPr>
          <p:nvPr/>
        </p:nvCxnSpPr>
        <p:spPr bwMode="auto">
          <a:xfrm>
            <a:off x="2814638" y="2665413"/>
            <a:ext cx="985837" cy="776287"/>
          </a:xfrm>
          <a:prstGeom prst="curvedConnector2">
            <a:avLst/>
          </a:prstGeom>
          <a:noFill/>
          <a:ln w="9525">
            <a:solidFill>
              <a:srgbClr val="003366"/>
            </a:solidFill>
            <a:round/>
            <a:headEnd/>
            <a:tailEnd type="triangle" w="med" len="med"/>
          </a:ln>
        </p:spPr>
      </p:cxnSp>
      <p:cxnSp>
        <p:nvCxnSpPr>
          <p:cNvPr id="167946" name="AutoShape 17"/>
          <p:cNvCxnSpPr>
            <a:cxnSpLocks noChangeShapeType="1"/>
            <a:stCxn id="167972" idx="3"/>
            <a:endCxn id="167944" idx="3"/>
          </p:cNvCxnSpPr>
          <p:nvPr/>
        </p:nvCxnSpPr>
        <p:spPr bwMode="auto">
          <a:xfrm flipV="1">
            <a:off x="2814638" y="4132263"/>
            <a:ext cx="985837" cy="793750"/>
          </a:xfrm>
          <a:prstGeom prst="curvedConnector2">
            <a:avLst/>
          </a:prstGeom>
          <a:noFill/>
          <a:ln w="9525">
            <a:solidFill>
              <a:srgbClr val="003366"/>
            </a:solidFill>
            <a:round/>
            <a:headEnd/>
            <a:tailEnd type="triangle" w="med" len="med"/>
          </a:ln>
        </p:spPr>
      </p:cxnSp>
      <p:cxnSp>
        <p:nvCxnSpPr>
          <p:cNvPr id="167947" name="AutoShape 18"/>
          <p:cNvCxnSpPr>
            <a:cxnSpLocks noChangeShapeType="1"/>
            <a:stCxn id="167974" idx="1"/>
            <a:endCxn id="167944" idx="5"/>
          </p:cNvCxnSpPr>
          <p:nvPr/>
        </p:nvCxnSpPr>
        <p:spPr bwMode="auto">
          <a:xfrm rot="10800000">
            <a:off x="5349875" y="4132263"/>
            <a:ext cx="950913" cy="793750"/>
          </a:xfrm>
          <a:prstGeom prst="curvedConnector2">
            <a:avLst/>
          </a:prstGeom>
          <a:noFill/>
          <a:ln w="9525">
            <a:solidFill>
              <a:srgbClr val="003366"/>
            </a:solidFill>
            <a:round/>
            <a:headEnd/>
            <a:tailEnd type="triangle" w="med" len="med"/>
          </a:ln>
        </p:spPr>
      </p:cxnSp>
      <p:cxnSp>
        <p:nvCxnSpPr>
          <p:cNvPr id="167948" name="AutoShape 19"/>
          <p:cNvCxnSpPr>
            <a:cxnSpLocks noChangeShapeType="1"/>
            <a:stCxn id="167964" idx="1"/>
            <a:endCxn id="167944" idx="7"/>
          </p:cNvCxnSpPr>
          <p:nvPr/>
        </p:nvCxnSpPr>
        <p:spPr bwMode="auto">
          <a:xfrm rot="10800000" flipV="1">
            <a:off x="5349875" y="2665413"/>
            <a:ext cx="950913" cy="776287"/>
          </a:xfrm>
          <a:prstGeom prst="curvedConnector2">
            <a:avLst/>
          </a:prstGeom>
          <a:noFill/>
          <a:ln w="9525">
            <a:solidFill>
              <a:srgbClr val="003366"/>
            </a:solidFill>
            <a:round/>
            <a:headEnd/>
            <a:tailEnd type="triangle" w="med" len="med"/>
          </a:ln>
        </p:spPr>
      </p:cxnSp>
      <p:cxnSp>
        <p:nvCxnSpPr>
          <p:cNvPr id="167949" name="AutoShape 20"/>
          <p:cNvCxnSpPr>
            <a:cxnSpLocks noChangeShapeType="1"/>
            <a:stCxn id="167968" idx="2"/>
            <a:endCxn id="167944" idx="0"/>
          </p:cNvCxnSpPr>
          <p:nvPr/>
        </p:nvCxnSpPr>
        <p:spPr bwMode="auto">
          <a:xfrm>
            <a:off x="4568599" y="2703513"/>
            <a:ext cx="6576" cy="593725"/>
          </a:xfrm>
          <a:prstGeom prst="straightConnector1">
            <a:avLst/>
          </a:prstGeom>
          <a:noFill/>
          <a:ln w="9525">
            <a:solidFill>
              <a:srgbClr val="003366"/>
            </a:solidFill>
            <a:round/>
            <a:headEnd/>
            <a:tailEnd type="triangle" w="med" len="med"/>
          </a:ln>
        </p:spPr>
      </p:cxnSp>
      <p:cxnSp>
        <p:nvCxnSpPr>
          <p:cNvPr id="167950" name="AutoShape 21"/>
          <p:cNvCxnSpPr>
            <a:cxnSpLocks noChangeShapeType="1"/>
            <a:stCxn id="167961" idx="0"/>
            <a:endCxn id="167944" idx="4"/>
          </p:cNvCxnSpPr>
          <p:nvPr/>
        </p:nvCxnSpPr>
        <p:spPr bwMode="auto">
          <a:xfrm flipV="1">
            <a:off x="4572000" y="4276725"/>
            <a:ext cx="3175" cy="473075"/>
          </a:xfrm>
          <a:prstGeom prst="straightConnector1">
            <a:avLst/>
          </a:prstGeom>
          <a:noFill/>
          <a:ln w="9525">
            <a:solidFill>
              <a:srgbClr val="003366"/>
            </a:solidFill>
            <a:round/>
            <a:headEnd/>
            <a:tailEnd type="triangle" w="med" len="med"/>
          </a:ln>
        </p:spPr>
      </p:cxnSp>
      <p:cxnSp>
        <p:nvCxnSpPr>
          <p:cNvPr id="167951" name="AutoShape 22"/>
          <p:cNvCxnSpPr>
            <a:cxnSpLocks noChangeShapeType="1"/>
            <a:stCxn id="167970" idx="3"/>
            <a:endCxn id="167944" idx="2"/>
          </p:cNvCxnSpPr>
          <p:nvPr/>
        </p:nvCxnSpPr>
        <p:spPr bwMode="auto">
          <a:xfrm flipV="1">
            <a:off x="2814638" y="3787775"/>
            <a:ext cx="665162" cy="4763"/>
          </a:xfrm>
          <a:prstGeom prst="straightConnector1">
            <a:avLst/>
          </a:prstGeom>
          <a:noFill/>
          <a:ln w="9525">
            <a:solidFill>
              <a:srgbClr val="003366"/>
            </a:solidFill>
            <a:round/>
            <a:headEnd/>
            <a:tailEnd type="triangle" w="med" len="med"/>
          </a:ln>
        </p:spPr>
      </p:cxnSp>
      <p:cxnSp>
        <p:nvCxnSpPr>
          <p:cNvPr id="167952" name="AutoShape 23"/>
          <p:cNvCxnSpPr>
            <a:cxnSpLocks noChangeShapeType="1"/>
            <a:stCxn id="167966" idx="1"/>
            <a:endCxn id="167944" idx="6"/>
          </p:cNvCxnSpPr>
          <p:nvPr/>
        </p:nvCxnSpPr>
        <p:spPr bwMode="auto">
          <a:xfrm rot="10800000">
            <a:off x="5670550" y="3787775"/>
            <a:ext cx="630238" cy="4763"/>
          </a:xfrm>
          <a:prstGeom prst="straightConnector1">
            <a:avLst/>
          </a:prstGeom>
          <a:noFill/>
          <a:ln w="9525">
            <a:solidFill>
              <a:srgbClr val="003366"/>
            </a:solidFill>
            <a:round/>
            <a:headEnd/>
            <a:tailEnd type="triangle" w="med" len="med"/>
          </a:ln>
        </p:spPr>
      </p:cxnSp>
      <p:sp>
        <p:nvSpPr>
          <p:cNvPr id="167953" name="AutoShape 30"/>
          <p:cNvSpPr>
            <a:spLocks noChangeArrowheads="1"/>
          </p:cNvSpPr>
          <p:nvPr/>
        </p:nvSpPr>
        <p:spPr bwMode="auto">
          <a:xfrm>
            <a:off x="695325" y="1095375"/>
            <a:ext cx="2359025" cy="533400"/>
          </a:xfrm>
          <a:prstGeom prst="flowChartOffpageConnector">
            <a:avLst/>
          </a:prstGeom>
          <a:solidFill>
            <a:schemeClr val="accent3"/>
          </a:solidFill>
          <a:ln w="19050" algn="ctr">
            <a:solidFill>
              <a:srgbClr val="FFFFFF"/>
            </a:solidFill>
            <a:miter lim="800000"/>
            <a:headEnd type="none" w="sm" len="sm"/>
            <a:tailEnd/>
          </a:ln>
        </p:spPr>
        <p:txBody>
          <a:bodyPr lIns="72000" tIns="72000" rIns="72000" bIns="72000"/>
          <a:lstStyle/>
          <a:p>
            <a:pPr algn="ctr">
              <a:spcAft>
                <a:spcPct val="10000"/>
              </a:spcAft>
            </a:pPr>
            <a:r>
              <a:rPr lang="en-US" sz="1400" dirty="0" smtClean="0">
                <a:solidFill>
                  <a:srgbClr val="FFFFFF"/>
                </a:solidFill>
              </a:rPr>
              <a:t>Operational delivery</a:t>
            </a:r>
            <a:endParaRPr lang="en-US" sz="1400" dirty="0">
              <a:solidFill>
                <a:srgbClr val="FFFFFF"/>
              </a:solidFill>
            </a:endParaRPr>
          </a:p>
        </p:txBody>
      </p:sp>
      <p:sp>
        <p:nvSpPr>
          <p:cNvPr id="167954" name="AutoShape 31"/>
          <p:cNvSpPr>
            <a:spLocks noChangeArrowheads="1"/>
          </p:cNvSpPr>
          <p:nvPr/>
        </p:nvSpPr>
        <p:spPr bwMode="auto">
          <a:xfrm>
            <a:off x="3402013" y="1095375"/>
            <a:ext cx="2359025" cy="533400"/>
          </a:xfrm>
          <a:prstGeom prst="flowChartOffpageConnector">
            <a:avLst/>
          </a:prstGeom>
          <a:solidFill>
            <a:schemeClr val="accent1"/>
          </a:solidFill>
          <a:ln w="19050" algn="ctr">
            <a:solidFill>
              <a:srgbClr val="FFFFFF"/>
            </a:solidFill>
            <a:miter lim="800000"/>
            <a:headEnd type="none" w="sm" len="sm"/>
            <a:tailEnd/>
          </a:ln>
        </p:spPr>
        <p:txBody>
          <a:bodyPr lIns="72000" tIns="72000" rIns="72000" bIns="72000"/>
          <a:lstStyle/>
          <a:p>
            <a:pPr algn="ctr">
              <a:lnSpc>
                <a:spcPct val="90000"/>
              </a:lnSpc>
              <a:spcAft>
                <a:spcPct val="10000"/>
              </a:spcAft>
            </a:pPr>
            <a:r>
              <a:rPr lang="en-US" sz="1400" dirty="0">
                <a:solidFill>
                  <a:srgbClr val="FFFFFF"/>
                </a:solidFill>
              </a:rPr>
              <a:t>Leadership </a:t>
            </a:r>
            <a:r>
              <a:rPr lang="en-US" sz="1400" dirty="0" smtClean="0">
                <a:solidFill>
                  <a:srgbClr val="FFFFFF"/>
                </a:solidFill>
              </a:rPr>
              <a:t>&amp; alignment</a:t>
            </a:r>
            <a:endParaRPr lang="en-US" sz="1400" u="sng" dirty="0">
              <a:solidFill>
                <a:srgbClr val="FFFFFF"/>
              </a:solidFill>
            </a:endParaRPr>
          </a:p>
        </p:txBody>
      </p:sp>
      <p:sp>
        <p:nvSpPr>
          <p:cNvPr id="167955" name="AutoShape 32"/>
          <p:cNvSpPr>
            <a:spLocks noChangeArrowheads="1"/>
          </p:cNvSpPr>
          <p:nvPr/>
        </p:nvSpPr>
        <p:spPr bwMode="auto">
          <a:xfrm>
            <a:off x="6038850" y="1095375"/>
            <a:ext cx="2359025" cy="533400"/>
          </a:xfrm>
          <a:prstGeom prst="flowChartOffpageConnector">
            <a:avLst/>
          </a:prstGeom>
          <a:solidFill>
            <a:srgbClr val="92D400"/>
          </a:solidFill>
          <a:ln w="19050" algn="ctr">
            <a:solidFill>
              <a:srgbClr val="FFFFFF"/>
            </a:solidFill>
            <a:miter lim="800000"/>
            <a:headEnd type="none" w="sm" len="sm"/>
            <a:tailEnd/>
          </a:ln>
        </p:spPr>
        <p:txBody>
          <a:bodyPr lIns="72000" tIns="72000" rIns="72000" bIns="72000"/>
          <a:lstStyle/>
          <a:p>
            <a:pPr algn="ctr">
              <a:spcAft>
                <a:spcPct val="10000"/>
              </a:spcAft>
            </a:pPr>
            <a:r>
              <a:rPr lang="en-US" sz="1400" dirty="0" smtClean="0">
                <a:solidFill>
                  <a:srgbClr val="FFFFFF"/>
                </a:solidFill>
              </a:rPr>
              <a:t>People and </a:t>
            </a:r>
            <a:r>
              <a:rPr lang="en-US" sz="1400" dirty="0" err="1" smtClean="0">
                <a:solidFill>
                  <a:srgbClr val="FFFFFF"/>
                </a:solidFill>
              </a:rPr>
              <a:t>behaviours</a:t>
            </a:r>
            <a:endParaRPr lang="en-US" sz="1400" u="sng" dirty="0">
              <a:solidFill>
                <a:srgbClr val="FFFFFF"/>
              </a:solidFill>
            </a:endParaRPr>
          </a:p>
        </p:txBody>
      </p:sp>
      <p:sp>
        <p:nvSpPr>
          <p:cNvPr id="167956" name="Text Box 41"/>
          <p:cNvSpPr txBox="1">
            <a:spLocks noChangeArrowheads="1"/>
          </p:cNvSpPr>
          <p:nvPr/>
        </p:nvSpPr>
        <p:spPr bwMode="auto">
          <a:xfrm>
            <a:off x="835025" y="5973763"/>
            <a:ext cx="2081213" cy="368300"/>
          </a:xfrm>
          <a:prstGeom prst="rect">
            <a:avLst/>
          </a:prstGeom>
          <a:noFill/>
          <a:ln w="9525">
            <a:noFill/>
            <a:miter lim="800000"/>
            <a:headEnd/>
            <a:tailEnd/>
          </a:ln>
        </p:spPr>
        <p:txBody>
          <a:bodyPr>
            <a:spAutoFit/>
          </a:bodyPr>
          <a:lstStyle/>
          <a:p>
            <a:r>
              <a:rPr lang="en-US" sz="1000" b="0" dirty="0">
                <a:solidFill>
                  <a:srgbClr val="000066"/>
                </a:solidFill>
              </a:rPr>
              <a:t>“Customer Voice” will be covered within “Measurement”</a:t>
            </a:r>
            <a:endParaRPr lang="en-GB" sz="1000" b="0" dirty="0">
              <a:solidFill>
                <a:srgbClr val="000066"/>
              </a:solidFill>
            </a:endParaRPr>
          </a:p>
        </p:txBody>
      </p:sp>
      <p:sp>
        <p:nvSpPr>
          <p:cNvPr id="167957" name="Text Box 47"/>
          <p:cNvSpPr txBox="1">
            <a:spLocks noChangeArrowheads="1"/>
          </p:cNvSpPr>
          <p:nvPr/>
        </p:nvSpPr>
        <p:spPr bwMode="auto">
          <a:xfrm>
            <a:off x="3540125" y="5973763"/>
            <a:ext cx="2082800" cy="368300"/>
          </a:xfrm>
          <a:prstGeom prst="rect">
            <a:avLst/>
          </a:prstGeom>
          <a:noFill/>
          <a:ln w="9525">
            <a:noFill/>
            <a:miter lim="800000"/>
            <a:headEnd/>
            <a:tailEnd/>
          </a:ln>
        </p:spPr>
        <p:txBody>
          <a:bodyPr>
            <a:spAutoFit/>
          </a:bodyPr>
          <a:lstStyle/>
          <a:p>
            <a:r>
              <a:rPr lang="en-US" sz="1000" b="0">
                <a:solidFill>
                  <a:srgbClr val="000066"/>
                </a:solidFill>
              </a:rPr>
              <a:t>Full time “Resourcing” provided with a dedicated Work Pilot team</a:t>
            </a:r>
            <a:endParaRPr lang="en-GB" sz="1000" b="0">
              <a:solidFill>
                <a:srgbClr val="000066"/>
              </a:solidFill>
            </a:endParaRPr>
          </a:p>
        </p:txBody>
      </p:sp>
      <p:sp>
        <p:nvSpPr>
          <p:cNvPr id="167959" name="Rectangle 33"/>
          <p:cNvSpPr>
            <a:spLocks noChangeArrowheads="1"/>
          </p:cNvSpPr>
          <p:nvPr/>
        </p:nvSpPr>
        <p:spPr bwMode="auto">
          <a:xfrm>
            <a:off x="873125" y="2073275"/>
            <a:ext cx="1943100" cy="252000"/>
          </a:xfrm>
          <a:prstGeom prst="rect">
            <a:avLst/>
          </a:prstGeom>
          <a:solidFill>
            <a:schemeClr val="accent3"/>
          </a:solidFill>
          <a:ln w="9525">
            <a:noFill/>
            <a:miter lim="800000"/>
            <a:headEnd/>
            <a:tailEnd/>
          </a:ln>
        </p:spPr>
        <p:txBody>
          <a:bodyPr wrap="none"/>
          <a:lstStyle/>
          <a:p>
            <a:pPr algn="ctr"/>
            <a:r>
              <a:rPr lang="en-US" sz="1100" dirty="0">
                <a:solidFill>
                  <a:schemeClr val="bg1"/>
                </a:solidFill>
              </a:rPr>
              <a:t>End to end management</a:t>
            </a:r>
            <a:endParaRPr lang="en-GB" sz="1100" dirty="0">
              <a:solidFill>
                <a:schemeClr val="bg1"/>
              </a:solidFill>
            </a:endParaRPr>
          </a:p>
        </p:txBody>
      </p:sp>
      <p:sp>
        <p:nvSpPr>
          <p:cNvPr id="167960" name="Rectangle 15"/>
          <p:cNvSpPr>
            <a:spLocks noChangeArrowheads="1"/>
          </p:cNvSpPr>
          <p:nvPr/>
        </p:nvSpPr>
        <p:spPr bwMode="blackWhite">
          <a:xfrm>
            <a:off x="869950" y="2316163"/>
            <a:ext cx="1944688" cy="698500"/>
          </a:xfrm>
          <a:prstGeom prst="rect">
            <a:avLst/>
          </a:prstGeom>
          <a:solidFill>
            <a:schemeClr val="bg1"/>
          </a:solidFill>
          <a:ln w="12700">
            <a:noFill/>
            <a:miter lim="800000"/>
            <a:headEnd/>
            <a:tailEnd/>
          </a:ln>
        </p:spPr>
        <p:txBody>
          <a:bodyPr lIns="87086" tIns="45044" rIns="87086" bIns="45044" anchor="ctr"/>
          <a:lstStyle/>
          <a:p>
            <a:pPr marL="85725" indent="-85725" algn="ctr" defTabSz="954088" eaLnBrk="0" hangingPunct="0">
              <a:lnSpc>
                <a:spcPct val="95000"/>
              </a:lnSpc>
            </a:pPr>
            <a:r>
              <a:rPr lang="de-DE" sz="1200" b="0" dirty="0" smtClean="0">
                <a:solidFill>
                  <a:srgbClr val="000066"/>
                </a:solidFill>
              </a:rPr>
              <a:t>Shared and agreed Future </a:t>
            </a:r>
            <a:r>
              <a:rPr lang="de-DE" sz="1200" b="0" dirty="0">
                <a:solidFill>
                  <a:srgbClr val="000066"/>
                </a:solidFill>
              </a:rPr>
              <a:t>State Process</a:t>
            </a:r>
          </a:p>
        </p:txBody>
      </p:sp>
      <p:sp>
        <p:nvSpPr>
          <p:cNvPr id="167961" name="Rectangle 37"/>
          <p:cNvSpPr>
            <a:spLocks noChangeArrowheads="1"/>
          </p:cNvSpPr>
          <p:nvPr/>
        </p:nvSpPr>
        <p:spPr bwMode="auto">
          <a:xfrm>
            <a:off x="3600450" y="4749800"/>
            <a:ext cx="1943100" cy="252000"/>
          </a:xfrm>
          <a:prstGeom prst="rect">
            <a:avLst/>
          </a:prstGeom>
          <a:solidFill>
            <a:srgbClr val="002776"/>
          </a:solidFill>
          <a:ln w="9525">
            <a:noFill/>
            <a:miter lim="800000"/>
            <a:headEnd/>
            <a:tailEnd/>
          </a:ln>
        </p:spPr>
        <p:txBody>
          <a:bodyPr wrap="none"/>
          <a:lstStyle/>
          <a:p>
            <a:pPr algn="ctr"/>
            <a:r>
              <a:rPr lang="en-US" sz="1100">
                <a:solidFill>
                  <a:schemeClr val="bg1"/>
                </a:solidFill>
              </a:rPr>
              <a:t>Governance</a:t>
            </a:r>
            <a:endParaRPr lang="en-GB" sz="1100">
              <a:solidFill>
                <a:schemeClr val="bg1"/>
              </a:solidFill>
            </a:endParaRPr>
          </a:p>
        </p:txBody>
      </p:sp>
      <p:sp>
        <p:nvSpPr>
          <p:cNvPr id="167962" name="Rectangle 8"/>
          <p:cNvSpPr>
            <a:spLocks noChangeArrowheads="1"/>
          </p:cNvSpPr>
          <p:nvPr/>
        </p:nvSpPr>
        <p:spPr bwMode="blackWhite">
          <a:xfrm>
            <a:off x="3597049" y="4992688"/>
            <a:ext cx="1943100" cy="698500"/>
          </a:xfrm>
          <a:prstGeom prst="rect">
            <a:avLst/>
          </a:prstGeom>
          <a:solidFill>
            <a:schemeClr val="bg1"/>
          </a:solidFill>
          <a:ln w="12700">
            <a:noFill/>
            <a:miter lim="800000"/>
            <a:headEnd/>
            <a:tailEnd/>
          </a:ln>
        </p:spPr>
        <p:txBody>
          <a:bodyPr lIns="87086" tIns="45044" rIns="87086" bIns="45044" anchor="ctr"/>
          <a:lstStyle/>
          <a:p>
            <a:pPr marL="85725" indent="-85725" algn="ctr" defTabSz="954088" eaLnBrk="0" hangingPunct="0">
              <a:lnSpc>
                <a:spcPct val="95000"/>
              </a:lnSpc>
            </a:pPr>
            <a:r>
              <a:rPr lang="de-DE" sz="1200" b="0">
                <a:solidFill>
                  <a:srgbClr val="000066"/>
                </a:solidFill>
              </a:rPr>
              <a:t>Escalation process for problem solving and progress reporting</a:t>
            </a:r>
          </a:p>
        </p:txBody>
      </p:sp>
      <p:sp>
        <p:nvSpPr>
          <p:cNvPr id="167963" name="Rectangle 38"/>
          <p:cNvSpPr>
            <a:spLocks noChangeArrowheads="1"/>
          </p:cNvSpPr>
          <p:nvPr/>
        </p:nvSpPr>
        <p:spPr bwMode="auto">
          <a:xfrm>
            <a:off x="6303963" y="2073275"/>
            <a:ext cx="1943100" cy="252000"/>
          </a:xfrm>
          <a:prstGeom prst="rect">
            <a:avLst/>
          </a:prstGeom>
          <a:solidFill>
            <a:srgbClr val="92D400"/>
          </a:solidFill>
          <a:ln w="9525">
            <a:noFill/>
            <a:miter lim="800000"/>
            <a:headEnd/>
            <a:tailEnd/>
          </a:ln>
        </p:spPr>
        <p:txBody>
          <a:bodyPr wrap="none"/>
          <a:lstStyle/>
          <a:p>
            <a:pPr algn="ctr"/>
            <a:r>
              <a:rPr lang="en-US" sz="1100">
                <a:solidFill>
                  <a:schemeClr val="bg1"/>
                </a:solidFill>
              </a:rPr>
              <a:t>Roles &amp; Responsibilities</a:t>
            </a:r>
            <a:endParaRPr lang="en-GB" sz="1100">
              <a:solidFill>
                <a:schemeClr val="bg1"/>
              </a:solidFill>
            </a:endParaRPr>
          </a:p>
        </p:txBody>
      </p:sp>
      <p:sp>
        <p:nvSpPr>
          <p:cNvPr id="167964" name="Rectangle 9"/>
          <p:cNvSpPr>
            <a:spLocks noChangeArrowheads="1"/>
          </p:cNvSpPr>
          <p:nvPr/>
        </p:nvSpPr>
        <p:spPr bwMode="blackWhite">
          <a:xfrm>
            <a:off x="6300788" y="2316163"/>
            <a:ext cx="1944687" cy="698500"/>
          </a:xfrm>
          <a:prstGeom prst="rect">
            <a:avLst/>
          </a:prstGeom>
          <a:solidFill>
            <a:schemeClr val="bg1"/>
          </a:solidFill>
          <a:ln w="9525">
            <a:noFill/>
            <a:miter lim="800000"/>
            <a:headEnd/>
            <a:tailEnd/>
          </a:ln>
        </p:spPr>
        <p:txBody>
          <a:bodyPr lIns="87086" tIns="45044" rIns="87086" bIns="45044" anchor="ctr"/>
          <a:lstStyle/>
          <a:p>
            <a:pPr marL="85725" indent="-85725" algn="ctr" defTabSz="954088" eaLnBrk="0" hangingPunct="0">
              <a:lnSpc>
                <a:spcPct val="95000"/>
              </a:lnSpc>
            </a:pPr>
            <a:r>
              <a:rPr lang="de-DE" sz="1200" b="0">
                <a:solidFill>
                  <a:srgbClr val="000066"/>
                </a:solidFill>
              </a:rPr>
              <a:t>Definition of new Roles &amp; Resp. aligned with the new process</a:t>
            </a:r>
          </a:p>
        </p:txBody>
      </p:sp>
      <p:sp>
        <p:nvSpPr>
          <p:cNvPr id="167965" name="Rectangle 39"/>
          <p:cNvSpPr>
            <a:spLocks noChangeArrowheads="1"/>
          </p:cNvSpPr>
          <p:nvPr/>
        </p:nvSpPr>
        <p:spPr bwMode="auto">
          <a:xfrm>
            <a:off x="6303963" y="3200400"/>
            <a:ext cx="1943100" cy="252000"/>
          </a:xfrm>
          <a:prstGeom prst="rect">
            <a:avLst/>
          </a:prstGeom>
          <a:solidFill>
            <a:srgbClr val="92D400"/>
          </a:solidFill>
          <a:ln w="9525">
            <a:noFill/>
            <a:miter lim="800000"/>
            <a:headEnd/>
            <a:tailEnd/>
          </a:ln>
        </p:spPr>
        <p:txBody>
          <a:bodyPr wrap="none"/>
          <a:lstStyle/>
          <a:p>
            <a:pPr algn="ctr"/>
            <a:r>
              <a:rPr lang="en-US" sz="1100">
                <a:solidFill>
                  <a:schemeClr val="bg1"/>
                </a:solidFill>
              </a:rPr>
              <a:t>Capability &amp; Learning</a:t>
            </a:r>
            <a:endParaRPr lang="en-GB" sz="1100">
              <a:solidFill>
                <a:schemeClr val="bg1"/>
              </a:solidFill>
            </a:endParaRPr>
          </a:p>
        </p:txBody>
      </p:sp>
      <p:sp>
        <p:nvSpPr>
          <p:cNvPr id="167966" name="Rectangle 10"/>
          <p:cNvSpPr>
            <a:spLocks noChangeArrowheads="1"/>
          </p:cNvSpPr>
          <p:nvPr/>
        </p:nvSpPr>
        <p:spPr bwMode="blackWhite">
          <a:xfrm>
            <a:off x="6300788" y="3443288"/>
            <a:ext cx="1944687" cy="698500"/>
          </a:xfrm>
          <a:prstGeom prst="rect">
            <a:avLst/>
          </a:prstGeom>
          <a:solidFill>
            <a:schemeClr val="bg1"/>
          </a:solidFill>
          <a:ln w="9525">
            <a:noFill/>
            <a:miter lim="800000"/>
            <a:headEnd/>
            <a:tailEnd/>
          </a:ln>
        </p:spPr>
        <p:txBody>
          <a:bodyPr lIns="87086" tIns="45044" rIns="87086" bIns="45044" anchor="ctr"/>
          <a:lstStyle/>
          <a:p>
            <a:pPr marL="85725" indent="-85725" algn="ctr" defTabSz="954088" eaLnBrk="0" hangingPunct="0">
              <a:lnSpc>
                <a:spcPct val="95000"/>
              </a:lnSpc>
            </a:pPr>
            <a:r>
              <a:rPr lang="de-DE" sz="1200" b="0">
                <a:solidFill>
                  <a:srgbClr val="000066"/>
                </a:solidFill>
              </a:rPr>
              <a:t>Development of Skills Matrix and cross-training</a:t>
            </a:r>
          </a:p>
        </p:txBody>
      </p:sp>
      <p:sp>
        <p:nvSpPr>
          <p:cNvPr id="167967" name="Rectangle 36"/>
          <p:cNvSpPr>
            <a:spLocks noChangeArrowheads="1"/>
          </p:cNvSpPr>
          <p:nvPr/>
        </p:nvSpPr>
        <p:spPr bwMode="auto">
          <a:xfrm>
            <a:off x="3600450" y="1762125"/>
            <a:ext cx="1943100" cy="252000"/>
          </a:xfrm>
          <a:prstGeom prst="rect">
            <a:avLst/>
          </a:prstGeom>
          <a:solidFill>
            <a:srgbClr val="002776"/>
          </a:solidFill>
          <a:ln w="9525">
            <a:noFill/>
            <a:miter lim="800000"/>
            <a:headEnd/>
            <a:tailEnd/>
          </a:ln>
        </p:spPr>
        <p:txBody>
          <a:bodyPr wrap="none"/>
          <a:lstStyle/>
          <a:p>
            <a:pPr algn="ctr"/>
            <a:r>
              <a:rPr lang="en-US" sz="1100">
                <a:solidFill>
                  <a:schemeClr val="bg1"/>
                </a:solidFill>
              </a:rPr>
              <a:t>Leadership Engagement</a:t>
            </a:r>
            <a:endParaRPr lang="en-GB" sz="1100">
              <a:solidFill>
                <a:schemeClr val="bg1"/>
              </a:solidFill>
            </a:endParaRPr>
          </a:p>
        </p:txBody>
      </p:sp>
      <p:sp>
        <p:nvSpPr>
          <p:cNvPr id="167968" name="Rectangle 13"/>
          <p:cNvSpPr>
            <a:spLocks noChangeArrowheads="1"/>
          </p:cNvSpPr>
          <p:nvPr/>
        </p:nvSpPr>
        <p:spPr bwMode="blackWhite">
          <a:xfrm>
            <a:off x="3597049" y="2006600"/>
            <a:ext cx="1943100" cy="696913"/>
          </a:xfrm>
          <a:prstGeom prst="rect">
            <a:avLst/>
          </a:prstGeom>
          <a:solidFill>
            <a:schemeClr val="bg1"/>
          </a:solidFill>
          <a:ln w="12700">
            <a:noFill/>
            <a:miter lim="800000"/>
            <a:headEnd/>
            <a:tailEnd/>
          </a:ln>
        </p:spPr>
        <p:txBody>
          <a:bodyPr lIns="87086" tIns="45044" rIns="87086" bIns="45044" anchor="ctr"/>
          <a:lstStyle/>
          <a:p>
            <a:pPr marL="85725" indent="-85725" algn="ctr" defTabSz="954088" eaLnBrk="0" hangingPunct="0">
              <a:lnSpc>
                <a:spcPct val="95000"/>
              </a:lnSpc>
            </a:pPr>
            <a:r>
              <a:rPr lang="de-DE" sz="1200" b="0" dirty="0">
                <a:solidFill>
                  <a:srgbClr val="000066"/>
                </a:solidFill>
              </a:rPr>
              <a:t>Regular management reviews at the new work place</a:t>
            </a:r>
          </a:p>
        </p:txBody>
      </p:sp>
      <p:sp>
        <p:nvSpPr>
          <p:cNvPr id="167969" name="Rectangle 34"/>
          <p:cNvSpPr>
            <a:spLocks noChangeArrowheads="1"/>
          </p:cNvSpPr>
          <p:nvPr/>
        </p:nvSpPr>
        <p:spPr bwMode="auto">
          <a:xfrm>
            <a:off x="873125" y="3200400"/>
            <a:ext cx="1943100" cy="252000"/>
          </a:xfrm>
          <a:prstGeom prst="rect">
            <a:avLst/>
          </a:prstGeom>
          <a:solidFill>
            <a:schemeClr val="accent3"/>
          </a:solidFill>
          <a:ln w="9525">
            <a:noFill/>
            <a:miter lim="800000"/>
            <a:headEnd/>
            <a:tailEnd/>
          </a:ln>
        </p:spPr>
        <p:txBody>
          <a:bodyPr wrap="none"/>
          <a:lstStyle/>
          <a:p>
            <a:pPr algn="ctr"/>
            <a:r>
              <a:rPr lang="en-US" sz="1100" dirty="0" smtClean="0">
                <a:solidFill>
                  <a:schemeClr val="bg1"/>
                </a:solidFill>
              </a:rPr>
              <a:t>Performance measures</a:t>
            </a:r>
            <a:endParaRPr lang="en-GB" sz="1100" dirty="0">
              <a:solidFill>
                <a:schemeClr val="bg1"/>
              </a:solidFill>
            </a:endParaRPr>
          </a:p>
        </p:txBody>
      </p:sp>
      <p:sp>
        <p:nvSpPr>
          <p:cNvPr id="167970" name="Rectangle 14"/>
          <p:cNvSpPr>
            <a:spLocks noChangeArrowheads="1"/>
          </p:cNvSpPr>
          <p:nvPr/>
        </p:nvSpPr>
        <p:spPr bwMode="blackWhite">
          <a:xfrm>
            <a:off x="869950" y="3443288"/>
            <a:ext cx="1944688" cy="698500"/>
          </a:xfrm>
          <a:prstGeom prst="rect">
            <a:avLst/>
          </a:prstGeom>
          <a:solidFill>
            <a:schemeClr val="bg1"/>
          </a:solidFill>
          <a:ln w="12700">
            <a:noFill/>
            <a:miter lim="800000"/>
            <a:headEnd/>
            <a:tailEnd/>
          </a:ln>
        </p:spPr>
        <p:txBody>
          <a:bodyPr lIns="87086" tIns="45044" rIns="87086" bIns="45044" anchor="ctr"/>
          <a:lstStyle/>
          <a:p>
            <a:pPr marL="85725" indent="-85725" algn="ctr" defTabSz="954088" eaLnBrk="0" hangingPunct="0">
              <a:lnSpc>
                <a:spcPct val="95000"/>
              </a:lnSpc>
            </a:pPr>
            <a:r>
              <a:rPr lang="de-DE" sz="1200" b="0" dirty="0" smtClean="0">
                <a:solidFill>
                  <a:srgbClr val="000066"/>
                </a:solidFill>
              </a:rPr>
              <a:t>Clear and defined KPI on which the team can act</a:t>
            </a:r>
            <a:endParaRPr lang="de-DE" sz="1200" b="0" dirty="0">
              <a:solidFill>
                <a:srgbClr val="000066"/>
              </a:solidFill>
            </a:endParaRPr>
          </a:p>
        </p:txBody>
      </p:sp>
      <p:sp>
        <p:nvSpPr>
          <p:cNvPr id="167971" name="Rectangle 35"/>
          <p:cNvSpPr>
            <a:spLocks noChangeArrowheads="1"/>
          </p:cNvSpPr>
          <p:nvPr/>
        </p:nvSpPr>
        <p:spPr bwMode="auto">
          <a:xfrm>
            <a:off x="873125" y="4333875"/>
            <a:ext cx="1943100" cy="252000"/>
          </a:xfrm>
          <a:prstGeom prst="rect">
            <a:avLst/>
          </a:prstGeom>
          <a:solidFill>
            <a:schemeClr val="accent3"/>
          </a:solidFill>
          <a:ln w="9525">
            <a:noFill/>
            <a:miter lim="800000"/>
            <a:headEnd/>
            <a:tailEnd/>
          </a:ln>
        </p:spPr>
        <p:txBody>
          <a:bodyPr wrap="none"/>
          <a:lstStyle/>
          <a:p>
            <a:pPr algn="ctr"/>
            <a:r>
              <a:rPr lang="en-US" sz="1100">
                <a:solidFill>
                  <a:schemeClr val="bg1"/>
                </a:solidFill>
              </a:rPr>
              <a:t>Methods and tools</a:t>
            </a:r>
            <a:endParaRPr lang="en-GB" sz="1100">
              <a:solidFill>
                <a:schemeClr val="bg1"/>
              </a:solidFill>
            </a:endParaRPr>
          </a:p>
        </p:txBody>
      </p:sp>
      <p:sp>
        <p:nvSpPr>
          <p:cNvPr id="167972" name="Rectangle 11"/>
          <p:cNvSpPr>
            <a:spLocks noChangeArrowheads="1"/>
          </p:cNvSpPr>
          <p:nvPr/>
        </p:nvSpPr>
        <p:spPr bwMode="blackWhite">
          <a:xfrm>
            <a:off x="869950" y="4576763"/>
            <a:ext cx="1944688" cy="698500"/>
          </a:xfrm>
          <a:prstGeom prst="rect">
            <a:avLst/>
          </a:prstGeom>
          <a:solidFill>
            <a:schemeClr val="bg1"/>
          </a:solidFill>
          <a:ln w="12700">
            <a:noFill/>
            <a:miter lim="800000"/>
            <a:headEnd/>
            <a:tailEnd/>
          </a:ln>
        </p:spPr>
        <p:txBody>
          <a:bodyPr lIns="87086" tIns="45044" rIns="87086" bIns="45044" anchor="ctr"/>
          <a:lstStyle/>
          <a:p>
            <a:pPr marL="85725" indent="-85725" algn="ctr" defTabSz="954088" eaLnBrk="0" hangingPunct="0">
              <a:lnSpc>
                <a:spcPct val="95000"/>
              </a:lnSpc>
            </a:pPr>
            <a:r>
              <a:rPr lang="de-DE" sz="1200" b="0" dirty="0">
                <a:solidFill>
                  <a:srgbClr val="000066"/>
                </a:solidFill>
              </a:rPr>
              <a:t>Lean Work Place, </a:t>
            </a:r>
            <a:endParaRPr lang="de-DE" sz="1200" b="0" dirty="0" smtClean="0">
              <a:solidFill>
                <a:srgbClr val="000066"/>
              </a:solidFill>
            </a:endParaRPr>
          </a:p>
          <a:p>
            <a:pPr marL="85725" indent="-85725" algn="ctr" defTabSz="954088" eaLnBrk="0" hangingPunct="0">
              <a:lnSpc>
                <a:spcPct val="95000"/>
              </a:lnSpc>
            </a:pPr>
            <a:r>
              <a:rPr lang="de-DE" sz="1200" b="0" dirty="0" smtClean="0">
                <a:solidFill>
                  <a:srgbClr val="000066"/>
                </a:solidFill>
              </a:rPr>
              <a:t>Visual </a:t>
            </a:r>
            <a:r>
              <a:rPr lang="de-DE" sz="1200" b="0" dirty="0">
                <a:solidFill>
                  <a:srgbClr val="000066"/>
                </a:solidFill>
              </a:rPr>
              <a:t>Management, </a:t>
            </a:r>
            <a:endParaRPr lang="de-DE" sz="1200" b="0" dirty="0" smtClean="0">
              <a:solidFill>
                <a:srgbClr val="000066"/>
              </a:solidFill>
            </a:endParaRPr>
          </a:p>
          <a:p>
            <a:pPr marL="85725" indent="-85725" algn="ctr" defTabSz="954088" eaLnBrk="0" hangingPunct="0">
              <a:lnSpc>
                <a:spcPct val="95000"/>
              </a:lnSpc>
            </a:pPr>
            <a:r>
              <a:rPr lang="de-DE" sz="1200" b="0" dirty="0" smtClean="0">
                <a:solidFill>
                  <a:srgbClr val="000066"/>
                </a:solidFill>
              </a:rPr>
              <a:t>and </a:t>
            </a:r>
            <a:r>
              <a:rPr lang="de-DE" sz="1200" b="0" dirty="0">
                <a:solidFill>
                  <a:srgbClr val="000066"/>
                </a:solidFill>
              </a:rPr>
              <a:t>Problem Solving</a:t>
            </a:r>
          </a:p>
        </p:txBody>
      </p:sp>
      <p:sp>
        <p:nvSpPr>
          <p:cNvPr id="167973" name="Rectangle 40"/>
          <p:cNvSpPr>
            <a:spLocks noChangeArrowheads="1"/>
          </p:cNvSpPr>
          <p:nvPr/>
        </p:nvSpPr>
        <p:spPr bwMode="auto">
          <a:xfrm>
            <a:off x="6303963" y="4333875"/>
            <a:ext cx="1943100" cy="252000"/>
          </a:xfrm>
          <a:prstGeom prst="rect">
            <a:avLst/>
          </a:prstGeom>
          <a:solidFill>
            <a:srgbClr val="92D400"/>
          </a:solidFill>
          <a:ln w="9525">
            <a:noFill/>
            <a:miter lim="800000"/>
            <a:headEnd/>
            <a:tailEnd/>
          </a:ln>
        </p:spPr>
        <p:txBody>
          <a:bodyPr wrap="none"/>
          <a:lstStyle/>
          <a:p>
            <a:pPr algn="ctr"/>
            <a:r>
              <a:rPr lang="en-US" sz="1000" dirty="0" smtClean="0">
                <a:solidFill>
                  <a:schemeClr val="bg1"/>
                </a:solidFill>
              </a:rPr>
              <a:t>Mindset &amp; behaviors</a:t>
            </a:r>
            <a:endParaRPr lang="en-GB" sz="1000" dirty="0">
              <a:solidFill>
                <a:schemeClr val="bg1"/>
              </a:solidFill>
            </a:endParaRPr>
          </a:p>
        </p:txBody>
      </p:sp>
      <p:sp>
        <p:nvSpPr>
          <p:cNvPr id="167974" name="Rectangle 12"/>
          <p:cNvSpPr>
            <a:spLocks noChangeArrowheads="1"/>
          </p:cNvSpPr>
          <p:nvPr/>
        </p:nvSpPr>
        <p:spPr bwMode="blackWhite">
          <a:xfrm>
            <a:off x="6300788" y="4576763"/>
            <a:ext cx="1944687" cy="698500"/>
          </a:xfrm>
          <a:prstGeom prst="rect">
            <a:avLst/>
          </a:prstGeom>
          <a:solidFill>
            <a:schemeClr val="bg1"/>
          </a:solidFill>
          <a:ln w="9525">
            <a:noFill/>
            <a:miter lim="800000"/>
            <a:headEnd/>
            <a:tailEnd/>
          </a:ln>
        </p:spPr>
        <p:txBody>
          <a:bodyPr lIns="87086" tIns="45044" rIns="87086" bIns="45044" anchor="ctr"/>
          <a:lstStyle/>
          <a:p>
            <a:pPr marL="85725" indent="-85725" algn="ctr" defTabSz="954088" eaLnBrk="0" hangingPunct="0">
              <a:lnSpc>
                <a:spcPct val="95000"/>
              </a:lnSpc>
            </a:pPr>
            <a:r>
              <a:rPr lang="de-DE" sz="1200" b="0">
                <a:solidFill>
                  <a:srgbClr val="000066"/>
                </a:solidFill>
              </a:rPr>
              <a:t>New ways of working introduced with Daily Management routine</a:t>
            </a:r>
          </a:p>
        </p:txBody>
      </p:sp>
    </p:spTree>
    <p:extLst>
      <p:ext uri="{BB962C8B-B14F-4D97-AF65-F5344CB8AC3E}">
        <p14:creationId xmlns:p14="http://schemas.microsoft.com/office/powerpoint/2010/main" val="9094236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p:txBody>
          <a:bodyPr/>
          <a:lstStyle/>
          <a:p>
            <a:r>
              <a:rPr lang="en-GB" dirty="0" smtClean="0"/>
              <a:t>Simulation Pilot Round</a:t>
            </a:r>
            <a:br>
              <a:rPr lang="en-GB" dirty="0" smtClean="0"/>
            </a:br>
            <a:r>
              <a:rPr lang="en-GB" sz="1800" b="1" dirty="0" smtClean="0">
                <a:solidFill>
                  <a:srgbClr val="92D050"/>
                </a:solidFill>
              </a:rPr>
              <a:t>Implement your future state design and run the final round</a:t>
            </a:r>
          </a:p>
        </p:txBody>
      </p:sp>
      <p:sp>
        <p:nvSpPr>
          <p:cNvPr id="147459" name="Slide Number Placeholder 4"/>
          <p:cNvSpPr>
            <a:spLocks noGrp="1"/>
          </p:cNvSpPr>
          <p:nvPr>
            <p:ph type="sldNum" sz="quarter" idx="11"/>
          </p:nvPr>
        </p:nvSpPr>
        <p:spPr>
          <a:noFill/>
        </p:spPr>
        <p:txBody>
          <a:bodyPr/>
          <a:lstStyle/>
          <a:p>
            <a:fld id="{70245211-6640-42EF-9181-CD4261E082AC}" type="slidenum">
              <a:rPr lang="en-GB" altLang="en-GB"/>
              <a:pPr/>
              <a:t>25</a:t>
            </a:fld>
            <a:endParaRPr lang="en-GB" altLang="en-GB"/>
          </a:p>
        </p:txBody>
      </p:sp>
      <p:sp>
        <p:nvSpPr>
          <p:cNvPr id="147460" name="Rectangle 2"/>
          <p:cNvSpPr>
            <a:spLocks noChangeArrowheads="1"/>
          </p:cNvSpPr>
          <p:nvPr/>
        </p:nvSpPr>
        <p:spPr bwMode="auto">
          <a:xfrm>
            <a:off x="1889125" y="1481138"/>
            <a:ext cx="5672138" cy="3868737"/>
          </a:xfrm>
          <a:prstGeom prst="rect">
            <a:avLst/>
          </a:prstGeom>
          <a:solidFill>
            <a:srgbClr val="E5E5CB"/>
          </a:solidFill>
          <a:ln w="0" algn="ctr">
            <a:noFill/>
            <a:miter lim="800000"/>
            <a:headEnd/>
            <a:tailEnd/>
          </a:ln>
        </p:spPr>
        <p:txBody>
          <a:bodyPr wrap="none" lIns="0" tIns="0" rIns="0" bIns="0" anchor="ctr"/>
          <a:lstStyle/>
          <a:p>
            <a:endParaRPr lang="en-US" b="0">
              <a:solidFill>
                <a:srgbClr val="FFFFFF"/>
              </a:solidFill>
            </a:endParaRPr>
          </a:p>
        </p:txBody>
      </p:sp>
      <p:sp>
        <p:nvSpPr>
          <p:cNvPr id="147461" name="Rectangle 16"/>
          <p:cNvSpPr>
            <a:spLocks noChangeArrowheads="1"/>
          </p:cNvSpPr>
          <p:nvPr/>
        </p:nvSpPr>
        <p:spPr bwMode="auto">
          <a:xfrm>
            <a:off x="1989138" y="1579563"/>
            <a:ext cx="5472112" cy="3671887"/>
          </a:xfrm>
          <a:prstGeom prst="rect">
            <a:avLst/>
          </a:prstGeom>
          <a:solidFill>
            <a:srgbClr val="FFFFFF"/>
          </a:solidFill>
          <a:ln w="9525">
            <a:solidFill>
              <a:srgbClr val="000066"/>
            </a:solidFill>
            <a:miter lim="800000"/>
            <a:headEnd/>
            <a:tailEnd/>
          </a:ln>
        </p:spPr>
        <p:txBody>
          <a:bodyPr lIns="180000" tIns="0" rIns="108000" bIns="0" anchor="ctr"/>
          <a:lstStyle/>
          <a:p>
            <a:pPr marL="265113" indent="-265113">
              <a:spcAft>
                <a:spcPct val="25000"/>
              </a:spcAft>
              <a:buFont typeface="Wingdings" pitchFamily="2" charset="2"/>
              <a:buNone/>
            </a:pPr>
            <a:endParaRPr lang="en-US" b="0">
              <a:solidFill>
                <a:srgbClr val="002776"/>
              </a:solidFill>
            </a:endParaRPr>
          </a:p>
        </p:txBody>
      </p:sp>
      <p:pic>
        <p:nvPicPr>
          <p:cNvPr id="147462" name="Picture 9" descr="chronomete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099050" y="3124200"/>
            <a:ext cx="1831975" cy="1930400"/>
          </a:xfrm>
          <a:prstGeom prst="rect">
            <a:avLst/>
          </a:prstGeom>
          <a:noFill/>
          <a:ln w="9525">
            <a:noFill/>
            <a:miter lim="800000"/>
            <a:headEnd/>
            <a:tailEnd/>
          </a:ln>
        </p:spPr>
      </p:pic>
      <p:pic>
        <p:nvPicPr>
          <p:cNvPr id="147463" name="Picture 1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51113" y="3084513"/>
            <a:ext cx="2035175" cy="1944687"/>
          </a:xfrm>
          <a:prstGeom prst="rect">
            <a:avLst/>
          </a:prstGeom>
          <a:noFill/>
          <a:ln w="9525">
            <a:noFill/>
            <a:miter lim="800000"/>
            <a:headEnd/>
            <a:tailEnd/>
          </a:ln>
        </p:spPr>
      </p:pic>
      <p:sp>
        <p:nvSpPr>
          <p:cNvPr id="28" name="TextBox 14"/>
          <p:cNvSpPr txBox="1">
            <a:spLocks noChangeArrowheads="1"/>
          </p:cNvSpPr>
          <p:nvPr/>
        </p:nvSpPr>
        <p:spPr bwMode="auto">
          <a:xfrm>
            <a:off x="5268913" y="2709863"/>
            <a:ext cx="1390650" cy="368300"/>
          </a:xfrm>
          <a:prstGeom prst="rect">
            <a:avLst/>
          </a:prstGeom>
          <a:noFill/>
          <a:ln w="9525">
            <a:noFill/>
            <a:miter lim="800000"/>
            <a:headEnd/>
            <a:tailEnd/>
          </a:ln>
        </p:spPr>
        <p:txBody>
          <a:bodyPr wrap="none">
            <a:spAutoFit/>
          </a:bodyPr>
          <a:lstStyle/>
          <a:p>
            <a:pPr fontAlgn="auto">
              <a:spcBef>
                <a:spcPts val="0"/>
              </a:spcBef>
              <a:spcAft>
                <a:spcPts val="0"/>
              </a:spcAft>
              <a:defRPr/>
            </a:pPr>
            <a:r>
              <a:rPr lang="en-GB" kern="0" dirty="0" smtClean="0">
                <a:solidFill>
                  <a:srgbClr val="92D050"/>
                </a:solidFill>
              </a:rPr>
              <a:t>20 </a:t>
            </a:r>
            <a:r>
              <a:rPr lang="en-GB" kern="0" dirty="0">
                <a:solidFill>
                  <a:srgbClr val="92D050"/>
                </a:solidFill>
              </a:rPr>
              <a:t>minutes</a:t>
            </a:r>
          </a:p>
        </p:txBody>
      </p:sp>
      <p:sp>
        <p:nvSpPr>
          <p:cNvPr id="147465" name="Content Placeholder 5"/>
          <p:cNvSpPr>
            <a:spLocks/>
          </p:cNvSpPr>
          <p:nvPr/>
        </p:nvSpPr>
        <p:spPr bwMode="auto">
          <a:xfrm flipH="1">
            <a:off x="2124075" y="1341438"/>
            <a:ext cx="4968875" cy="4878387"/>
          </a:xfrm>
          <a:prstGeom prst="rect">
            <a:avLst/>
          </a:prstGeom>
          <a:noFill/>
          <a:ln w="9525">
            <a:noFill/>
            <a:miter lim="800000"/>
            <a:headEnd/>
            <a:tailEnd/>
          </a:ln>
        </p:spPr>
        <p:txBody>
          <a:bodyPr/>
          <a:lstStyle/>
          <a:p>
            <a:pPr marL="382588" indent="-342900" algn="ctr" defTabSz="844550" eaLnBrk="0" hangingPunct="0">
              <a:spcBef>
                <a:spcPts val="700"/>
              </a:spcBef>
              <a:buClr>
                <a:schemeClr val="tx1"/>
              </a:buClr>
              <a:buSzPct val="100000"/>
              <a:buFont typeface="Arial" pitchFamily="34" charset="0"/>
              <a:buNone/>
            </a:pPr>
            <a:endParaRPr lang="en-GB" altLang="zh-CN" dirty="0">
              <a:ea typeface="SimSun" pitchFamily="2" charset="-122"/>
            </a:endParaRPr>
          </a:p>
          <a:p>
            <a:pPr marL="382588" indent="-342900" algn="ctr" defTabSz="844550" eaLnBrk="0" hangingPunct="0">
              <a:spcBef>
                <a:spcPts val="700"/>
              </a:spcBef>
              <a:buClr>
                <a:schemeClr val="tx1"/>
              </a:buClr>
              <a:buSzPct val="100000"/>
              <a:buFont typeface="Arial" pitchFamily="34" charset="0"/>
              <a:buNone/>
            </a:pPr>
            <a:r>
              <a:rPr lang="en-GB" altLang="zh-CN" sz="2400" dirty="0">
                <a:solidFill>
                  <a:srgbClr val="000066"/>
                </a:solidFill>
                <a:ea typeface="SimSun" pitchFamily="2" charset="-122"/>
              </a:rPr>
              <a:t>Run Simulation Pilots </a:t>
            </a:r>
            <a:endParaRPr lang="en-GB" altLang="zh-CN" sz="1500" dirty="0">
              <a:ea typeface="SimSun" pitchFamily="2" charset="-122"/>
            </a:endParaRPr>
          </a:p>
          <a:p>
            <a:pPr marL="382588" indent="-342900" defTabSz="844550" eaLnBrk="0" hangingPunct="0">
              <a:spcBef>
                <a:spcPts val="700"/>
              </a:spcBef>
              <a:buClr>
                <a:schemeClr val="tx1"/>
              </a:buClr>
              <a:buSzPct val="100000"/>
              <a:buFont typeface="Arial" pitchFamily="34" charset="0"/>
              <a:buChar char="•"/>
            </a:pPr>
            <a:endParaRPr lang="en-GB" altLang="zh-CN" sz="1500" dirty="0">
              <a:ea typeface="SimSun" pitchFamily="2" charset="-122"/>
            </a:endParaRPr>
          </a:p>
          <a:p>
            <a:pPr marL="382588" indent="-342900" defTabSz="844550" eaLnBrk="0" hangingPunct="0">
              <a:spcBef>
                <a:spcPts val="700"/>
              </a:spcBef>
              <a:buClr>
                <a:schemeClr val="tx1"/>
              </a:buClr>
              <a:buSzPct val="100000"/>
              <a:buFont typeface="Arial" pitchFamily="34" charset="0"/>
              <a:buNone/>
            </a:pPr>
            <a:endParaRPr lang="en-GB" altLang="zh-CN" sz="1500" dirty="0">
              <a:ea typeface="SimSun" pitchFamily="2" charset="-122"/>
            </a:endParaRPr>
          </a:p>
        </p:txBody>
      </p:sp>
      <p:sp>
        <p:nvSpPr>
          <p:cNvPr id="11" name="Rectangle 10"/>
          <p:cNvSpPr/>
          <p:nvPr/>
        </p:nvSpPr>
        <p:spPr>
          <a:xfrm>
            <a:off x="21772" y="36286"/>
            <a:ext cx="9072000" cy="6768000"/>
          </a:xfrm>
          <a:prstGeom prst="rect">
            <a:avLst/>
          </a:prstGeom>
          <a:noFill/>
          <a:ln w="1079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1024" y="176473"/>
            <a:ext cx="1121664" cy="1121664"/>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2269436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31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46434" name="Title 1"/>
          <p:cNvSpPr>
            <a:spLocks noGrp="1"/>
          </p:cNvSpPr>
          <p:nvPr>
            <p:ph type="title"/>
          </p:nvPr>
        </p:nvSpPr>
        <p:spPr/>
        <p:txBody>
          <a:bodyPr/>
          <a:lstStyle/>
          <a:p>
            <a:pPr eaLnBrk="1" hangingPunct="1"/>
            <a:r>
              <a:rPr lang="en-GB" sz="2400" dirty="0" smtClean="0"/>
              <a:t>Agenda</a:t>
            </a:r>
            <a:r>
              <a:rPr lang="en-GB" dirty="0" smtClean="0"/>
              <a:t/>
            </a:r>
            <a:br>
              <a:rPr lang="en-GB" dirty="0" smtClean="0"/>
            </a:br>
            <a:r>
              <a:rPr lang="en-GB" sz="1800" b="1" dirty="0" smtClean="0">
                <a:solidFill>
                  <a:schemeClr val="bg1"/>
                </a:solidFill>
                <a:cs typeface="Arial" pitchFamily="34" charset="0"/>
              </a:rPr>
              <a:t>Day 4 – Future State 2 &amp; Work Pilot</a:t>
            </a:r>
            <a:endParaRPr lang="en-GB" sz="1800" dirty="0" smtClean="0">
              <a:solidFill>
                <a:schemeClr val="bg1"/>
              </a:solidFill>
            </a:endParaRPr>
          </a:p>
        </p:txBody>
      </p:sp>
      <p:sp>
        <p:nvSpPr>
          <p:cNvPr id="146435" name="Slide Number Placeholder 4"/>
          <p:cNvSpPr>
            <a:spLocks noGrp="1"/>
          </p:cNvSpPr>
          <p:nvPr>
            <p:ph type="sldNum" sz="quarter" idx="11"/>
          </p:nvPr>
        </p:nvSpPr>
        <p:spPr>
          <a:noFill/>
        </p:spPr>
        <p:txBody>
          <a:bodyPr/>
          <a:lstStyle/>
          <a:p>
            <a:fld id="{82D34DDB-D9C1-4DB6-926B-ECFA1F44E4A6}" type="slidenum">
              <a:rPr lang="en-GB" altLang="en-GB"/>
              <a:pPr/>
              <a:t>26</a:t>
            </a:fld>
            <a:endParaRPr lang="en-GB" altLang="en-GB"/>
          </a:p>
        </p:txBody>
      </p:sp>
      <p:graphicFrame>
        <p:nvGraphicFramePr>
          <p:cNvPr id="8" name="Group 33"/>
          <p:cNvGraphicFramePr>
            <a:graphicFrameLocks noGrp="1"/>
          </p:cNvGraphicFramePr>
          <p:nvPr>
            <p:extLst>
              <p:ext uri="{D42A27DB-BD31-4B8C-83A1-F6EECF244321}">
                <p14:modId xmlns:p14="http://schemas.microsoft.com/office/powerpoint/2010/main" val="2844120538"/>
              </p:ext>
            </p:extLst>
          </p:nvPr>
        </p:nvGraphicFramePr>
        <p:xfrm>
          <a:off x="466725" y="1268413"/>
          <a:ext cx="8353425" cy="5001118"/>
        </p:xfrm>
        <a:graphic>
          <a:graphicData uri="http://schemas.openxmlformats.org/drawingml/2006/table">
            <a:tbl>
              <a:tblPr/>
              <a:tblGrid>
                <a:gridCol w="1296987"/>
                <a:gridCol w="7056438"/>
              </a:tblGrid>
              <a:tr h="79837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1</a:t>
                      </a:r>
                    </a:p>
                  </a:txBody>
                  <a:tcPr marL="90000" marR="90000" marT="46800" marB="46800" anchor="ctr" anchorCtr="1" horzOverflow="overflow">
                    <a:lnL cap="flat">
                      <a:noFill/>
                    </a:lnL>
                    <a:lnR w="3175" cap="flat" cmpd="sng" algn="ctr">
                      <a:noFill/>
                      <a:prstDash val="solid"/>
                      <a:round/>
                      <a:headEnd type="none" w="med" len="med"/>
                      <a:tailEnd type="none" w="med" len="med"/>
                    </a:lnR>
                    <a:lnT cap="flat">
                      <a:noFill/>
                    </a:lnT>
                    <a:lnB>
                      <a:noFill/>
                    </a:lnB>
                    <a:lnTlToBr>
                      <a:noFill/>
                    </a:lnTlToBr>
                    <a:lnBlToTr>
                      <a:noFill/>
                    </a:lnBlToTr>
                    <a:blipFill dpi="0" rotWithShape="0">
                      <a:blip r:embed="rId6"/>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lang="en-GB" sz="1400" dirty="0" smtClean="0">
                          <a:solidFill>
                            <a:srgbClr val="000066"/>
                          </a:solidFill>
                          <a:cs typeface="Arial" pitchFamily="34" charset="0"/>
                        </a:rPr>
                        <a:t>Teach</a:t>
                      </a:r>
                      <a:r>
                        <a:rPr lang="en-GB" sz="1400" baseline="0" dirty="0" smtClean="0">
                          <a:solidFill>
                            <a:srgbClr val="000066"/>
                          </a:solidFill>
                          <a:cs typeface="Arial" pitchFamily="34" charset="0"/>
                        </a:rPr>
                        <a:t> Back – Days 1, 2, and 3</a:t>
                      </a:r>
                      <a:endParaRPr kumimoji="0" lang="en-GB" sz="1400" b="0" i="0" u="none" strike="noStrike" cap="none" normalizeH="0" baseline="0" dirty="0" smtClean="0">
                        <a:ln>
                          <a:noFill/>
                        </a:ln>
                        <a:solidFill>
                          <a:srgbClr val="000066"/>
                        </a:solidFill>
                        <a:effectLst/>
                        <a:latin typeface="Arial" pitchFamily="34" charset="0"/>
                      </a:endParaRP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Introduction to Future State 2</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60594">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2</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6"/>
                      <a:srcRect/>
                      <a:stretch>
                        <a:fillRect/>
                      </a:stretch>
                    </a:blipFill>
                  </a:tcPr>
                </a:tc>
                <a:tc>
                  <a:txBody>
                    <a:bodyPr/>
                    <a:lstStyle/>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Action</a:t>
                      </a:r>
                      <a:r>
                        <a:rPr lang="en-GB" sz="1400" baseline="0" dirty="0" smtClean="0">
                          <a:solidFill>
                            <a:srgbClr val="000066"/>
                          </a:solidFill>
                          <a:cs typeface="Arial" pitchFamily="34" charset="0"/>
                        </a:rPr>
                        <a:t> Brainstorm</a:t>
                      </a:r>
                    </a:p>
                    <a:p>
                      <a:pPr marL="228600" indent="-228600" fontAlgn="base">
                        <a:spcBef>
                          <a:spcPct val="0"/>
                        </a:spcBef>
                        <a:buSzPct val="120000"/>
                        <a:buFont typeface="Wingdings" pitchFamily="2" charset="2"/>
                        <a:buChar char="§"/>
                        <a:tabLst>
                          <a:tab pos="5715000" algn="l"/>
                        </a:tabLst>
                      </a:pPr>
                      <a:r>
                        <a:rPr lang="en-GB" sz="1400" baseline="0" dirty="0" smtClean="0">
                          <a:solidFill>
                            <a:srgbClr val="000066"/>
                          </a:solidFill>
                          <a:cs typeface="Arial" pitchFamily="34" charset="0"/>
                        </a:rPr>
                        <a:t>Work Breakdown Structure</a:t>
                      </a:r>
                    </a:p>
                    <a:p>
                      <a:pPr marL="228600" indent="-228600" fontAlgn="base">
                        <a:spcBef>
                          <a:spcPct val="0"/>
                        </a:spcBef>
                        <a:buSzPct val="120000"/>
                        <a:buFont typeface="Wingdings" pitchFamily="2" charset="2"/>
                        <a:buChar char="§"/>
                        <a:tabLst>
                          <a:tab pos="5715000" algn="l"/>
                        </a:tabLst>
                      </a:pPr>
                      <a:r>
                        <a:rPr lang="en-GB" sz="1400" baseline="0" dirty="0" smtClean="0">
                          <a:solidFill>
                            <a:srgbClr val="000066"/>
                          </a:solidFill>
                          <a:cs typeface="Arial" pitchFamily="34" charset="0"/>
                        </a:rPr>
                        <a:t>Work Packages</a:t>
                      </a:r>
                    </a:p>
                    <a:p>
                      <a:pPr marL="228600" indent="-228600" fontAlgn="base">
                        <a:spcBef>
                          <a:spcPct val="0"/>
                        </a:spcBef>
                        <a:buSzPct val="120000"/>
                        <a:buFont typeface="Wingdings" pitchFamily="2" charset="2"/>
                        <a:buChar char="§"/>
                        <a:tabLst>
                          <a:tab pos="5715000" algn="l"/>
                        </a:tabLst>
                      </a:pPr>
                      <a:r>
                        <a:rPr lang="en-GB" sz="1400" baseline="0" dirty="0" smtClean="0">
                          <a:solidFill>
                            <a:srgbClr val="000066"/>
                          </a:solidFill>
                          <a:cs typeface="Arial" pitchFamily="34" charset="0"/>
                        </a:rPr>
                        <a:t>Exercise - Implementing the Future State Design</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79837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3</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6"/>
                      <a:srcRect/>
                      <a:stretch>
                        <a:fillRect/>
                      </a:stretch>
                    </a:blipFill>
                  </a:tcPr>
                </a:tc>
                <a:tc>
                  <a:txBody>
                    <a:bodyPr/>
                    <a:lstStyle/>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Introduction</a:t>
                      </a:r>
                      <a:r>
                        <a:rPr lang="en-GB" sz="1400" baseline="0" dirty="0" smtClean="0">
                          <a:solidFill>
                            <a:srgbClr val="000066"/>
                          </a:solidFill>
                          <a:cs typeface="Arial" pitchFamily="34" charset="0"/>
                        </a:rPr>
                        <a:t> to </a:t>
                      </a:r>
                      <a:r>
                        <a:rPr lang="en-GB" sz="1400" dirty="0" smtClean="0">
                          <a:solidFill>
                            <a:srgbClr val="000066"/>
                          </a:solidFill>
                          <a:cs typeface="Arial" pitchFamily="34" charset="0"/>
                        </a:rPr>
                        <a:t>Work Pilot</a:t>
                      </a:r>
                    </a:p>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Set Up</a:t>
                      </a:r>
                      <a:r>
                        <a:rPr lang="en-GB" sz="1400" baseline="0" dirty="0" smtClean="0">
                          <a:solidFill>
                            <a:srgbClr val="000066"/>
                          </a:solidFill>
                          <a:cs typeface="Arial" pitchFamily="34" charset="0"/>
                        </a:rPr>
                        <a:t> &amp; Run a Work Pilot</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79837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1" i="0" u="none" strike="noStrike" cap="none" normalizeH="0" baseline="0" dirty="0" smtClean="0">
                          <a:ln>
                            <a:noFill/>
                          </a:ln>
                          <a:solidFill>
                            <a:schemeClr val="tx1"/>
                          </a:solidFill>
                          <a:effectLst/>
                          <a:latin typeface="Arial" pitchFamily="34" charset="0"/>
                        </a:rPr>
                        <a:t>Section 4</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6"/>
                      <a:srcRect/>
                      <a:stretch>
                        <a:fillRect/>
                      </a:stretch>
                    </a:blipFill>
                  </a:tcPr>
                </a:tc>
                <a:tc>
                  <a:txBody>
                    <a:bodyPr/>
                    <a:lstStyle/>
                    <a:p>
                      <a:pPr marL="228600" indent="-228600" fontAlgn="base">
                        <a:spcBef>
                          <a:spcPct val="0"/>
                        </a:spcBef>
                        <a:buSzPct val="120000"/>
                        <a:buFont typeface="Wingdings" pitchFamily="2" charset="2"/>
                        <a:buChar char="§"/>
                        <a:tabLst>
                          <a:tab pos="5715000" algn="l"/>
                        </a:tabLst>
                      </a:pPr>
                      <a:r>
                        <a:rPr lang="en-GB" sz="1800" b="1" dirty="0" smtClean="0">
                          <a:solidFill>
                            <a:schemeClr val="tx1"/>
                          </a:solidFill>
                          <a:cs typeface="Arial" pitchFamily="34" charset="0"/>
                        </a:rPr>
                        <a:t>Run Final Simulation</a:t>
                      </a:r>
                    </a:p>
                    <a:p>
                      <a:pPr marL="228600" indent="-228600" fontAlgn="base">
                        <a:spcBef>
                          <a:spcPct val="0"/>
                        </a:spcBef>
                        <a:buSzPct val="120000"/>
                        <a:buFont typeface="Wingdings" pitchFamily="2" charset="2"/>
                        <a:buChar char="§"/>
                        <a:tabLst>
                          <a:tab pos="5715000" algn="l"/>
                        </a:tabLst>
                      </a:pPr>
                      <a:r>
                        <a:rPr lang="en-GB" sz="1800" b="1" dirty="0" smtClean="0">
                          <a:solidFill>
                            <a:schemeClr val="tx1"/>
                          </a:solidFill>
                          <a:cs typeface="Arial" pitchFamily="34" charset="0"/>
                        </a:rPr>
                        <a:t>Record and review simulation performance</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79837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5</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6"/>
                      <a:srcRect/>
                      <a:stretch>
                        <a:fillRect/>
                      </a:stretch>
                    </a:blipFill>
                  </a:tcPr>
                </a:tc>
                <a:tc>
                  <a:txBody>
                    <a:bodyPr/>
                    <a:lstStyle/>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Lean</a:t>
                      </a:r>
                      <a:r>
                        <a:rPr lang="en-GB" sz="1400" kern="1200" baseline="0" dirty="0" smtClean="0">
                          <a:solidFill>
                            <a:srgbClr val="000066"/>
                          </a:solidFill>
                          <a:latin typeface="+mn-lt"/>
                          <a:ea typeface="+mn-ea"/>
                          <a:cs typeface="Arial" pitchFamily="34" charset="0"/>
                        </a:rPr>
                        <a:t> management</a:t>
                      </a:r>
                      <a:r>
                        <a:rPr lang="en-GB" sz="1400" kern="1200" dirty="0" smtClean="0">
                          <a:solidFill>
                            <a:srgbClr val="000066"/>
                          </a:solidFill>
                          <a:latin typeface="+mn-lt"/>
                          <a:ea typeface="+mn-ea"/>
                          <a:cs typeface="Arial" pitchFamily="34" charset="0"/>
                        </a:rPr>
                        <a:t> tools and techniques</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dirty="0" smtClean="0">
                          <a:solidFill>
                            <a:srgbClr val="000066"/>
                          </a:solidFill>
                          <a:cs typeface="Arial" pitchFamily="34" charset="0"/>
                        </a:rPr>
                        <a:t>Planning the</a:t>
                      </a:r>
                      <a:r>
                        <a:rPr lang="en-GB" sz="1400" baseline="0" dirty="0" smtClean="0">
                          <a:solidFill>
                            <a:srgbClr val="000066"/>
                          </a:solidFill>
                          <a:cs typeface="Arial" pitchFamily="34" charset="0"/>
                        </a:rPr>
                        <a:t> Transfer to BAU</a:t>
                      </a:r>
                      <a:endParaRPr lang="en-GB" sz="1400" kern="1200" dirty="0" smtClean="0">
                        <a:solidFill>
                          <a:srgbClr val="000066"/>
                        </a:solidFill>
                        <a:latin typeface="+mn-lt"/>
                        <a:ea typeface="+mn-ea"/>
                        <a:cs typeface="Arial" pitchFamily="34" charset="0"/>
                      </a:endParaRP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60594">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6</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6"/>
                      <a:srcRect/>
                      <a:stretch>
                        <a:fillRect/>
                      </a:stretch>
                    </a:blipFill>
                  </a:tcPr>
                </a:tc>
                <a:tc>
                  <a:txBody>
                    <a:bodyPr/>
                    <a:lstStyle/>
                    <a:p>
                      <a:pPr marL="185738" indent="-185738" algn="l" defTabSz="914400" rtl="0" eaLnBrk="1" fontAlgn="base" latinLnBrk="0" hangingPunct="1">
                        <a:spcBef>
                          <a:spcPct val="0"/>
                        </a:spcBef>
                        <a:spcAft>
                          <a:spcPts val="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Course Review &amp; Wrap up</a:t>
                      </a:r>
                    </a:p>
                    <a:p>
                      <a:pPr marL="185738" indent="-185738" algn="l" defTabSz="914400" rtl="0" eaLnBrk="1" fontAlgn="base" latinLnBrk="0" hangingPunct="1">
                        <a:spcBef>
                          <a:spcPct val="0"/>
                        </a:spcBef>
                        <a:spcAft>
                          <a:spcPts val="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Overall WWW and WBBI</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826790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p:txBody>
          <a:bodyPr/>
          <a:lstStyle/>
          <a:p>
            <a:r>
              <a:rPr lang="en-GB" smtClean="0"/>
              <a:t>Simulation Final Round</a:t>
            </a:r>
            <a:br>
              <a:rPr lang="en-GB" smtClean="0"/>
            </a:br>
            <a:r>
              <a:rPr lang="en-GB" sz="1800" b="1" smtClean="0">
                <a:solidFill>
                  <a:srgbClr val="92D050"/>
                </a:solidFill>
              </a:rPr>
              <a:t>Implement your future state design and run the final round</a:t>
            </a:r>
          </a:p>
        </p:txBody>
      </p:sp>
      <p:sp>
        <p:nvSpPr>
          <p:cNvPr id="147459" name="Slide Number Placeholder 4"/>
          <p:cNvSpPr>
            <a:spLocks noGrp="1"/>
          </p:cNvSpPr>
          <p:nvPr>
            <p:ph type="sldNum" sz="quarter" idx="11"/>
          </p:nvPr>
        </p:nvSpPr>
        <p:spPr>
          <a:noFill/>
        </p:spPr>
        <p:txBody>
          <a:bodyPr/>
          <a:lstStyle/>
          <a:p>
            <a:fld id="{70245211-6640-42EF-9181-CD4261E082AC}" type="slidenum">
              <a:rPr lang="en-GB" altLang="en-GB"/>
              <a:pPr/>
              <a:t>27</a:t>
            </a:fld>
            <a:endParaRPr lang="en-GB" altLang="en-GB"/>
          </a:p>
        </p:txBody>
      </p:sp>
      <p:sp>
        <p:nvSpPr>
          <p:cNvPr id="147460" name="Rectangle 2"/>
          <p:cNvSpPr>
            <a:spLocks noChangeArrowheads="1"/>
          </p:cNvSpPr>
          <p:nvPr/>
        </p:nvSpPr>
        <p:spPr bwMode="auto">
          <a:xfrm>
            <a:off x="1889125" y="1481138"/>
            <a:ext cx="5672138" cy="3868737"/>
          </a:xfrm>
          <a:prstGeom prst="rect">
            <a:avLst/>
          </a:prstGeom>
          <a:solidFill>
            <a:srgbClr val="E5E5CB"/>
          </a:solidFill>
          <a:ln w="0" algn="ctr">
            <a:noFill/>
            <a:miter lim="800000"/>
            <a:headEnd/>
            <a:tailEnd/>
          </a:ln>
        </p:spPr>
        <p:txBody>
          <a:bodyPr wrap="none" lIns="0" tIns="0" rIns="0" bIns="0" anchor="ctr"/>
          <a:lstStyle/>
          <a:p>
            <a:endParaRPr lang="en-US" b="0">
              <a:solidFill>
                <a:srgbClr val="FFFFFF"/>
              </a:solidFill>
            </a:endParaRPr>
          </a:p>
        </p:txBody>
      </p:sp>
      <p:sp>
        <p:nvSpPr>
          <p:cNvPr id="147461" name="Rectangle 16"/>
          <p:cNvSpPr>
            <a:spLocks noChangeArrowheads="1"/>
          </p:cNvSpPr>
          <p:nvPr/>
        </p:nvSpPr>
        <p:spPr bwMode="auto">
          <a:xfrm>
            <a:off x="1989138" y="1579563"/>
            <a:ext cx="5472112" cy="3671887"/>
          </a:xfrm>
          <a:prstGeom prst="rect">
            <a:avLst/>
          </a:prstGeom>
          <a:solidFill>
            <a:srgbClr val="FFFFFF"/>
          </a:solidFill>
          <a:ln w="9525">
            <a:solidFill>
              <a:srgbClr val="000066"/>
            </a:solidFill>
            <a:miter lim="800000"/>
            <a:headEnd/>
            <a:tailEnd/>
          </a:ln>
        </p:spPr>
        <p:txBody>
          <a:bodyPr lIns="180000" tIns="0" rIns="108000" bIns="0" anchor="ctr"/>
          <a:lstStyle/>
          <a:p>
            <a:pPr marL="265113" indent="-265113">
              <a:spcAft>
                <a:spcPct val="25000"/>
              </a:spcAft>
              <a:buFont typeface="Wingdings" pitchFamily="2" charset="2"/>
              <a:buNone/>
            </a:pPr>
            <a:endParaRPr lang="en-US" b="0">
              <a:solidFill>
                <a:srgbClr val="002776"/>
              </a:solidFill>
            </a:endParaRPr>
          </a:p>
        </p:txBody>
      </p:sp>
      <p:pic>
        <p:nvPicPr>
          <p:cNvPr id="147462" name="Picture 9" descr="chronomete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099050" y="3124200"/>
            <a:ext cx="1831975" cy="1930400"/>
          </a:xfrm>
          <a:prstGeom prst="rect">
            <a:avLst/>
          </a:prstGeom>
          <a:noFill/>
          <a:ln w="9525">
            <a:noFill/>
            <a:miter lim="800000"/>
            <a:headEnd/>
            <a:tailEnd/>
          </a:ln>
        </p:spPr>
      </p:pic>
      <p:pic>
        <p:nvPicPr>
          <p:cNvPr id="147463" name="Picture 1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51113" y="3084513"/>
            <a:ext cx="2035175" cy="1944687"/>
          </a:xfrm>
          <a:prstGeom prst="rect">
            <a:avLst/>
          </a:prstGeom>
          <a:noFill/>
          <a:ln w="9525">
            <a:noFill/>
            <a:miter lim="800000"/>
            <a:headEnd/>
            <a:tailEnd/>
          </a:ln>
        </p:spPr>
      </p:pic>
      <p:sp>
        <p:nvSpPr>
          <p:cNvPr id="28" name="TextBox 14"/>
          <p:cNvSpPr txBox="1">
            <a:spLocks noChangeArrowheads="1"/>
          </p:cNvSpPr>
          <p:nvPr/>
        </p:nvSpPr>
        <p:spPr bwMode="auto">
          <a:xfrm>
            <a:off x="5268913" y="2709863"/>
            <a:ext cx="1390650" cy="368300"/>
          </a:xfrm>
          <a:prstGeom prst="rect">
            <a:avLst/>
          </a:prstGeom>
          <a:noFill/>
          <a:ln w="9525">
            <a:noFill/>
            <a:miter lim="800000"/>
            <a:headEnd/>
            <a:tailEnd/>
          </a:ln>
        </p:spPr>
        <p:txBody>
          <a:bodyPr wrap="none">
            <a:spAutoFit/>
          </a:bodyPr>
          <a:lstStyle/>
          <a:p>
            <a:pPr fontAlgn="auto">
              <a:spcBef>
                <a:spcPts val="0"/>
              </a:spcBef>
              <a:spcAft>
                <a:spcPts val="0"/>
              </a:spcAft>
              <a:defRPr/>
            </a:pPr>
            <a:r>
              <a:rPr lang="en-GB" kern="0" dirty="0" smtClean="0">
                <a:solidFill>
                  <a:srgbClr val="92D050"/>
                </a:solidFill>
              </a:rPr>
              <a:t>30 </a:t>
            </a:r>
            <a:r>
              <a:rPr lang="en-GB" kern="0" dirty="0">
                <a:solidFill>
                  <a:srgbClr val="92D050"/>
                </a:solidFill>
              </a:rPr>
              <a:t>minutes</a:t>
            </a:r>
          </a:p>
        </p:txBody>
      </p:sp>
      <p:sp>
        <p:nvSpPr>
          <p:cNvPr id="147465" name="Content Placeholder 5"/>
          <p:cNvSpPr>
            <a:spLocks/>
          </p:cNvSpPr>
          <p:nvPr/>
        </p:nvSpPr>
        <p:spPr bwMode="auto">
          <a:xfrm flipH="1">
            <a:off x="2124075" y="1341438"/>
            <a:ext cx="4968875" cy="4878387"/>
          </a:xfrm>
          <a:prstGeom prst="rect">
            <a:avLst/>
          </a:prstGeom>
          <a:noFill/>
          <a:ln w="9525">
            <a:noFill/>
            <a:miter lim="800000"/>
            <a:headEnd/>
            <a:tailEnd/>
          </a:ln>
        </p:spPr>
        <p:txBody>
          <a:bodyPr/>
          <a:lstStyle/>
          <a:p>
            <a:pPr marL="382588" indent="-342900" algn="ctr" defTabSz="844550" eaLnBrk="0" hangingPunct="0">
              <a:spcBef>
                <a:spcPts val="700"/>
              </a:spcBef>
              <a:buClr>
                <a:schemeClr val="tx1"/>
              </a:buClr>
              <a:buSzPct val="100000"/>
              <a:buFont typeface="Arial" pitchFamily="34" charset="0"/>
              <a:buNone/>
            </a:pPr>
            <a:endParaRPr lang="en-GB" altLang="zh-CN" dirty="0">
              <a:ea typeface="SimSun" pitchFamily="2" charset="-122"/>
            </a:endParaRPr>
          </a:p>
          <a:p>
            <a:pPr marL="382588" indent="-342900" algn="ctr" defTabSz="844550" eaLnBrk="0" hangingPunct="0">
              <a:spcBef>
                <a:spcPts val="700"/>
              </a:spcBef>
              <a:buClr>
                <a:schemeClr val="tx1"/>
              </a:buClr>
              <a:buSzPct val="100000"/>
              <a:buFont typeface="Arial" pitchFamily="34" charset="0"/>
              <a:buNone/>
            </a:pPr>
            <a:r>
              <a:rPr lang="en-GB" altLang="zh-CN" sz="2400" dirty="0">
                <a:solidFill>
                  <a:srgbClr val="000066"/>
                </a:solidFill>
                <a:ea typeface="SimSun" pitchFamily="2" charset="-122"/>
              </a:rPr>
              <a:t>Run </a:t>
            </a:r>
            <a:r>
              <a:rPr lang="en-GB" altLang="zh-CN" sz="2400" dirty="0" smtClean="0">
                <a:solidFill>
                  <a:srgbClr val="000066"/>
                </a:solidFill>
                <a:ea typeface="SimSun" pitchFamily="2" charset="-122"/>
              </a:rPr>
              <a:t>Simulation Round 3</a:t>
            </a:r>
            <a:endParaRPr lang="en-GB" altLang="zh-CN" sz="1500" dirty="0">
              <a:ea typeface="SimSun" pitchFamily="2" charset="-122"/>
            </a:endParaRPr>
          </a:p>
          <a:p>
            <a:pPr marL="382588" indent="-342900" defTabSz="844550" eaLnBrk="0" hangingPunct="0">
              <a:spcBef>
                <a:spcPts val="700"/>
              </a:spcBef>
              <a:buClr>
                <a:schemeClr val="tx1"/>
              </a:buClr>
              <a:buSzPct val="100000"/>
              <a:buFont typeface="Arial" pitchFamily="34" charset="0"/>
              <a:buChar char="•"/>
            </a:pPr>
            <a:endParaRPr lang="en-GB" altLang="zh-CN" sz="1500" dirty="0">
              <a:ea typeface="SimSun" pitchFamily="2" charset="-122"/>
            </a:endParaRPr>
          </a:p>
          <a:p>
            <a:pPr marL="382588" indent="-342900" defTabSz="844550" eaLnBrk="0" hangingPunct="0">
              <a:spcBef>
                <a:spcPts val="700"/>
              </a:spcBef>
              <a:buClr>
                <a:schemeClr val="tx1"/>
              </a:buClr>
              <a:buSzPct val="100000"/>
              <a:buFont typeface="Arial" pitchFamily="34" charset="0"/>
              <a:buNone/>
            </a:pPr>
            <a:endParaRPr lang="en-GB" altLang="zh-CN" sz="1500" dirty="0">
              <a:ea typeface="SimSun" pitchFamily="2" charset="-122"/>
            </a:endParaRPr>
          </a:p>
        </p:txBody>
      </p:sp>
      <p:sp>
        <p:nvSpPr>
          <p:cNvPr id="11" name="Rectangle 10"/>
          <p:cNvSpPr/>
          <p:nvPr/>
        </p:nvSpPr>
        <p:spPr>
          <a:xfrm>
            <a:off x="21772" y="36286"/>
            <a:ext cx="9072000" cy="6768000"/>
          </a:xfrm>
          <a:prstGeom prst="rect">
            <a:avLst/>
          </a:prstGeom>
          <a:noFill/>
          <a:ln w="1079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1024" y="176473"/>
            <a:ext cx="1121664" cy="1121664"/>
          </a:xfrm>
          <a:prstGeom prst="rect">
            <a:avLst/>
          </a:prstGeom>
        </p:spPr>
      </p:pic>
    </p:spTree>
    <p:extLst>
      <p:ext uri="{BB962C8B-B14F-4D97-AF65-F5344CB8AC3E}">
        <p14:creationId xmlns:p14="http://schemas.microsoft.com/office/powerpoint/2010/main" val="40752962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GB" smtClean="0"/>
              <a:t>Simulation Final Round</a:t>
            </a:r>
            <a:br>
              <a:rPr lang="en-GB" smtClean="0"/>
            </a:br>
            <a:r>
              <a:rPr lang="en-GB" sz="1800" b="1" smtClean="0">
                <a:solidFill>
                  <a:srgbClr val="92D050"/>
                </a:solidFill>
              </a:rPr>
              <a:t>Feedback and final round summary</a:t>
            </a:r>
          </a:p>
        </p:txBody>
      </p:sp>
      <p:sp>
        <p:nvSpPr>
          <p:cNvPr id="148483" name="Slide Number Placeholder 4"/>
          <p:cNvSpPr>
            <a:spLocks noGrp="1"/>
          </p:cNvSpPr>
          <p:nvPr>
            <p:ph type="sldNum" sz="quarter" idx="11"/>
          </p:nvPr>
        </p:nvSpPr>
        <p:spPr>
          <a:noFill/>
        </p:spPr>
        <p:txBody>
          <a:bodyPr/>
          <a:lstStyle/>
          <a:p>
            <a:fld id="{26897775-E557-480C-8BE6-B015A7F042BF}" type="slidenum">
              <a:rPr lang="en-GB" altLang="en-GB"/>
              <a:pPr/>
              <a:t>28</a:t>
            </a:fld>
            <a:endParaRPr lang="en-GB" altLang="en-GB"/>
          </a:p>
        </p:txBody>
      </p:sp>
      <p:sp>
        <p:nvSpPr>
          <p:cNvPr id="148485" name="Rectangle 2"/>
          <p:cNvSpPr>
            <a:spLocks noChangeArrowheads="1"/>
          </p:cNvSpPr>
          <p:nvPr/>
        </p:nvSpPr>
        <p:spPr bwMode="auto">
          <a:xfrm>
            <a:off x="4787900" y="1509713"/>
            <a:ext cx="4032250" cy="3767137"/>
          </a:xfrm>
          <a:prstGeom prst="rect">
            <a:avLst/>
          </a:prstGeom>
          <a:solidFill>
            <a:srgbClr val="FFFFFF"/>
          </a:solidFill>
          <a:ln w="3175" algn="ctr">
            <a:noFill/>
            <a:miter lim="800000"/>
            <a:headEnd/>
            <a:tailEnd/>
          </a:ln>
        </p:spPr>
        <p:txBody>
          <a:bodyPr lIns="0" tIns="0" rIns="0" bIns="0" anchor="ctr"/>
          <a:lstStyle/>
          <a:p>
            <a:pPr marL="266700" indent="-182563"/>
            <a:r>
              <a:rPr lang="en-GB" altLang="zh-CN" dirty="0">
                <a:solidFill>
                  <a:schemeClr val="accent1"/>
                </a:solidFill>
                <a:ea typeface="SimSun" pitchFamily="2" charset="-122"/>
              </a:rPr>
              <a:t>Feedback - How did it go?</a:t>
            </a:r>
            <a:endParaRPr lang="en-GB" dirty="0">
              <a:solidFill>
                <a:schemeClr val="accent1"/>
              </a:solidFill>
            </a:endParaRPr>
          </a:p>
          <a:p>
            <a:pPr marL="266700" indent="-182563">
              <a:buFont typeface="Arial" pitchFamily="34" charset="0"/>
              <a:buChar char="•"/>
            </a:pPr>
            <a:endParaRPr lang="en-GB" dirty="0">
              <a:solidFill>
                <a:schemeClr val="accent1"/>
              </a:solidFill>
            </a:endParaRPr>
          </a:p>
          <a:p>
            <a:pPr marL="369887" indent="-285750">
              <a:buFont typeface="Wingdings" panose="05000000000000000000" pitchFamily="2" charset="2"/>
              <a:buChar char="§"/>
            </a:pPr>
            <a:r>
              <a:rPr lang="en-GB" b="0" dirty="0">
                <a:solidFill>
                  <a:schemeClr val="accent1"/>
                </a:solidFill>
              </a:rPr>
              <a:t>End to End (E2E) process</a:t>
            </a:r>
          </a:p>
          <a:p>
            <a:pPr marL="84137"/>
            <a:endParaRPr lang="en-GB" b="0" dirty="0">
              <a:solidFill>
                <a:schemeClr val="accent1"/>
              </a:solidFill>
            </a:endParaRPr>
          </a:p>
          <a:p>
            <a:pPr marL="369887" indent="-285750">
              <a:buFont typeface="Wingdings" panose="05000000000000000000" pitchFamily="2" charset="2"/>
              <a:buChar char="§"/>
            </a:pPr>
            <a:r>
              <a:rPr lang="en-GB" b="0" dirty="0">
                <a:solidFill>
                  <a:schemeClr val="accent1"/>
                </a:solidFill>
              </a:rPr>
              <a:t>WIP levels</a:t>
            </a:r>
          </a:p>
          <a:p>
            <a:pPr marL="84137"/>
            <a:r>
              <a:rPr lang="en-GB" b="0" dirty="0">
                <a:solidFill>
                  <a:schemeClr val="accent1"/>
                </a:solidFill>
              </a:rPr>
              <a:t> </a:t>
            </a:r>
          </a:p>
          <a:p>
            <a:pPr marL="369887" indent="-285750">
              <a:buFont typeface="Wingdings" panose="05000000000000000000" pitchFamily="2" charset="2"/>
              <a:buChar char="§"/>
            </a:pPr>
            <a:r>
              <a:rPr lang="en-GB" b="0" dirty="0">
                <a:solidFill>
                  <a:schemeClr val="accent1"/>
                </a:solidFill>
              </a:rPr>
              <a:t>Idle time</a:t>
            </a:r>
          </a:p>
          <a:p>
            <a:pPr marL="369887" indent="-285750">
              <a:buFont typeface="Wingdings" panose="05000000000000000000" pitchFamily="2" charset="2"/>
              <a:buChar char="§"/>
            </a:pPr>
            <a:endParaRPr lang="en-GB" b="0" dirty="0">
              <a:solidFill>
                <a:schemeClr val="accent1"/>
              </a:solidFill>
            </a:endParaRPr>
          </a:p>
          <a:p>
            <a:pPr marL="369887" indent="-285750">
              <a:buFont typeface="Wingdings" panose="05000000000000000000" pitchFamily="2" charset="2"/>
              <a:buChar char="§"/>
            </a:pPr>
            <a:r>
              <a:rPr lang="en-GB" b="0" dirty="0">
                <a:solidFill>
                  <a:schemeClr val="accent1"/>
                </a:solidFill>
              </a:rPr>
              <a:t>Morale during the process</a:t>
            </a:r>
          </a:p>
          <a:p>
            <a:pPr marL="369887" indent="-285750">
              <a:buFont typeface="Wingdings" panose="05000000000000000000" pitchFamily="2" charset="2"/>
              <a:buChar char="§"/>
            </a:pPr>
            <a:endParaRPr lang="en-GB" dirty="0">
              <a:solidFill>
                <a:schemeClr val="accent1"/>
              </a:solidFill>
            </a:endParaRPr>
          </a:p>
        </p:txBody>
      </p:sp>
      <p:pic>
        <p:nvPicPr>
          <p:cNvPr id="14848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0113" y="2462213"/>
            <a:ext cx="2933700" cy="1933575"/>
          </a:xfrm>
          <a:prstGeom prst="rect">
            <a:avLst/>
          </a:prstGeom>
          <a:noFill/>
          <a:ln w="9525">
            <a:noFill/>
            <a:miter lim="800000"/>
            <a:headEnd/>
            <a:tailEnd/>
          </a:ln>
        </p:spPr>
      </p:pic>
      <p:sp>
        <p:nvSpPr>
          <p:cNvPr id="8" name="Rectangle 7"/>
          <p:cNvSpPr/>
          <p:nvPr/>
        </p:nvSpPr>
        <p:spPr>
          <a:xfrm>
            <a:off x="36000" y="43542"/>
            <a:ext cx="9072000" cy="6768000"/>
          </a:xfrm>
          <a:prstGeom prst="rect">
            <a:avLst/>
          </a:prstGeom>
          <a:noFill/>
          <a:ln w="1079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1024" y="176473"/>
            <a:ext cx="1121664" cy="1121664"/>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45774755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3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46434" name="Title 1"/>
          <p:cNvSpPr>
            <a:spLocks noGrp="1"/>
          </p:cNvSpPr>
          <p:nvPr>
            <p:ph type="title"/>
          </p:nvPr>
        </p:nvSpPr>
        <p:spPr/>
        <p:txBody>
          <a:bodyPr/>
          <a:lstStyle/>
          <a:p>
            <a:pPr eaLnBrk="1" hangingPunct="1"/>
            <a:r>
              <a:rPr lang="en-GB" sz="2400" dirty="0" smtClean="0"/>
              <a:t>Agenda</a:t>
            </a:r>
            <a:r>
              <a:rPr lang="en-GB" dirty="0" smtClean="0"/>
              <a:t/>
            </a:r>
            <a:br>
              <a:rPr lang="en-GB" dirty="0" smtClean="0"/>
            </a:br>
            <a:r>
              <a:rPr lang="en-GB" sz="1800" b="1" dirty="0" smtClean="0">
                <a:solidFill>
                  <a:schemeClr val="bg1"/>
                </a:solidFill>
                <a:cs typeface="Arial" pitchFamily="34" charset="0"/>
              </a:rPr>
              <a:t>Day 4 – Future State 2 &amp; Work Pilot</a:t>
            </a:r>
            <a:endParaRPr lang="en-GB" sz="1800" dirty="0" smtClean="0">
              <a:solidFill>
                <a:schemeClr val="bg1"/>
              </a:solidFill>
            </a:endParaRPr>
          </a:p>
        </p:txBody>
      </p:sp>
      <p:sp>
        <p:nvSpPr>
          <p:cNvPr id="146435" name="Slide Number Placeholder 4"/>
          <p:cNvSpPr>
            <a:spLocks noGrp="1"/>
          </p:cNvSpPr>
          <p:nvPr>
            <p:ph type="sldNum" sz="quarter" idx="11"/>
          </p:nvPr>
        </p:nvSpPr>
        <p:spPr>
          <a:noFill/>
        </p:spPr>
        <p:txBody>
          <a:bodyPr/>
          <a:lstStyle/>
          <a:p>
            <a:fld id="{82D34DDB-D9C1-4DB6-926B-ECFA1F44E4A6}" type="slidenum">
              <a:rPr lang="en-GB" altLang="en-GB"/>
              <a:pPr/>
              <a:t>29</a:t>
            </a:fld>
            <a:endParaRPr lang="en-GB" altLang="en-GB"/>
          </a:p>
        </p:txBody>
      </p:sp>
      <p:graphicFrame>
        <p:nvGraphicFramePr>
          <p:cNvPr id="8" name="Group 33"/>
          <p:cNvGraphicFramePr>
            <a:graphicFrameLocks noGrp="1"/>
          </p:cNvGraphicFramePr>
          <p:nvPr>
            <p:extLst>
              <p:ext uri="{D42A27DB-BD31-4B8C-83A1-F6EECF244321}">
                <p14:modId xmlns:p14="http://schemas.microsoft.com/office/powerpoint/2010/main" val="2626328394"/>
              </p:ext>
            </p:extLst>
          </p:nvPr>
        </p:nvGraphicFramePr>
        <p:xfrm>
          <a:off x="466725" y="1268413"/>
          <a:ext cx="8353425" cy="5001118"/>
        </p:xfrm>
        <a:graphic>
          <a:graphicData uri="http://schemas.openxmlformats.org/drawingml/2006/table">
            <a:tbl>
              <a:tblPr/>
              <a:tblGrid>
                <a:gridCol w="1296987"/>
                <a:gridCol w="7056438"/>
              </a:tblGrid>
              <a:tr h="79837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1</a:t>
                      </a:r>
                    </a:p>
                  </a:txBody>
                  <a:tcPr marL="90000" marR="90000" marT="46800" marB="46800" anchor="ctr" anchorCtr="1" horzOverflow="overflow">
                    <a:lnL cap="flat">
                      <a:noFill/>
                    </a:lnL>
                    <a:lnR w="3175" cap="flat" cmpd="sng" algn="ctr">
                      <a:noFill/>
                      <a:prstDash val="solid"/>
                      <a:round/>
                      <a:headEnd type="none" w="med" len="med"/>
                      <a:tailEnd type="none" w="med" len="med"/>
                    </a:lnR>
                    <a:lnT cap="flat">
                      <a:noFill/>
                    </a:lnT>
                    <a:lnB>
                      <a:noFill/>
                    </a:lnB>
                    <a:lnTlToBr>
                      <a:noFill/>
                    </a:lnTlToBr>
                    <a:lnBlToTr>
                      <a:noFill/>
                    </a:lnBlToTr>
                    <a:blipFill dpi="0" rotWithShape="0">
                      <a:blip r:embed="rId6"/>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lang="en-GB" sz="1400" dirty="0" smtClean="0">
                          <a:solidFill>
                            <a:srgbClr val="000066"/>
                          </a:solidFill>
                          <a:cs typeface="Arial" pitchFamily="34" charset="0"/>
                        </a:rPr>
                        <a:t>Teach</a:t>
                      </a:r>
                      <a:r>
                        <a:rPr lang="en-GB" sz="1400" baseline="0" dirty="0" smtClean="0">
                          <a:solidFill>
                            <a:srgbClr val="000066"/>
                          </a:solidFill>
                          <a:cs typeface="Arial" pitchFamily="34" charset="0"/>
                        </a:rPr>
                        <a:t> Back – Days 1, 2, and 3</a:t>
                      </a:r>
                      <a:endParaRPr kumimoji="0" lang="en-GB" sz="1400" b="0" i="0" u="none" strike="noStrike" cap="none" normalizeH="0" baseline="0" dirty="0" smtClean="0">
                        <a:ln>
                          <a:noFill/>
                        </a:ln>
                        <a:solidFill>
                          <a:srgbClr val="000066"/>
                        </a:solidFill>
                        <a:effectLst/>
                        <a:latin typeface="Arial" pitchFamily="34" charset="0"/>
                      </a:endParaRP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Introduction to Future State 2</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60594">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2</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6"/>
                      <a:srcRect/>
                      <a:stretch>
                        <a:fillRect/>
                      </a:stretch>
                    </a:blipFill>
                  </a:tcPr>
                </a:tc>
                <a:tc>
                  <a:txBody>
                    <a:bodyPr/>
                    <a:lstStyle/>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Action</a:t>
                      </a:r>
                      <a:r>
                        <a:rPr lang="en-GB" sz="1400" baseline="0" dirty="0" smtClean="0">
                          <a:solidFill>
                            <a:srgbClr val="000066"/>
                          </a:solidFill>
                          <a:cs typeface="Arial" pitchFamily="34" charset="0"/>
                        </a:rPr>
                        <a:t> Brainstorm</a:t>
                      </a:r>
                    </a:p>
                    <a:p>
                      <a:pPr marL="228600" indent="-228600" fontAlgn="base">
                        <a:spcBef>
                          <a:spcPct val="0"/>
                        </a:spcBef>
                        <a:buSzPct val="120000"/>
                        <a:buFont typeface="Wingdings" pitchFamily="2" charset="2"/>
                        <a:buChar char="§"/>
                        <a:tabLst>
                          <a:tab pos="5715000" algn="l"/>
                        </a:tabLst>
                      </a:pPr>
                      <a:r>
                        <a:rPr lang="en-GB" sz="1400" baseline="0" dirty="0" smtClean="0">
                          <a:solidFill>
                            <a:srgbClr val="000066"/>
                          </a:solidFill>
                          <a:cs typeface="Arial" pitchFamily="34" charset="0"/>
                        </a:rPr>
                        <a:t>Work Breakdown Structure</a:t>
                      </a:r>
                    </a:p>
                    <a:p>
                      <a:pPr marL="228600" indent="-228600" fontAlgn="base">
                        <a:spcBef>
                          <a:spcPct val="0"/>
                        </a:spcBef>
                        <a:buSzPct val="120000"/>
                        <a:buFont typeface="Wingdings" pitchFamily="2" charset="2"/>
                        <a:buChar char="§"/>
                        <a:tabLst>
                          <a:tab pos="5715000" algn="l"/>
                        </a:tabLst>
                      </a:pPr>
                      <a:r>
                        <a:rPr lang="en-GB" sz="1400" baseline="0" dirty="0" smtClean="0">
                          <a:solidFill>
                            <a:srgbClr val="000066"/>
                          </a:solidFill>
                          <a:cs typeface="Arial" pitchFamily="34" charset="0"/>
                        </a:rPr>
                        <a:t>Work Packages</a:t>
                      </a:r>
                    </a:p>
                    <a:p>
                      <a:pPr marL="228600" indent="-228600" fontAlgn="base">
                        <a:spcBef>
                          <a:spcPct val="0"/>
                        </a:spcBef>
                        <a:buSzPct val="120000"/>
                        <a:buFont typeface="Wingdings" pitchFamily="2" charset="2"/>
                        <a:buChar char="§"/>
                        <a:tabLst>
                          <a:tab pos="5715000" algn="l"/>
                        </a:tabLst>
                      </a:pPr>
                      <a:r>
                        <a:rPr lang="en-GB" sz="1400" baseline="0" dirty="0" smtClean="0">
                          <a:solidFill>
                            <a:srgbClr val="000066"/>
                          </a:solidFill>
                          <a:cs typeface="Arial" pitchFamily="34" charset="0"/>
                        </a:rPr>
                        <a:t>Exercise - Implementing the Future State Design</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79837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3</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6"/>
                      <a:srcRect/>
                      <a:stretch>
                        <a:fillRect/>
                      </a:stretch>
                    </a:blipFill>
                  </a:tcPr>
                </a:tc>
                <a:tc>
                  <a:txBody>
                    <a:bodyPr/>
                    <a:lstStyle/>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Introduction</a:t>
                      </a:r>
                      <a:r>
                        <a:rPr lang="en-GB" sz="1400" baseline="0" dirty="0" smtClean="0">
                          <a:solidFill>
                            <a:srgbClr val="000066"/>
                          </a:solidFill>
                          <a:cs typeface="Arial" pitchFamily="34" charset="0"/>
                        </a:rPr>
                        <a:t> to </a:t>
                      </a:r>
                      <a:r>
                        <a:rPr lang="en-GB" sz="1400" dirty="0" smtClean="0">
                          <a:solidFill>
                            <a:srgbClr val="000066"/>
                          </a:solidFill>
                          <a:cs typeface="Arial" pitchFamily="34" charset="0"/>
                        </a:rPr>
                        <a:t>Work Pilot</a:t>
                      </a:r>
                    </a:p>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Set Up</a:t>
                      </a:r>
                      <a:r>
                        <a:rPr lang="en-GB" sz="1400" baseline="0" dirty="0" smtClean="0">
                          <a:solidFill>
                            <a:srgbClr val="000066"/>
                          </a:solidFill>
                          <a:cs typeface="Arial" pitchFamily="34" charset="0"/>
                        </a:rPr>
                        <a:t> &amp; Run a Work Pilot</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79837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4</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6"/>
                      <a:srcRect/>
                      <a:stretch>
                        <a:fillRect/>
                      </a:stretch>
                    </a:blipFill>
                  </a:tcPr>
                </a:tc>
                <a:tc>
                  <a:txBody>
                    <a:bodyPr/>
                    <a:lstStyle/>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Run Final Simulation</a:t>
                      </a:r>
                    </a:p>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Record and review simulation performance</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79837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1" i="0" u="none" strike="noStrike" cap="none" normalizeH="0" baseline="0" dirty="0" smtClean="0">
                          <a:ln>
                            <a:noFill/>
                          </a:ln>
                          <a:solidFill>
                            <a:schemeClr val="tx1"/>
                          </a:solidFill>
                          <a:effectLst/>
                          <a:latin typeface="Arial" pitchFamily="34" charset="0"/>
                        </a:rPr>
                        <a:t>Section 5</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6"/>
                      <a:srcRect/>
                      <a:stretch>
                        <a:fillRect/>
                      </a:stretch>
                    </a:blipFill>
                  </a:tcPr>
                </a:tc>
                <a:tc>
                  <a:txBody>
                    <a:bodyPr/>
                    <a:lstStyle/>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800" b="1" kern="1200" dirty="0" smtClean="0">
                          <a:solidFill>
                            <a:schemeClr val="tx1"/>
                          </a:solidFill>
                          <a:latin typeface="+mn-lt"/>
                          <a:ea typeface="+mn-ea"/>
                          <a:cs typeface="Arial" pitchFamily="34" charset="0"/>
                        </a:rPr>
                        <a:t>Lean</a:t>
                      </a:r>
                      <a:r>
                        <a:rPr lang="en-GB" sz="1800" b="1" kern="1200" baseline="0" dirty="0" smtClean="0">
                          <a:solidFill>
                            <a:schemeClr val="tx1"/>
                          </a:solidFill>
                          <a:latin typeface="+mn-lt"/>
                          <a:ea typeface="+mn-ea"/>
                          <a:cs typeface="Arial" pitchFamily="34" charset="0"/>
                        </a:rPr>
                        <a:t> management</a:t>
                      </a:r>
                      <a:r>
                        <a:rPr lang="en-GB" sz="1800" b="1" kern="1200" dirty="0" smtClean="0">
                          <a:solidFill>
                            <a:schemeClr val="tx1"/>
                          </a:solidFill>
                          <a:latin typeface="+mn-lt"/>
                          <a:ea typeface="+mn-ea"/>
                          <a:cs typeface="Arial" pitchFamily="34" charset="0"/>
                        </a:rPr>
                        <a:t> tools and techniques</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800" b="1" dirty="0" smtClean="0">
                          <a:solidFill>
                            <a:schemeClr val="tx1"/>
                          </a:solidFill>
                          <a:cs typeface="Arial" pitchFamily="34" charset="0"/>
                        </a:rPr>
                        <a:t>Planning the</a:t>
                      </a:r>
                      <a:r>
                        <a:rPr lang="en-GB" sz="1800" b="1" baseline="0" dirty="0" smtClean="0">
                          <a:solidFill>
                            <a:schemeClr val="tx1"/>
                          </a:solidFill>
                          <a:cs typeface="Arial" pitchFamily="34" charset="0"/>
                        </a:rPr>
                        <a:t> Transfer to BAU</a:t>
                      </a:r>
                      <a:endParaRPr lang="en-GB" sz="1400" b="1" kern="1200" dirty="0" smtClean="0">
                        <a:solidFill>
                          <a:schemeClr val="tx1"/>
                        </a:solidFill>
                        <a:latin typeface="+mn-lt"/>
                        <a:ea typeface="+mn-ea"/>
                        <a:cs typeface="Arial" pitchFamily="34" charset="0"/>
                      </a:endParaRP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60594">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6</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6"/>
                      <a:srcRect/>
                      <a:stretch>
                        <a:fillRect/>
                      </a:stretch>
                    </a:blipFill>
                  </a:tcPr>
                </a:tc>
                <a:tc>
                  <a:txBody>
                    <a:bodyPr/>
                    <a:lstStyle/>
                    <a:p>
                      <a:pPr marL="185738" indent="-185738" algn="l" defTabSz="914400" rtl="0" eaLnBrk="1" fontAlgn="base" latinLnBrk="0" hangingPunct="1">
                        <a:spcBef>
                          <a:spcPct val="0"/>
                        </a:spcBef>
                        <a:spcAft>
                          <a:spcPts val="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Course Review &amp; Wrap up</a:t>
                      </a:r>
                    </a:p>
                    <a:p>
                      <a:pPr marL="185738" indent="-185738" algn="l" defTabSz="914400" rtl="0" eaLnBrk="1" fontAlgn="base" latinLnBrk="0" hangingPunct="1">
                        <a:spcBef>
                          <a:spcPct val="0"/>
                        </a:spcBef>
                        <a:spcAft>
                          <a:spcPts val="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Overall WWW and WBBI</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6677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Title 1"/>
          <p:cNvSpPr>
            <a:spLocks noGrp="1"/>
          </p:cNvSpPr>
          <p:nvPr>
            <p:ph type="title"/>
          </p:nvPr>
        </p:nvSpPr>
        <p:spPr/>
        <p:txBody>
          <a:bodyPr/>
          <a:lstStyle/>
          <a:p>
            <a:pPr eaLnBrk="1" hangingPunct="1"/>
            <a:r>
              <a:rPr lang="en-GB" sz="2400" dirty="0" err="1" smtClean="0"/>
              <a:t>Teachback</a:t>
            </a:r>
            <a:r>
              <a:rPr lang="en-GB" dirty="0" smtClean="0"/>
              <a:t/>
            </a:r>
            <a:br>
              <a:rPr lang="en-GB" dirty="0" smtClean="0"/>
            </a:br>
            <a:r>
              <a:rPr lang="en-GB" sz="1800" b="1" dirty="0" smtClean="0">
                <a:solidFill>
                  <a:srgbClr val="99CC33"/>
                </a:solidFill>
                <a:cs typeface="Arial" pitchFamily="34" charset="0"/>
              </a:rPr>
              <a:t> So tell us what you know so far about LSS....</a:t>
            </a:r>
            <a:r>
              <a:rPr lang="en-GB" dirty="0" smtClean="0"/>
              <a:t/>
            </a:r>
            <a:br>
              <a:rPr lang="en-GB" dirty="0" smtClean="0"/>
            </a:br>
            <a:endParaRPr lang="en-GB" dirty="0" smtClean="0"/>
          </a:p>
        </p:txBody>
      </p:sp>
      <p:sp>
        <p:nvSpPr>
          <p:cNvPr id="124932" name="Slide Number Placeholder 4"/>
          <p:cNvSpPr>
            <a:spLocks noGrp="1"/>
          </p:cNvSpPr>
          <p:nvPr>
            <p:ph type="sldNum" sz="quarter" idx="11"/>
          </p:nvPr>
        </p:nvSpPr>
        <p:spPr>
          <a:noFill/>
        </p:spPr>
        <p:txBody>
          <a:bodyPr/>
          <a:lstStyle/>
          <a:p>
            <a:fld id="{E3F11A9C-EF6E-4726-A484-089BAF0F2C87}" type="slidenum">
              <a:rPr lang="en-GB" altLang="en-GB"/>
              <a:pPr/>
              <a:t>3</a:t>
            </a:fld>
            <a:endParaRPr lang="en-GB" altLang="en-GB"/>
          </a:p>
        </p:txBody>
      </p:sp>
      <p:sp>
        <p:nvSpPr>
          <p:cNvPr id="7" name="Rectangle 5"/>
          <p:cNvSpPr txBox="1">
            <a:spLocks noChangeArrowheads="1"/>
          </p:cNvSpPr>
          <p:nvPr/>
        </p:nvSpPr>
        <p:spPr bwMode="auto">
          <a:xfrm>
            <a:off x="521548" y="2044700"/>
            <a:ext cx="8100000" cy="3528000"/>
          </a:xfrm>
          <a:prstGeom prst="rect">
            <a:avLst/>
          </a:prstGeom>
          <a:noFill/>
          <a:ln w="9525">
            <a:noFill/>
            <a:miter lim="800000"/>
            <a:headEnd/>
            <a:tailEnd/>
          </a:ln>
        </p:spPr>
        <p:txBody>
          <a:bodyPr lIns="72000" tIns="72000" rIns="72000" bIns="72000"/>
          <a:lstStyle/>
          <a:p>
            <a:pPr marL="180975" indent="-180975">
              <a:lnSpc>
                <a:spcPct val="102000"/>
              </a:lnSpc>
              <a:spcAft>
                <a:spcPct val="37000"/>
              </a:spcAft>
              <a:tabLst>
                <a:tab pos="5715000" algn="l"/>
              </a:tabLst>
              <a:defRPr/>
            </a:pPr>
            <a:r>
              <a:rPr lang="en-GB" sz="2000" b="0" kern="0" dirty="0">
                <a:solidFill>
                  <a:srgbClr val="000066"/>
                </a:solidFill>
                <a:latin typeface="+mn-lt"/>
                <a:cs typeface="+mn-cs"/>
              </a:rPr>
              <a:t>In the style of...</a:t>
            </a:r>
          </a:p>
        </p:txBody>
      </p:sp>
      <p:sp>
        <p:nvSpPr>
          <p:cNvPr id="124934" name="TextBox 9"/>
          <p:cNvSpPr txBox="1">
            <a:spLocks noChangeArrowheads="1"/>
          </p:cNvSpPr>
          <p:nvPr/>
        </p:nvSpPr>
        <p:spPr bwMode="auto">
          <a:xfrm>
            <a:off x="4035425" y="2490788"/>
            <a:ext cx="1296988" cy="2646362"/>
          </a:xfrm>
          <a:prstGeom prst="rect">
            <a:avLst/>
          </a:prstGeom>
          <a:noFill/>
          <a:ln w="9525">
            <a:noFill/>
            <a:miter lim="800000"/>
            <a:headEnd/>
            <a:tailEnd/>
          </a:ln>
        </p:spPr>
        <p:txBody>
          <a:bodyPr>
            <a:spAutoFit/>
          </a:bodyPr>
          <a:lstStyle/>
          <a:p>
            <a:pPr algn="ctr"/>
            <a:r>
              <a:rPr lang="en-GB" sz="16600" dirty="0">
                <a:solidFill>
                  <a:srgbClr val="92D400"/>
                </a:solidFill>
              </a:rPr>
              <a:t>?</a:t>
            </a:r>
          </a:p>
        </p:txBody>
      </p:sp>
      <p:sp>
        <p:nvSpPr>
          <p:cNvPr id="10" name="Rectangle 9"/>
          <p:cNvSpPr/>
          <p:nvPr/>
        </p:nvSpPr>
        <p:spPr>
          <a:xfrm>
            <a:off x="21772" y="36286"/>
            <a:ext cx="9072000" cy="6768000"/>
          </a:xfrm>
          <a:prstGeom prst="rect">
            <a:avLst/>
          </a:prstGeom>
          <a:noFill/>
          <a:ln w="107950">
            <a:solidFill>
              <a:srgbClr val="92D4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9" descr="chronomet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4726" y="330008"/>
            <a:ext cx="719138" cy="755650"/>
          </a:xfrm>
          <a:prstGeom prst="rect">
            <a:avLst/>
          </a:prstGeom>
          <a:noFill/>
          <a:ln w="9525">
            <a:noFill/>
            <a:miter lim="800000"/>
            <a:headEnd/>
            <a:tailEnd/>
          </a:ln>
        </p:spPr>
      </p:pic>
      <p:sp>
        <p:nvSpPr>
          <p:cNvPr id="13" name="TextBox 12"/>
          <p:cNvSpPr txBox="1"/>
          <p:nvPr/>
        </p:nvSpPr>
        <p:spPr>
          <a:xfrm>
            <a:off x="6354169" y="545908"/>
            <a:ext cx="1440001" cy="369332"/>
          </a:xfrm>
          <a:prstGeom prst="rect">
            <a:avLst/>
          </a:prstGeom>
          <a:noFill/>
        </p:spPr>
        <p:txBody>
          <a:bodyPr wrap="square">
            <a:spAutoFit/>
          </a:bodyPr>
          <a:lstStyle/>
          <a:p>
            <a:pPr>
              <a:defRPr/>
            </a:pPr>
            <a:r>
              <a:rPr lang="en-GB" b="1" dirty="0" smtClean="0">
                <a:solidFill>
                  <a:srgbClr val="99CC33"/>
                </a:solidFill>
                <a:latin typeface="+mj-lt"/>
                <a:ea typeface="+mj-ea"/>
                <a:cs typeface="Arial" pitchFamily="34" charset="0"/>
              </a:rPr>
              <a:t>15 </a:t>
            </a:r>
            <a:r>
              <a:rPr lang="en-GB" b="1" dirty="0">
                <a:solidFill>
                  <a:srgbClr val="99CC33"/>
                </a:solidFill>
                <a:latin typeface="+mj-lt"/>
                <a:ea typeface="+mj-ea"/>
                <a:cs typeface="Arial" pitchFamily="34" charset="0"/>
              </a:rPr>
              <a:t>minutes</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2775" y="325342"/>
            <a:ext cx="874902" cy="758921"/>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354013" y="371475"/>
            <a:ext cx="8296275" cy="555625"/>
          </a:xfrm>
        </p:spPr>
        <p:txBody>
          <a:bodyPr/>
          <a:lstStyle/>
          <a:p>
            <a:pPr eaLnBrk="1" hangingPunct="1"/>
            <a:r>
              <a:rPr lang="en-US" sz="2400" dirty="0" smtClean="0"/>
              <a:t>Lean management tools &amp; techniques</a:t>
            </a:r>
            <a:br>
              <a:rPr lang="en-US" sz="2400" dirty="0" smtClean="0"/>
            </a:br>
            <a:endParaRPr lang="en-GB" sz="1800" b="1" dirty="0" smtClean="0">
              <a:solidFill>
                <a:srgbClr val="99CC33"/>
              </a:solidFill>
              <a:cs typeface="Arial" pitchFamily="34" charset="0"/>
            </a:endParaRPr>
          </a:p>
        </p:txBody>
      </p:sp>
      <p:sp>
        <p:nvSpPr>
          <p:cNvPr id="14" name="Slide Number Placeholder 4"/>
          <p:cNvSpPr>
            <a:spLocks noGrp="1"/>
          </p:cNvSpPr>
          <p:nvPr>
            <p:ph type="sldNum" sz="quarter" idx="11"/>
          </p:nvPr>
        </p:nvSpPr>
        <p:spPr>
          <a:noFill/>
        </p:spPr>
        <p:txBody>
          <a:bodyPr/>
          <a:lstStyle/>
          <a:p>
            <a:fld id="{D7BA8602-1D36-42F3-9ADD-DC3FBBDDCECF}" type="slidenum">
              <a:rPr lang="en-GB" altLang="en-GB"/>
              <a:pPr/>
              <a:t>30</a:t>
            </a:fld>
            <a:endParaRPr lang="en-GB" altLang="en-GB"/>
          </a:p>
        </p:txBody>
      </p:sp>
      <p:grpSp>
        <p:nvGrpSpPr>
          <p:cNvPr id="139" name="Group 138"/>
          <p:cNvGrpSpPr/>
          <p:nvPr/>
        </p:nvGrpSpPr>
        <p:grpSpPr>
          <a:xfrm>
            <a:off x="3043877" y="1946298"/>
            <a:ext cx="3052578" cy="3059217"/>
            <a:chOff x="-579258" y="1152661"/>
            <a:chExt cx="3228002" cy="3235022"/>
          </a:xfrm>
        </p:grpSpPr>
        <p:grpSp>
          <p:nvGrpSpPr>
            <p:cNvPr id="140" name="Group 139"/>
            <p:cNvGrpSpPr/>
            <p:nvPr/>
          </p:nvGrpSpPr>
          <p:grpSpPr>
            <a:xfrm>
              <a:off x="-579258" y="1162883"/>
              <a:ext cx="3224800" cy="3224800"/>
              <a:chOff x="-579258" y="1162883"/>
              <a:chExt cx="3224800" cy="3224800"/>
            </a:xfrm>
          </p:grpSpPr>
          <p:sp>
            <p:nvSpPr>
              <p:cNvPr id="150" name="Pie 149"/>
              <p:cNvSpPr/>
              <p:nvPr/>
            </p:nvSpPr>
            <p:spPr bwMode="auto">
              <a:xfrm>
                <a:off x="-375592" y="1412776"/>
                <a:ext cx="2617002" cy="2617002"/>
              </a:xfrm>
              <a:prstGeom prst="pie">
                <a:avLst>
                  <a:gd name="adj1" fmla="val 8999574"/>
                  <a:gd name="adj2" fmla="val 16200000"/>
                </a:avLst>
              </a:prstGeom>
              <a:solidFill>
                <a:srgbClr val="00A1DE"/>
              </a:solidFill>
              <a:ln w="6350" algn="ctr">
                <a:solidFill>
                  <a:srgbClr val="72C7E7">
                    <a:lumMod val="75000"/>
                  </a:srgbClr>
                </a:solidFill>
                <a:round/>
                <a:headEnd/>
                <a:tailEnd/>
              </a:ln>
            </p:spPr>
            <p:txBody>
              <a:bodyPr lIns="64588" tIns="64588" rIns="64588" bIns="64588" rtlCol="0" anchor="ctr"/>
              <a:lstStyle/>
              <a:p>
                <a:pPr marL="0" marR="0" lvl="0" indent="0" algn="ctr" defTabSz="914400" eaLnBrk="1" fontAlgn="auto" latinLnBrk="0" hangingPunct="1">
                  <a:lnSpc>
                    <a:spcPct val="102000"/>
                  </a:lnSpc>
                  <a:spcBef>
                    <a:spcPts val="0"/>
                  </a:spcBef>
                  <a:spcAft>
                    <a:spcPct val="37000"/>
                  </a:spcAft>
                  <a:buClrTx/>
                  <a:buSzTx/>
                  <a:buFontTx/>
                  <a:buNone/>
                  <a:tabLst>
                    <a:tab pos="5125216" algn="l"/>
                  </a:tabLst>
                  <a:defRPr/>
                </a:pPr>
                <a:endParaRPr kumimoji="0" lang="fr-FR" sz="1100" b="0" i="0" u="none" strike="noStrike" kern="0" cap="none" spc="0" normalizeH="0" baseline="0" noProof="0" dirty="0" smtClean="0">
                  <a:ln>
                    <a:noFill/>
                  </a:ln>
                  <a:solidFill>
                    <a:srgbClr val="FFFFFF"/>
                  </a:solidFill>
                  <a:effectLst/>
                  <a:uLnTx/>
                  <a:uFillTx/>
                </a:endParaRPr>
              </a:p>
            </p:txBody>
          </p:sp>
          <p:sp>
            <p:nvSpPr>
              <p:cNvPr id="151" name="Circular Arrow 150"/>
              <p:cNvSpPr/>
              <p:nvPr/>
            </p:nvSpPr>
            <p:spPr bwMode="auto">
              <a:xfrm rot="16200000">
                <a:off x="-579258" y="1162883"/>
                <a:ext cx="3224800" cy="3224800"/>
              </a:xfrm>
              <a:prstGeom prst="circularArrow">
                <a:avLst>
                  <a:gd name="adj1" fmla="val 6047"/>
                  <a:gd name="adj2" fmla="val 1142319"/>
                  <a:gd name="adj3" fmla="val 20457680"/>
                  <a:gd name="adj4" fmla="val 14590959"/>
                  <a:gd name="adj5" fmla="val 6124"/>
                </a:avLst>
              </a:prstGeom>
              <a:solidFill>
                <a:srgbClr val="002776"/>
              </a:solidFill>
              <a:ln w="6350" algn="ctr">
                <a:noFill/>
                <a:round/>
                <a:headEnd/>
                <a:tailEnd/>
              </a:ln>
            </p:spPr>
            <p:txBody>
              <a:bodyPr lIns="64588" tIns="64588" rIns="64588" bIns="64588" rtlCol="0" anchor="ctr"/>
              <a:lstStyle/>
              <a:p>
                <a:pPr marL="0" marR="0" lvl="0" indent="0" algn="ctr" defTabSz="914400" eaLnBrk="1" fontAlgn="auto" latinLnBrk="0" hangingPunct="1">
                  <a:lnSpc>
                    <a:spcPct val="102000"/>
                  </a:lnSpc>
                  <a:spcBef>
                    <a:spcPts val="0"/>
                  </a:spcBef>
                  <a:spcAft>
                    <a:spcPct val="37000"/>
                  </a:spcAft>
                  <a:buClrTx/>
                  <a:buSzTx/>
                  <a:buFontTx/>
                  <a:buNone/>
                  <a:tabLst>
                    <a:tab pos="5125216" algn="l"/>
                  </a:tabLst>
                  <a:defRPr/>
                </a:pPr>
                <a:endParaRPr kumimoji="0" lang="fr-FR" sz="1100" b="0" i="0" u="none" strike="noStrike" kern="0" cap="none" spc="0" normalizeH="0" baseline="0" noProof="0" dirty="0" smtClean="0">
                  <a:ln>
                    <a:noFill/>
                  </a:ln>
                  <a:solidFill>
                    <a:srgbClr val="FFFFFF"/>
                  </a:solidFill>
                  <a:effectLst/>
                  <a:uLnTx/>
                  <a:uFillTx/>
                </a:endParaRPr>
              </a:p>
            </p:txBody>
          </p:sp>
        </p:grpSp>
        <p:sp>
          <p:nvSpPr>
            <p:cNvPr id="141" name="TextBox 140"/>
            <p:cNvSpPr txBox="1"/>
            <p:nvPr/>
          </p:nvSpPr>
          <p:spPr>
            <a:xfrm>
              <a:off x="-87560" y="2060848"/>
              <a:ext cx="1019831" cy="5532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FFFFF"/>
                  </a:solidFill>
                  <a:effectLst/>
                  <a:uLnTx/>
                  <a:uFillTx/>
                  <a:latin typeface="Arial" charset="0"/>
                  <a:cs typeface="Arial" charset="0"/>
                </a:rPr>
                <a:t>Sustain and CI</a:t>
              </a:r>
            </a:p>
          </p:txBody>
        </p:sp>
        <p:grpSp>
          <p:nvGrpSpPr>
            <p:cNvPr id="142" name="Group 141"/>
            <p:cNvGrpSpPr/>
            <p:nvPr/>
          </p:nvGrpSpPr>
          <p:grpSpPr>
            <a:xfrm rot="7200000">
              <a:off x="-576056" y="1162883"/>
              <a:ext cx="3224800" cy="3224800"/>
              <a:chOff x="-579258" y="1162883"/>
              <a:chExt cx="3224800" cy="3224800"/>
            </a:xfrm>
          </p:grpSpPr>
          <p:sp>
            <p:nvSpPr>
              <p:cNvPr id="148" name="Pie 147"/>
              <p:cNvSpPr/>
              <p:nvPr/>
            </p:nvSpPr>
            <p:spPr bwMode="auto">
              <a:xfrm>
                <a:off x="-375592" y="1412776"/>
                <a:ext cx="2617002" cy="2617002"/>
              </a:xfrm>
              <a:prstGeom prst="pie">
                <a:avLst>
                  <a:gd name="adj1" fmla="val 8999574"/>
                  <a:gd name="adj2" fmla="val 16200000"/>
                </a:avLst>
              </a:prstGeom>
              <a:solidFill>
                <a:srgbClr val="00A1DE"/>
              </a:solidFill>
              <a:ln w="6350" algn="ctr">
                <a:solidFill>
                  <a:srgbClr val="72C7E7">
                    <a:lumMod val="75000"/>
                  </a:srgbClr>
                </a:solidFill>
                <a:round/>
                <a:headEnd/>
                <a:tailEnd/>
              </a:ln>
            </p:spPr>
            <p:txBody>
              <a:bodyPr lIns="64588" tIns="64588" rIns="64588" bIns="64588" rtlCol="0" anchor="ctr"/>
              <a:lstStyle/>
              <a:p>
                <a:pPr marL="0" marR="0" lvl="0" indent="0" algn="ctr" defTabSz="914400" eaLnBrk="1" fontAlgn="auto" latinLnBrk="0" hangingPunct="1">
                  <a:lnSpc>
                    <a:spcPct val="102000"/>
                  </a:lnSpc>
                  <a:spcBef>
                    <a:spcPts val="0"/>
                  </a:spcBef>
                  <a:spcAft>
                    <a:spcPct val="37000"/>
                  </a:spcAft>
                  <a:buClrTx/>
                  <a:buSzTx/>
                  <a:buFontTx/>
                  <a:buNone/>
                  <a:tabLst>
                    <a:tab pos="5125216" algn="l"/>
                  </a:tabLst>
                  <a:defRPr/>
                </a:pPr>
                <a:endParaRPr kumimoji="0" lang="fr-FR" sz="1100" b="0" i="0" u="none" strike="noStrike" kern="0" cap="none" spc="0" normalizeH="0" baseline="0" noProof="0" dirty="0" smtClean="0">
                  <a:ln>
                    <a:noFill/>
                  </a:ln>
                  <a:solidFill>
                    <a:srgbClr val="FFFFFF"/>
                  </a:solidFill>
                  <a:effectLst/>
                  <a:uLnTx/>
                  <a:uFillTx/>
                </a:endParaRPr>
              </a:p>
            </p:txBody>
          </p:sp>
          <p:sp>
            <p:nvSpPr>
              <p:cNvPr id="149" name="Circular Arrow 148"/>
              <p:cNvSpPr/>
              <p:nvPr/>
            </p:nvSpPr>
            <p:spPr bwMode="auto">
              <a:xfrm rot="16200000">
                <a:off x="-579258" y="1162883"/>
                <a:ext cx="3224800" cy="3224800"/>
              </a:xfrm>
              <a:prstGeom prst="circularArrow">
                <a:avLst>
                  <a:gd name="adj1" fmla="val 6047"/>
                  <a:gd name="adj2" fmla="val 1142319"/>
                  <a:gd name="adj3" fmla="val 20457680"/>
                  <a:gd name="adj4" fmla="val 14590959"/>
                  <a:gd name="adj5" fmla="val 6124"/>
                </a:avLst>
              </a:prstGeom>
              <a:solidFill>
                <a:srgbClr val="002776"/>
              </a:solidFill>
              <a:ln w="6350" algn="ctr">
                <a:noFill/>
                <a:round/>
                <a:headEnd/>
                <a:tailEnd/>
              </a:ln>
            </p:spPr>
            <p:txBody>
              <a:bodyPr lIns="64588" tIns="64588" rIns="64588" bIns="64588" rtlCol="0" anchor="ctr"/>
              <a:lstStyle/>
              <a:p>
                <a:pPr marL="0" marR="0" lvl="0" indent="0" algn="ctr" defTabSz="914400" eaLnBrk="1" fontAlgn="auto" latinLnBrk="0" hangingPunct="1">
                  <a:lnSpc>
                    <a:spcPct val="102000"/>
                  </a:lnSpc>
                  <a:spcBef>
                    <a:spcPts val="0"/>
                  </a:spcBef>
                  <a:spcAft>
                    <a:spcPct val="37000"/>
                  </a:spcAft>
                  <a:buClrTx/>
                  <a:buSzTx/>
                  <a:buFontTx/>
                  <a:buNone/>
                  <a:tabLst>
                    <a:tab pos="5125216" algn="l"/>
                  </a:tabLst>
                  <a:defRPr/>
                </a:pPr>
                <a:endParaRPr kumimoji="0" lang="fr-FR" sz="1100" b="0" i="0" u="none" strike="noStrike" kern="0" cap="none" spc="0" normalizeH="0" baseline="0" noProof="0" dirty="0" smtClean="0">
                  <a:ln>
                    <a:noFill/>
                  </a:ln>
                  <a:solidFill>
                    <a:srgbClr val="FFFFFF"/>
                  </a:solidFill>
                  <a:effectLst/>
                  <a:uLnTx/>
                  <a:uFillTx/>
                </a:endParaRPr>
              </a:p>
            </p:txBody>
          </p:sp>
        </p:grpSp>
        <p:grpSp>
          <p:nvGrpSpPr>
            <p:cNvPr id="143" name="Group 142"/>
            <p:cNvGrpSpPr/>
            <p:nvPr/>
          </p:nvGrpSpPr>
          <p:grpSpPr>
            <a:xfrm rot="14400000">
              <a:off x="-576056" y="1152661"/>
              <a:ext cx="3224800" cy="3224800"/>
              <a:chOff x="-579258" y="1162883"/>
              <a:chExt cx="3224800" cy="3224800"/>
            </a:xfrm>
          </p:grpSpPr>
          <p:sp>
            <p:nvSpPr>
              <p:cNvPr id="146" name="Pie 145"/>
              <p:cNvSpPr/>
              <p:nvPr/>
            </p:nvSpPr>
            <p:spPr bwMode="auto">
              <a:xfrm>
                <a:off x="-375592" y="1412776"/>
                <a:ext cx="2617002" cy="2617002"/>
              </a:xfrm>
              <a:prstGeom prst="pie">
                <a:avLst>
                  <a:gd name="adj1" fmla="val 8999574"/>
                  <a:gd name="adj2" fmla="val 16200000"/>
                </a:avLst>
              </a:prstGeom>
              <a:solidFill>
                <a:srgbClr val="00A1DE"/>
              </a:solidFill>
              <a:ln w="6350" algn="ctr">
                <a:solidFill>
                  <a:srgbClr val="72C7E7">
                    <a:lumMod val="75000"/>
                  </a:srgbClr>
                </a:solidFill>
                <a:round/>
                <a:headEnd/>
                <a:tailEnd/>
              </a:ln>
            </p:spPr>
            <p:txBody>
              <a:bodyPr lIns="64588" tIns="64588" rIns="64588" bIns="64588" rtlCol="0" anchor="ctr"/>
              <a:lstStyle/>
              <a:p>
                <a:pPr marL="0" marR="0" lvl="0" indent="0" algn="ctr" defTabSz="914400" eaLnBrk="1" fontAlgn="auto" latinLnBrk="0" hangingPunct="1">
                  <a:lnSpc>
                    <a:spcPct val="102000"/>
                  </a:lnSpc>
                  <a:spcBef>
                    <a:spcPts val="0"/>
                  </a:spcBef>
                  <a:spcAft>
                    <a:spcPct val="37000"/>
                  </a:spcAft>
                  <a:buClrTx/>
                  <a:buSzTx/>
                  <a:buFontTx/>
                  <a:buNone/>
                  <a:tabLst>
                    <a:tab pos="5125216" algn="l"/>
                  </a:tabLst>
                  <a:defRPr/>
                </a:pPr>
                <a:endParaRPr kumimoji="0" lang="fr-FR" sz="1100" b="0" i="0" u="none" strike="noStrike" kern="0" cap="none" spc="0" normalizeH="0" baseline="0" noProof="0" dirty="0" smtClean="0">
                  <a:ln>
                    <a:noFill/>
                  </a:ln>
                  <a:solidFill>
                    <a:srgbClr val="FFFFFF"/>
                  </a:solidFill>
                  <a:effectLst/>
                  <a:uLnTx/>
                  <a:uFillTx/>
                </a:endParaRPr>
              </a:p>
            </p:txBody>
          </p:sp>
          <p:sp>
            <p:nvSpPr>
              <p:cNvPr id="147" name="Circular Arrow 146"/>
              <p:cNvSpPr/>
              <p:nvPr/>
            </p:nvSpPr>
            <p:spPr bwMode="auto">
              <a:xfrm rot="16200000">
                <a:off x="-579258" y="1162883"/>
                <a:ext cx="3224800" cy="3224800"/>
              </a:xfrm>
              <a:prstGeom prst="circularArrow">
                <a:avLst>
                  <a:gd name="adj1" fmla="val 6047"/>
                  <a:gd name="adj2" fmla="val 1142319"/>
                  <a:gd name="adj3" fmla="val 20457680"/>
                  <a:gd name="adj4" fmla="val 14590959"/>
                  <a:gd name="adj5" fmla="val 6124"/>
                </a:avLst>
              </a:prstGeom>
              <a:solidFill>
                <a:srgbClr val="002776"/>
              </a:solidFill>
              <a:ln w="6350" algn="ctr">
                <a:noFill/>
                <a:round/>
                <a:headEnd/>
                <a:tailEnd/>
              </a:ln>
            </p:spPr>
            <p:txBody>
              <a:bodyPr lIns="64588" tIns="64588" rIns="64588" bIns="64588" rtlCol="0" anchor="ctr"/>
              <a:lstStyle/>
              <a:p>
                <a:pPr marL="0" marR="0" lvl="0" indent="0" algn="ctr" defTabSz="914400" eaLnBrk="1" fontAlgn="auto" latinLnBrk="0" hangingPunct="1">
                  <a:lnSpc>
                    <a:spcPct val="102000"/>
                  </a:lnSpc>
                  <a:spcBef>
                    <a:spcPts val="0"/>
                  </a:spcBef>
                  <a:spcAft>
                    <a:spcPct val="37000"/>
                  </a:spcAft>
                  <a:buClrTx/>
                  <a:buSzTx/>
                  <a:buFontTx/>
                  <a:buNone/>
                  <a:tabLst>
                    <a:tab pos="5125216" algn="l"/>
                  </a:tabLst>
                  <a:defRPr/>
                </a:pPr>
                <a:endParaRPr kumimoji="0" lang="fr-FR" sz="1100" b="0" i="0" u="none" strike="noStrike" kern="0" cap="none" spc="0" normalizeH="0" baseline="0" noProof="0" dirty="0" smtClean="0">
                  <a:ln>
                    <a:noFill/>
                  </a:ln>
                  <a:solidFill>
                    <a:srgbClr val="FFFFFF"/>
                  </a:solidFill>
                  <a:effectLst/>
                  <a:uLnTx/>
                  <a:uFillTx/>
                </a:endParaRPr>
              </a:p>
            </p:txBody>
          </p:sp>
        </p:grpSp>
        <p:sp>
          <p:nvSpPr>
            <p:cNvPr id="144" name="TextBox 143"/>
            <p:cNvSpPr txBox="1"/>
            <p:nvPr/>
          </p:nvSpPr>
          <p:spPr>
            <a:xfrm>
              <a:off x="1170006" y="1831394"/>
              <a:ext cx="1151651" cy="100893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FFFFF"/>
                  </a:solidFill>
                  <a:effectLst/>
                  <a:uLnTx/>
                  <a:uFillTx/>
                  <a:latin typeface="Arial" charset="0"/>
                  <a:cs typeface="Arial" charset="0"/>
                </a:rPr>
                <a:t>Identify value and the value stream</a:t>
              </a:r>
            </a:p>
          </p:txBody>
        </p:sp>
        <p:sp>
          <p:nvSpPr>
            <p:cNvPr id="145" name="TextBox 144"/>
            <p:cNvSpPr txBox="1"/>
            <p:nvPr/>
          </p:nvSpPr>
          <p:spPr>
            <a:xfrm>
              <a:off x="457931" y="3247913"/>
              <a:ext cx="1157987" cy="78111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FFFFF"/>
                  </a:solidFill>
                  <a:effectLst/>
                  <a:uLnTx/>
                  <a:uFillTx/>
                  <a:latin typeface="Arial" charset="0"/>
                  <a:cs typeface="Arial" charset="0"/>
                </a:rPr>
                <a:t>Establish Flow &amp; Pull</a:t>
              </a:r>
            </a:p>
          </p:txBody>
        </p:sp>
      </p:grpSp>
      <p:sp>
        <p:nvSpPr>
          <p:cNvPr id="30" name="Rectangle 29"/>
          <p:cNvSpPr/>
          <p:nvPr/>
        </p:nvSpPr>
        <p:spPr bwMode="auto">
          <a:xfrm>
            <a:off x="361950" y="1470366"/>
            <a:ext cx="2304000" cy="413027"/>
          </a:xfrm>
          <a:prstGeom prst="rect">
            <a:avLst/>
          </a:prstGeom>
          <a:solidFill>
            <a:srgbClr val="002060"/>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smtClean="0">
                <a:ln>
                  <a:noFill/>
                </a:ln>
                <a:solidFill>
                  <a:srgbClr val="FFFFFF"/>
                </a:solidFill>
                <a:effectLst/>
                <a:uLnTx/>
                <a:uFillTx/>
              </a:rPr>
              <a:t>Standard</a:t>
            </a:r>
            <a:r>
              <a:rPr kumimoji="0" lang="en-US" sz="1600" b="0" i="0" u="none" strike="noStrike" kern="0" cap="none" spc="0" normalizeH="0" noProof="0" dirty="0" smtClean="0">
                <a:ln>
                  <a:noFill/>
                </a:ln>
                <a:solidFill>
                  <a:srgbClr val="FFFFFF"/>
                </a:solidFill>
                <a:effectLst/>
                <a:uLnTx/>
                <a:uFillTx/>
              </a:rPr>
              <a:t> work</a:t>
            </a:r>
            <a:endParaRPr kumimoji="0" lang="en-US" sz="1600" b="0" i="0" u="none" strike="noStrike" kern="0" cap="none" spc="0" normalizeH="0" baseline="0" noProof="0" dirty="0" smtClean="0">
              <a:ln>
                <a:noFill/>
              </a:ln>
              <a:solidFill>
                <a:srgbClr val="FFFFFF"/>
              </a:solidFill>
              <a:effectLst/>
              <a:uLnTx/>
              <a:uFillTx/>
            </a:endParaRPr>
          </a:p>
        </p:txBody>
      </p:sp>
      <p:sp>
        <p:nvSpPr>
          <p:cNvPr id="32" name="Rectangle 31"/>
          <p:cNvSpPr/>
          <p:nvPr/>
        </p:nvSpPr>
        <p:spPr bwMode="auto">
          <a:xfrm>
            <a:off x="361950" y="2000277"/>
            <a:ext cx="2304000" cy="413027"/>
          </a:xfrm>
          <a:prstGeom prst="rect">
            <a:avLst/>
          </a:prstGeom>
          <a:solidFill>
            <a:srgbClr val="002060"/>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smtClean="0">
                <a:ln>
                  <a:noFill/>
                </a:ln>
                <a:solidFill>
                  <a:srgbClr val="FFFFFF"/>
                </a:solidFill>
                <a:effectLst/>
                <a:uLnTx/>
                <a:uFillTx/>
              </a:rPr>
              <a:t>Visual management</a:t>
            </a:r>
          </a:p>
        </p:txBody>
      </p:sp>
      <p:sp>
        <p:nvSpPr>
          <p:cNvPr id="33" name="Rectangle 32"/>
          <p:cNvSpPr/>
          <p:nvPr/>
        </p:nvSpPr>
        <p:spPr bwMode="auto">
          <a:xfrm>
            <a:off x="361950" y="2526046"/>
            <a:ext cx="2304000" cy="413027"/>
          </a:xfrm>
          <a:prstGeom prst="rect">
            <a:avLst/>
          </a:prstGeom>
          <a:solidFill>
            <a:srgbClr val="002060"/>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smtClean="0">
                <a:ln>
                  <a:noFill/>
                </a:ln>
                <a:solidFill>
                  <a:srgbClr val="FFFFFF"/>
                </a:solidFill>
                <a:effectLst/>
                <a:uLnTx/>
                <a:uFillTx/>
              </a:rPr>
              <a:t>Problem</a:t>
            </a:r>
            <a:r>
              <a:rPr kumimoji="0" lang="en-US" sz="1600" b="0" i="0" u="none" strike="noStrike" kern="0" cap="none" spc="0" normalizeH="0" noProof="0" dirty="0" smtClean="0">
                <a:ln>
                  <a:noFill/>
                </a:ln>
                <a:solidFill>
                  <a:srgbClr val="FFFFFF"/>
                </a:solidFill>
                <a:effectLst/>
                <a:uLnTx/>
                <a:uFillTx/>
              </a:rPr>
              <a:t> solving</a:t>
            </a:r>
            <a:endParaRPr kumimoji="0" lang="en-US" sz="1600" b="0" i="0" u="none" strike="noStrike" kern="0" cap="none" spc="0" normalizeH="0" baseline="0" noProof="0" dirty="0" smtClean="0">
              <a:ln>
                <a:noFill/>
              </a:ln>
              <a:solidFill>
                <a:srgbClr val="FFFFFF"/>
              </a:solidFill>
              <a:effectLst/>
              <a:uLnTx/>
              <a:uFillTx/>
            </a:endParaRPr>
          </a:p>
        </p:txBody>
      </p:sp>
      <p:sp>
        <p:nvSpPr>
          <p:cNvPr id="34" name="Rectangle 33"/>
          <p:cNvSpPr/>
          <p:nvPr/>
        </p:nvSpPr>
        <p:spPr bwMode="auto">
          <a:xfrm>
            <a:off x="6512975" y="1470366"/>
            <a:ext cx="2304000" cy="413027"/>
          </a:xfrm>
          <a:prstGeom prst="rect">
            <a:avLst/>
          </a:prstGeom>
          <a:solidFill>
            <a:srgbClr val="92D400"/>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smtClean="0">
                <a:ln>
                  <a:noFill/>
                </a:ln>
                <a:solidFill>
                  <a:srgbClr val="FFFFFF"/>
                </a:solidFill>
                <a:effectLst/>
                <a:uLnTx/>
                <a:uFillTx/>
              </a:rPr>
              <a:t>Voice of the Customer</a:t>
            </a:r>
          </a:p>
        </p:txBody>
      </p:sp>
      <p:sp>
        <p:nvSpPr>
          <p:cNvPr id="35" name="Rectangle 34"/>
          <p:cNvSpPr/>
          <p:nvPr/>
        </p:nvSpPr>
        <p:spPr bwMode="auto">
          <a:xfrm>
            <a:off x="6512975" y="2000277"/>
            <a:ext cx="2304000" cy="413027"/>
          </a:xfrm>
          <a:prstGeom prst="rect">
            <a:avLst/>
          </a:prstGeom>
          <a:solidFill>
            <a:srgbClr val="92D400"/>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smtClean="0">
                <a:ln>
                  <a:noFill/>
                </a:ln>
                <a:solidFill>
                  <a:srgbClr val="FFFFFF"/>
                </a:solidFill>
                <a:effectLst/>
                <a:uLnTx/>
                <a:uFillTx/>
              </a:rPr>
              <a:t>SIPOC</a:t>
            </a:r>
          </a:p>
        </p:txBody>
      </p:sp>
      <p:sp>
        <p:nvSpPr>
          <p:cNvPr id="36" name="Rectangle 35"/>
          <p:cNvSpPr/>
          <p:nvPr/>
        </p:nvSpPr>
        <p:spPr bwMode="auto">
          <a:xfrm>
            <a:off x="6512975" y="2526046"/>
            <a:ext cx="2304000" cy="413027"/>
          </a:xfrm>
          <a:prstGeom prst="rect">
            <a:avLst/>
          </a:prstGeom>
          <a:solidFill>
            <a:srgbClr val="92D400"/>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smtClean="0">
                <a:ln>
                  <a:noFill/>
                </a:ln>
                <a:solidFill>
                  <a:srgbClr val="FFFFFF"/>
                </a:solidFill>
                <a:effectLst/>
                <a:uLnTx/>
                <a:uFillTx/>
              </a:rPr>
              <a:t>Go and See</a:t>
            </a:r>
          </a:p>
        </p:txBody>
      </p:sp>
      <p:sp>
        <p:nvSpPr>
          <p:cNvPr id="37" name="Rectangle 36"/>
          <p:cNvSpPr/>
          <p:nvPr/>
        </p:nvSpPr>
        <p:spPr bwMode="auto">
          <a:xfrm>
            <a:off x="6512975" y="3074029"/>
            <a:ext cx="2304000" cy="413027"/>
          </a:xfrm>
          <a:prstGeom prst="rect">
            <a:avLst/>
          </a:prstGeom>
          <a:solidFill>
            <a:srgbClr val="92D400"/>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smtClean="0">
                <a:ln>
                  <a:noFill/>
                </a:ln>
                <a:solidFill>
                  <a:srgbClr val="FFFFFF"/>
                </a:solidFill>
                <a:effectLst/>
                <a:uLnTx/>
                <a:uFillTx/>
              </a:rPr>
              <a:t>Value Stream Mapping</a:t>
            </a:r>
          </a:p>
        </p:txBody>
      </p:sp>
      <p:sp>
        <p:nvSpPr>
          <p:cNvPr id="38" name="Rectangle 37"/>
          <p:cNvSpPr/>
          <p:nvPr/>
        </p:nvSpPr>
        <p:spPr bwMode="auto">
          <a:xfrm>
            <a:off x="361950" y="3049266"/>
            <a:ext cx="2304000" cy="413027"/>
          </a:xfrm>
          <a:prstGeom prst="rect">
            <a:avLst/>
          </a:prstGeom>
          <a:solidFill>
            <a:srgbClr val="002060"/>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smtClean="0">
                <a:ln>
                  <a:noFill/>
                </a:ln>
                <a:solidFill>
                  <a:srgbClr val="FFFFFF"/>
                </a:solidFill>
                <a:effectLst/>
                <a:uLnTx/>
                <a:uFillTx/>
              </a:rPr>
              <a:t>5 S</a:t>
            </a:r>
          </a:p>
        </p:txBody>
      </p:sp>
      <p:sp>
        <p:nvSpPr>
          <p:cNvPr id="39" name="Rectangle 38"/>
          <p:cNvSpPr/>
          <p:nvPr/>
        </p:nvSpPr>
        <p:spPr bwMode="auto">
          <a:xfrm>
            <a:off x="739314" y="5367283"/>
            <a:ext cx="2304000" cy="413027"/>
          </a:xfrm>
          <a:prstGeom prst="rect">
            <a:avLst/>
          </a:prstGeom>
          <a:solidFill>
            <a:srgbClr val="00A1DE"/>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smtClean="0">
                <a:ln>
                  <a:noFill/>
                </a:ln>
                <a:solidFill>
                  <a:srgbClr val="FFFFFF"/>
                </a:solidFill>
                <a:effectLst/>
                <a:uLnTx/>
                <a:uFillTx/>
              </a:rPr>
              <a:t>Mistake proofing</a:t>
            </a:r>
          </a:p>
        </p:txBody>
      </p:sp>
      <p:sp>
        <p:nvSpPr>
          <p:cNvPr id="40" name="Rectangle 39"/>
          <p:cNvSpPr/>
          <p:nvPr/>
        </p:nvSpPr>
        <p:spPr bwMode="auto">
          <a:xfrm>
            <a:off x="3421241" y="5397334"/>
            <a:ext cx="2304000" cy="413027"/>
          </a:xfrm>
          <a:prstGeom prst="rect">
            <a:avLst/>
          </a:prstGeom>
          <a:solidFill>
            <a:srgbClr val="00A1DE"/>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smtClean="0">
                <a:ln>
                  <a:noFill/>
                </a:ln>
                <a:solidFill>
                  <a:srgbClr val="FFFFFF"/>
                </a:solidFill>
                <a:effectLst/>
                <a:uLnTx/>
                <a:uFillTx/>
              </a:rPr>
              <a:t>Pull systems</a:t>
            </a:r>
          </a:p>
        </p:txBody>
      </p:sp>
      <p:sp>
        <p:nvSpPr>
          <p:cNvPr id="41" name="Rectangle 40"/>
          <p:cNvSpPr/>
          <p:nvPr/>
        </p:nvSpPr>
        <p:spPr bwMode="auto">
          <a:xfrm>
            <a:off x="3421241" y="5889799"/>
            <a:ext cx="2304000" cy="413027"/>
          </a:xfrm>
          <a:prstGeom prst="rect">
            <a:avLst/>
          </a:prstGeom>
          <a:solidFill>
            <a:srgbClr val="00A1DE"/>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smtClean="0">
                <a:ln>
                  <a:noFill/>
                </a:ln>
                <a:solidFill>
                  <a:srgbClr val="FFFFFF"/>
                </a:solidFill>
                <a:effectLst/>
                <a:uLnTx/>
                <a:uFillTx/>
              </a:rPr>
              <a:t>Continuous flow</a:t>
            </a:r>
          </a:p>
        </p:txBody>
      </p:sp>
      <p:sp>
        <p:nvSpPr>
          <p:cNvPr id="42" name="Rectangle 41"/>
          <p:cNvSpPr/>
          <p:nvPr/>
        </p:nvSpPr>
        <p:spPr bwMode="auto">
          <a:xfrm>
            <a:off x="739314" y="5889799"/>
            <a:ext cx="2304000" cy="413027"/>
          </a:xfrm>
          <a:prstGeom prst="rect">
            <a:avLst/>
          </a:prstGeom>
          <a:solidFill>
            <a:srgbClr val="00A1DE"/>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err="1" smtClean="0">
                <a:ln>
                  <a:noFill/>
                </a:ln>
                <a:solidFill>
                  <a:srgbClr val="FFFFFF"/>
                </a:solidFill>
                <a:effectLst/>
                <a:uLnTx/>
                <a:uFillTx/>
              </a:rPr>
              <a:t>Andon</a:t>
            </a:r>
            <a:endParaRPr kumimoji="0" lang="en-US" sz="1600" b="0" i="0" u="none" strike="noStrike" kern="0" cap="none" spc="0" normalizeH="0" baseline="0" noProof="0" dirty="0" smtClean="0">
              <a:ln>
                <a:noFill/>
              </a:ln>
              <a:solidFill>
                <a:srgbClr val="FFFFFF"/>
              </a:solidFill>
              <a:effectLst/>
              <a:uLnTx/>
              <a:uFillTx/>
            </a:endParaRPr>
          </a:p>
        </p:txBody>
      </p:sp>
      <p:sp>
        <p:nvSpPr>
          <p:cNvPr id="43" name="Rectangle 42"/>
          <p:cNvSpPr/>
          <p:nvPr/>
        </p:nvSpPr>
        <p:spPr bwMode="auto">
          <a:xfrm>
            <a:off x="6088621" y="5397334"/>
            <a:ext cx="2304000" cy="413027"/>
          </a:xfrm>
          <a:prstGeom prst="rect">
            <a:avLst/>
          </a:prstGeom>
          <a:solidFill>
            <a:srgbClr val="00A1DE"/>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smtClean="0">
                <a:ln>
                  <a:noFill/>
                </a:ln>
                <a:solidFill>
                  <a:srgbClr val="FFFFFF"/>
                </a:solidFill>
                <a:effectLst/>
                <a:uLnTx/>
                <a:uFillTx/>
              </a:rPr>
              <a:t>Cellular flow</a:t>
            </a:r>
          </a:p>
        </p:txBody>
      </p:sp>
      <p:sp>
        <p:nvSpPr>
          <p:cNvPr id="44" name="Rectangle 43"/>
          <p:cNvSpPr/>
          <p:nvPr/>
        </p:nvSpPr>
        <p:spPr bwMode="auto">
          <a:xfrm>
            <a:off x="6088621" y="5889799"/>
            <a:ext cx="2304000" cy="413027"/>
          </a:xfrm>
          <a:prstGeom prst="rect">
            <a:avLst/>
          </a:prstGeom>
          <a:solidFill>
            <a:srgbClr val="00A1DE"/>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err="1" smtClean="0">
                <a:ln>
                  <a:noFill/>
                </a:ln>
                <a:solidFill>
                  <a:srgbClr val="FFFFFF"/>
                </a:solidFill>
                <a:effectLst/>
                <a:uLnTx/>
                <a:uFillTx/>
              </a:rPr>
              <a:t>Takt</a:t>
            </a:r>
            <a:r>
              <a:rPr kumimoji="0" lang="en-US" sz="1600" b="0" i="0" u="none" strike="noStrike" kern="0" cap="none" spc="0" normalizeH="0" baseline="0" noProof="0" dirty="0" smtClean="0">
                <a:ln>
                  <a:noFill/>
                </a:ln>
                <a:solidFill>
                  <a:srgbClr val="FFFFFF"/>
                </a:solidFill>
                <a:effectLst/>
                <a:uLnTx/>
                <a:uFillTx/>
              </a:rPr>
              <a:t> time</a:t>
            </a:r>
          </a:p>
        </p:txBody>
      </p:sp>
      <p:sp>
        <p:nvSpPr>
          <p:cNvPr id="31" name="Rectangle 30"/>
          <p:cNvSpPr/>
          <p:nvPr/>
        </p:nvSpPr>
        <p:spPr bwMode="auto">
          <a:xfrm>
            <a:off x="201092" y="1388191"/>
            <a:ext cx="2596700" cy="215406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17000661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354013" y="371475"/>
            <a:ext cx="8296275" cy="555625"/>
          </a:xfrm>
        </p:spPr>
        <p:txBody>
          <a:bodyPr/>
          <a:lstStyle/>
          <a:p>
            <a:pPr eaLnBrk="1" hangingPunct="1"/>
            <a:r>
              <a:rPr lang="en-US" dirty="0"/>
              <a:t>Lean management tools &amp; techniques</a:t>
            </a:r>
            <a:r>
              <a:rPr lang="en-US" sz="2400" dirty="0" smtClean="0"/>
              <a:t/>
            </a:r>
            <a:br>
              <a:rPr lang="en-US" sz="2400" dirty="0" smtClean="0"/>
            </a:br>
            <a:endParaRPr lang="en-GB" sz="1800" b="1" dirty="0" smtClean="0">
              <a:solidFill>
                <a:srgbClr val="99CC33"/>
              </a:solidFill>
              <a:cs typeface="Arial" pitchFamily="34" charset="0"/>
            </a:endParaRPr>
          </a:p>
        </p:txBody>
      </p:sp>
      <p:sp>
        <p:nvSpPr>
          <p:cNvPr id="14" name="Slide Number Placeholder 4"/>
          <p:cNvSpPr>
            <a:spLocks noGrp="1"/>
          </p:cNvSpPr>
          <p:nvPr>
            <p:ph type="sldNum" sz="quarter" idx="11"/>
          </p:nvPr>
        </p:nvSpPr>
        <p:spPr>
          <a:noFill/>
        </p:spPr>
        <p:txBody>
          <a:bodyPr/>
          <a:lstStyle/>
          <a:p>
            <a:fld id="{D7BA8602-1D36-42F3-9ADD-DC3FBBDDCECF}" type="slidenum">
              <a:rPr lang="en-GB" altLang="en-GB"/>
              <a:pPr/>
              <a:t>31</a:t>
            </a:fld>
            <a:endParaRPr lang="en-GB" altLang="en-GB"/>
          </a:p>
        </p:txBody>
      </p:sp>
      <p:sp>
        <p:nvSpPr>
          <p:cNvPr id="34" name="Rectangle 33"/>
          <p:cNvSpPr/>
          <p:nvPr/>
        </p:nvSpPr>
        <p:spPr bwMode="auto">
          <a:xfrm>
            <a:off x="361950" y="1287463"/>
            <a:ext cx="4464051" cy="1440185"/>
          </a:xfrm>
          <a:prstGeom prst="rect">
            <a:avLst/>
          </a:prstGeom>
          <a:solidFill>
            <a:srgbClr val="92D400"/>
          </a:solidFill>
          <a:ln w="6350" algn="ctr">
            <a:noFill/>
            <a:round/>
            <a:headEnd/>
            <a:tailEnd/>
          </a:ln>
        </p:spPr>
        <p:txBody>
          <a:bodyPr lIns="252000" tIns="64588" rIns="64588" bIns="64588" rtlCol="0" anchor="ctr"/>
          <a:lstStyle/>
          <a:p>
            <a:pPr marL="0" marR="0" lvl="0" indent="0" defTabSz="914400" eaLnBrk="1" fontAlgn="auto" latinLnBrk="0" hangingPunct="1">
              <a:lnSpc>
                <a:spcPct val="102000"/>
              </a:lnSpc>
              <a:spcBef>
                <a:spcPts val="0"/>
              </a:spcBef>
              <a:spcAft>
                <a:spcPct val="37000"/>
              </a:spcAft>
              <a:buClrTx/>
              <a:buSzTx/>
              <a:buFontTx/>
              <a:buNone/>
              <a:tabLst>
                <a:tab pos="5125216" algn="l"/>
              </a:tabLst>
              <a:defRPr/>
            </a:pPr>
            <a:r>
              <a:rPr kumimoji="0" lang="en-US" sz="1800" b="0" i="0" u="none" strike="noStrike" kern="0" cap="none" spc="0" normalizeH="0" baseline="0" noProof="0" dirty="0" smtClean="0">
                <a:ln>
                  <a:noFill/>
                </a:ln>
                <a:solidFill>
                  <a:srgbClr val="FFFFFF"/>
                </a:solidFill>
                <a:effectLst/>
                <a:uLnTx/>
                <a:uFillTx/>
              </a:rPr>
              <a:t>Quality rule</a:t>
            </a:r>
          </a:p>
          <a:p>
            <a:pPr marL="185738" marR="0" lvl="0" indent="-185738" defTabSz="914400" eaLnBrk="1" fontAlgn="auto" latinLnBrk="0" hangingPunct="1">
              <a:lnSpc>
                <a:spcPct val="102000"/>
              </a:lnSpc>
              <a:spcBef>
                <a:spcPts val="0"/>
              </a:spcBef>
              <a:spcAft>
                <a:spcPct val="37000"/>
              </a:spcAft>
              <a:buClrTx/>
              <a:buSzTx/>
              <a:buFont typeface="Wingdings" pitchFamily="2" charset="2"/>
              <a:buChar char="§"/>
              <a:tabLst>
                <a:tab pos="5125216" algn="l"/>
              </a:tabLst>
              <a:defRPr/>
            </a:pPr>
            <a:r>
              <a:rPr kumimoji="0" lang="en-US" sz="1600" b="0" i="0" u="none" strike="noStrike" kern="0" cap="none" spc="0" normalizeH="0" baseline="0" noProof="0" dirty="0" smtClean="0">
                <a:ln>
                  <a:noFill/>
                </a:ln>
                <a:solidFill>
                  <a:srgbClr val="FFFFFF"/>
                </a:solidFill>
                <a:effectLst/>
                <a:uLnTx/>
                <a:uFillTx/>
              </a:rPr>
              <a:t>Do not accept a defect</a:t>
            </a:r>
          </a:p>
          <a:p>
            <a:pPr marL="185738" marR="0" lvl="0" indent="-185738" defTabSz="914400" eaLnBrk="1" fontAlgn="auto" latinLnBrk="0" hangingPunct="1">
              <a:lnSpc>
                <a:spcPct val="102000"/>
              </a:lnSpc>
              <a:spcBef>
                <a:spcPts val="0"/>
              </a:spcBef>
              <a:spcAft>
                <a:spcPct val="37000"/>
              </a:spcAft>
              <a:buClrTx/>
              <a:buSzTx/>
              <a:buFont typeface="Wingdings" pitchFamily="2" charset="2"/>
              <a:buChar char="§"/>
              <a:tabLst>
                <a:tab pos="5125216" algn="l"/>
              </a:tabLst>
              <a:defRPr/>
            </a:pPr>
            <a:r>
              <a:rPr kumimoji="0" lang="en-US" sz="1600" b="0" i="0" u="none" strike="noStrike" kern="0" cap="none" spc="0" normalizeH="0" baseline="0" noProof="0" dirty="0" smtClean="0">
                <a:ln>
                  <a:noFill/>
                </a:ln>
                <a:solidFill>
                  <a:srgbClr val="FFFFFF"/>
                </a:solidFill>
                <a:effectLst/>
                <a:uLnTx/>
                <a:uFillTx/>
              </a:rPr>
              <a:t>Do not produce a defect</a:t>
            </a:r>
          </a:p>
          <a:p>
            <a:pPr marL="185738" marR="0" lvl="0" indent="-185738" defTabSz="914400" eaLnBrk="1" fontAlgn="auto" latinLnBrk="0" hangingPunct="1">
              <a:lnSpc>
                <a:spcPct val="102000"/>
              </a:lnSpc>
              <a:spcBef>
                <a:spcPts val="0"/>
              </a:spcBef>
              <a:spcAft>
                <a:spcPct val="37000"/>
              </a:spcAft>
              <a:buClrTx/>
              <a:buSzTx/>
              <a:buFont typeface="Wingdings" pitchFamily="2" charset="2"/>
              <a:buChar char="§"/>
              <a:tabLst>
                <a:tab pos="5125216" algn="l"/>
              </a:tabLst>
              <a:defRPr/>
            </a:pPr>
            <a:r>
              <a:rPr kumimoji="0" lang="en-US" sz="1600" b="0" i="0" u="none" strike="noStrike" kern="0" cap="none" spc="0" normalizeH="0" baseline="0" noProof="0" dirty="0" smtClean="0">
                <a:ln>
                  <a:noFill/>
                </a:ln>
                <a:solidFill>
                  <a:srgbClr val="FFFFFF"/>
                </a:solidFill>
                <a:effectLst/>
                <a:uLnTx/>
                <a:uFillTx/>
              </a:rPr>
              <a:t>Do not pass on a defect</a:t>
            </a:r>
          </a:p>
        </p:txBody>
      </p:sp>
      <p:sp>
        <p:nvSpPr>
          <p:cNvPr id="35" name="Rectangle 34"/>
          <p:cNvSpPr/>
          <p:nvPr/>
        </p:nvSpPr>
        <p:spPr bwMode="auto">
          <a:xfrm>
            <a:off x="361950" y="3009465"/>
            <a:ext cx="4464051" cy="1440185"/>
          </a:xfrm>
          <a:prstGeom prst="rect">
            <a:avLst/>
          </a:prstGeom>
          <a:solidFill>
            <a:srgbClr val="00A1DE"/>
          </a:solidFill>
          <a:ln w="6350" algn="ctr">
            <a:noFill/>
            <a:round/>
            <a:headEnd/>
            <a:tailEnd/>
          </a:ln>
        </p:spPr>
        <p:txBody>
          <a:bodyPr lIns="252000" tIns="64588" rIns="64588" bIns="64588" rtlCol="0" anchor="ctr"/>
          <a:lstStyle/>
          <a:p>
            <a:pPr marL="0" marR="0" lvl="0" indent="0" defTabSz="914400" eaLnBrk="1" fontAlgn="auto" latinLnBrk="0" hangingPunct="1">
              <a:lnSpc>
                <a:spcPct val="102000"/>
              </a:lnSpc>
              <a:spcBef>
                <a:spcPts val="0"/>
              </a:spcBef>
              <a:spcAft>
                <a:spcPct val="37000"/>
              </a:spcAft>
              <a:buClrTx/>
              <a:buSzTx/>
              <a:buFontTx/>
              <a:buNone/>
              <a:tabLst>
                <a:tab pos="5125216" algn="l"/>
              </a:tabLst>
              <a:defRPr/>
            </a:pPr>
            <a:r>
              <a:rPr kumimoji="0" lang="en-US" sz="1800" b="0" i="0" u="none" strike="noStrike" kern="0" cap="none" spc="0" normalizeH="0" baseline="0" noProof="0" dirty="0" smtClean="0">
                <a:ln>
                  <a:noFill/>
                </a:ln>
                <a:solidFill>
                  <a:srgbClr val="FFFFFF"/>
                </a:solidFill>
                <a:effectLst/>
                <a:uLnTx/>
                <a:uFillTx/>
              </a:rPr>
              <a:t>Visibility rule</a:t>
            </a:r>
          </a:p>
          <a:p>
            <a:pPr marL="185738" marR="0" lvl="0" indent="-185738" defTabSz="914400" eaLnBrk="1" fontAlgn="auto" latinLnBrk="0" hangingPunct="1">
              <a:lnSpc>
                <a:spcPct val="102000"/>
              </a:lnSpc>
              <a:spcBef>
                <a:spcPts val="0"/>
              </a:spcBef>
              <a:spcAft>
                <a:spcPct val="37000"/>
              </a:spcAft>
              <a:buClrTx/>
              <a:buSzTx/>
              <a:buFont typeface="Wingdings" pitchFamily="2" charset="2"/>
              <a:buChar char="§"/>
              <a:tabLst>
                <a:tab pos="5125216" algn="l"/>
              </a:tabLst>
              <a:defRPr/>
            </a:pPr>
            <a:r>
              <a:rPr kumimoji="0" lang="en-US" sz="1600" b="0" i="0" u="none" strike="noStrike" kern="0" cap="none" spc="0" normalizeH="0" baseline="0" noProof="0" dirty="0" smtClean="0">
                <a:ln>
                  <a:noFill/>
                </a:ln>
                <a:solidFill>
                  <a:srgbClr val="FFFFFF"/>
                </a:solidFill>
                <a:effectLst/>
                <a:uLnTx/>
                <a:uFillTx/>
              </a:rPr>
              <a:t>See as a team</a:t>
            </a:r>
          </a:p>
          <a:p>
            <a:pPr marL="185738" marR="0" lvl="0" indent="-185738" defTabSz="914400" eaLnBrk="1" fontAlgn="auto" latinLnBrk="0" hangingPunct="1">
              <a:lnSpc>
                <a:spcPct val="102000"/>
              </a:lnSpc>
              <a:spcBef>
                <a:spcPts val="0"/>
              </a:spcBef>
              <a:spcAft>
                <a:spcPct val="37000"/>
              </a:spcAft>
              <a:buClrTx/>
              <a:buSzTx/>
              <a:buFont typeface="Wingdings" pitchFamily="2" charset="2"/>
              <a:buChar char="§"/>
              <a:tabLst>
                <a:tab pos="5125216" algn="l"/>
              </a:tabLst>
              <a:defRPr/>
            </a:pPr>
            <a:r>
              <a:rPr kumimoji="0" lang="en-US" sz="1600" b="0" i="0" u="none" strike="noStrike" kern="0" cap="none" spc="0" normalizeH="0" baseline="0" noProof="0" dirty="0" smtClean="0">
                <a:ln>
                  <a:noFill/>
                </a:ln>
                <a:solidFill>
                  <a:srgbClr val="FFFFFF"/>
                </a:solidFill>
                <a:effectLst/>
                <a:uLnTx/>
                <a:uFillTx/>
              </a:rPr>
              <a:t>Know as a team</a:t>
            </a:r>
          </a:p>
          <a:p>
            <a:pPr marL="185738" marR="0" lvl="0" indent="-185738" defTabSz="914400" eaLnBrk="1" fontAlgn="auto" latinLnBrk="0" hangingPunct="1">
              <a:lnSpc>
                <a:spcPct val="102000"/>
              </a:lnSpc>
              <a:spcBef>
                <a:spcPts val="0"/>
              </a:spcBef>
              <a:spcAft>
                <a:spcPct val="37000"/>
              </a:spcAft>
              <a:buClrTx/>
              <a:buSzTx/>
              <a:buFont typeface="Wingdings" pitchFamily="2" charset="2"/>
              <a:buChar char="§"/>
              <a:tabLst>
                <a:tab pos="5125216" algn="l"/>
              </a:tabLst>
              <a:defRPr/>
            </a:pPr>
            <a:r>
              <a:rPr kumimoji="0" lang="en-US" sz="1600" b="0" i="0" u="none" strike="noStrike" kern="0" cap="none" spc="0" normalizeH="0" baseline="0" noProof="0" dirty="0" smtClean="0">
                <a:ln>
                  <a:noFill/>
                </a:ln>
                <a:solidFill>
                  <a:srgbClr val="FFFFFF"/>
                </a:solidFill>
                <a:effectLst/>
                <a:uLnTx/>
                <a:uFillTx/>
              </a:rPr>
              <a:t>Act as a team</a:t>
            </a:r>
          </a:p>
        </p:txBody>
      </p:sp>
      <p:sp>
        <p:nvSpPr>
          <p:cNvPr id="36" name="Rectangle 35"/>
          <p:cNvSpPr/>
          <p:nvPr/>
        </p:nvSpPr>
        <p:spPr bwMode="auto">
          <a:xfrm>
            <a:off x="361950" y="4731466"/>
            <a:ext cx="4464051" cy="1440185"/>
          </a:xfrm>
          <a:prstGeom prst="rect">
            <a:avLst/>
          </a:prstGeom>
          <a:solidFill>
            <a:srgbClr val="002776"/>
          </a:solidFill>
          <a:ln w="6350" algn="ctr">
            <a:noFill/>
            <a:round/>
            <a:headEnd/>
            <a:tailEnd/>
          </a:ln>
        </p:spPr>
        <p:txBody>
          <a:bodyPr lIns="252000" tIns="64588" rIns="64588" bIns="64588" rtlCol="0" anchor="ctr"/>
          <a:lstStyle/>
          <a:p>
            <a:pPr marL="0" marR="0" lvl="0" indent="0" defTabSz="914400" eaLnBrk="1" fontAlgn="auto" latinLnBrk="0" hangingPunct="1">
              <a:lnSpc>
                <a:spcPct val="102000"/>
              </a:lnSpc>
              <a:spcBef>
                <a:spcPts val="0"/>
              </a:spcBef>
              <a:spcAft>
                <a:spcPct val="37000"/>
              </a:spcAft>
              <a:buClrTx/>
              <a:buSzTx/>
              <a:buFontTx/>
              <a:buNone/>
              <a:tabLst>
                <a:tab pos="5125216" algn="l"/>
              </a:tabLst>
              <a:defRPr/>
            </a:pPr>
            <a:r>
              <a:rPr kumimoji="0" lang="en-US" sz="1800" b="0" i="0" u="none" strike="noStrike" kern="0" cap="none" spc="0" normalizeH="0" baseline="0" noProof="0" dirty="0" smtClean="0">
                <a:ln>
                  <a:noFill/>
                </a:ln>
                <a:solidFill>
                  <a:srgbClr val="FFFFFF"/>
                </a:solidFill>
                <a:effectLst/>
                <a:uLnTx/>
                <a:uFillTx/>
              </a:rPr>
              <a:t>Standardization rule</a:t>
            </a:r>
          </a:p>
          <a:p>
            <a:pPr marL="185738" marR="0" lvl="0" indent="-185738" defTabSz="914400" eaLnBrk="1" fontAlgn="auto" latinLnBrk="0" hangingPunct="1">
              <a:lnSpc>
                <a:spcPct val="102000"/>
              </a:lnSpc>
              <a:spcBef>
                <a:spcPts val="0"/>
              </a:spcBef>
              <a:spcAft>
                <a:spcPct val="37000"/>
              </a:spcAft>
              <a:buClrTx/>
              <a:buSzTx/>
              <a:buFont typeface="Wingdings" pitchFamily="2" charset="2"/>
              <a:buChar char="§"/>
              <a:tabLst>
                <a:tab pos="5125216" algn="l"/>
              </a:tabLst>
              <a:defRPr/>
            </a:pPr>
            <a:r>
              <a:rPr kumimoji="0" lang="en-US" sz="1600" b="0" i="0" u="none" strike="noStrike" kern="0" cap="none" spc="0" normalizeH="0" baseline="0" noProof="0" dirty="0" smtClean="0">
                <a:ln>
                  <a:noFill/>
                </a:ln>
                <a:solidFill>
                  <a:srgbClr val="FFFFFF"/>
                </a:solidFill>
                <a:effectLst/>
                <a:uLnTx/>
                <a:uFillTx/>
              </a:rPr>
              <a:t>There are no problems if there are no standard</a:t>
            </a:r>
          </a:p>
          <a:p>
            <a:pPr marL="185738" marR="0" lvl="0" indent="-185738" defTabSz="914400" eaLnBrk="1" fontAlgn="auto" latinLnBrk="0" hangingPunct="1">
              <a:lnSpc>
                <a:spcPct val="102000"/>
              </a:lnSpc>
              <a:spcBef>
                <a:spcPts val="0"/>
              </a:spcBef>
              <a:spcAft>
                <a:spcPct val="37000"/>
              </a:spcAft>
              <a:buClrTx/>
              <a:buSzTx/>
              <a:buFont typeface="Wingdings" pitchFamily="2" charset="2"/>
              <a:buChar char="§"/>
              <a:tabLst>
                <a:tab pos="5125216" algn="l"/>
              </a:tabLst>
              <a:defRPr/>
            </a:pPr>
            <a:r>
              <a:rPr kumimoji="0" lang="en-US" sz="1600" b="0" i="0" u="none" strike="noStrike" kern="0" cap="none" spc="0" normalizeH="0" baseline="0" noProof="0" dirty="0" smtClean="0">
                <a:ln>
                  <a:noFill/>
                </a:ln>
                <a:solidFill>
                  <a:srgbClr val="FFFFFF"/>
                </a:solidFill>
                <a:effectLst/>
                <a:uLnTx/>
                <a:uFillTx/>
              </a:rPr>
              <a:t>Having standards ≠ Standard work</a:t>
            </a: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006" y="2883212"/>
            <a:ext cx="3959994" cy="3435038"/>
          </a:xfrm>
          <a:prstGeom prst="rect">
            <a:avLst/>
          </a:prstGeom>
        </p:spPr>
      </p:pic>
      <p:sp>
        <p:nvSpPr>
          <p:cNvPr id="2" name="Rectangle 1"/>
          <p:cNvSpPr/>
          <p:nvPr/>
        </p:nvSpPr>
        <p:spPr>
          <a:xfrm>
            <a:off x="433004" y="6286390"/>
            <a:ext cx="4572000" cy="553998"/>
          </a:xfrm>
          <a:prstGeom prst="rect">
            <a:avLst/>
          </a:prstGeom>
        </p:spPr>
        <p:txBody>
          <a:bodyPr>
            <a:spAutoFit/>
          </a:bodyPr>
          <a:lstStyle/>
          <a:p>
            <a:r>
              <a:rPr lang="en-GB" sz="1000" dirty="0" smtClean="0">
                <a:solidFill>
                  <a:schemeClr val="accent1"/>
                </a:solidFill>
              </a:rPr>
              <a:t>Illustration du Lean Manager </a:t>
            </a:r>
            <a:r>
              <a:rPr lang="en-GB" sz="1000" dirty="0" smtClean="0">
                <a:solidFill>
                  <a:schemeClr val="accent1"/>
                </a:solidFill>
                <a:hlinkClick r:id="rId4"/>
              </a:rPr>
              <a:t>https</a:t>
            </a:r>
            <a:r>
              <a:rPr lang="en-GB" sz="1000" dirty="0">
                <a:solidFill>
                  <a:schemeClr val="accent1"/>
                </a:solidFill>
                <a:hlinkClick r:id="rId4"/>
              </a:rPr>
              <a:t>://</a:t>
            </a:r>
            <a:r>
              <a:rPr lang="en-GB" sz="1000" dirty="0" smtClean="0">
                <a:solidFill>
                  <a:schemeClr val="accent1"/>
                </a:solidFill>
                <a:hlinkClick r:id="rId4"/>
              </a:rPr>
              <a:t>www.youtube.com/watch?v=rsUkS2hQ4DA&amp;app=desktop</a:t>
            </a:r>
            <a:endParaRPr lang="en-GB" sz="1000" dirty="0" smtClean="0">
              <a:solidFill>
                <a:schemeClr val="accent1"/>
              </a:solidFill>
            </a:endParaRPr>
          </a:p>
          <a:p>
            <a:endParaRPr lang="en-GB" sz="1000" dirty="0">
              <a:solidFill>
                <a:schemeClr val="accent1"/>
              </a:solidFill>
            </a:endParaRPr>
          </a:p>
        </p:txBody>
      </p:sp>
    </p:spTree>
    <p:extLst>
      <p:ext uri="{BB962C8B-B14F-4D97-AF65-F5344CB8AC3E}">
        <p14:creationId xmlns:p14="http://schemas.microsoft.com/office/powerpoint/2010/main" val="41004708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354013" y="371475"/>
            <a:ext cx="8296275" cy="555625"/>
          </a:xfrm>
        </p:spPr>
        <p:txBody>
          <a:bodyPr/>
          <a:lstStyle/>
          <a:p>
            <a:pPr eaLnBrk="1" hangingPunct="1"/>
            <a:r>
              <a:rPr lang="en-US" sz="2400" dirty="0"/>
              <a:t>Lean management tools &amp; techniques</a:t>
            </a:r>
            <a:r>
              <a:rPr lang="en-US" sz="2400" dirty="0" smtClean="0"/>
              <a:t/>
            </a:r>
            <a:br>
              <a:rPr lang="en-US" sz="2400" dirty="0" smtClean="0"/>
            </a:br>
            <a:r>
              <a:rPr lang="en-GB" sz="1800" b="1" dirty="0" smtClean="0">
                <a:solidFill>
                  <a:srgbClr val="99CC33"/>
                </a:solidFill>
                <a:cs typeface="Arial" pitchFamily="34" charset="0"/>
              </a:rPr>
              <a:t>5S environment - Application of 5S in Office environments</a:t>
            </a:r>
          </a:p>
        </p:txBody>
      </p:sp>
      <p:sp>
        <p:nvSpPr>
          <p:cNvPr id="14" name="Slide Number Placeholder 4"/>
          <p:cNvSpPr>
            <a:spLocks noGrp="1"/>
          </p:cNvSpPr>
          <p:nvPr>
            <p:ph type="sldNum" sz="quarter" idx="11"/>
          </p:nvPr>
        </p:nvSpPr>
        <p:spPr>
          <a:noFill/>
        </p:spPr>
        <p:txBody>
          <a:bodyPr/>
          <a:lstStyle/>
          <a:p>
            <a:fld id="{D7BA8602-1D36-42F3-9ADD-DC3FBBDDCECF}" type="slidenum">
              <a:rPr lang="en-GB" altLang="en-GB"/>
              <a:pPr/>
              <a:t>32</a:t>
            </a:fld>
            <a:endParaRPr lang="en-GB" altLang="en-GB"/>
          </a:p>
        </p:txBody>
      </p:sp>
      <p:sp>
        <p:nvSpPr>
          <p:cNvPr id="15" name="Text Box 34"/>
          <p:cNvSpPr txBox="1">
            <a:spLocks noChangeArrowheads="1"/>
          </p:cNvSpPr>
          <p:nvPr/>
        </p:nvSpPr>
        <p:spPr bwMode="auto">
          <a:xfrm>
            <a:off x="4770425" y="5480971"/>
            <a:ext cx="3835400" cy="314325"/>
          </a:xfrm>
          <a:prstGeom prst="rect">
            <a:avLst/>
          </a:prstGeom>
          <a:solidFill>
            <a:schemeClr val="accent3"/>
          </a:solidFill>
          <a:ln w="9525">
            <a:noFill/>
            <a:miter lim="800000"/>
            <a:headEnd/>
            <a:tailEnd/>
          </a:ln>
          <a:extLst/>
        </p:spPr>
        <p:txBody>
          <a:bodyPr>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400" b="1" i="0" u="none" strike="noStrike" kern="0" cap="none" spc="0" normalizeH="0" baseline="0" noProof="0">
                <a:ln>
                  <a:noFill/>
                </a:ln>
                <a:solidFill>
                  <a:schemeClr val="bg1"/>
                </a:solidFill>
                <a:effectLst/>
                <a:uLnTx/>
                <a:uFillTx/>
                <a:latin typeface="Arial" pitchFamily="34" charset="0"/>
              </a:rPr>
              <a:t>Anzen</a:t>
            </a:r>
          </a:p>
        </p:txBody>
      </p:sp>
      <p:sp>
        <p:nvSpPr>
          <p:cNvPr id="16" name="Oval 36"/>
          <p:cNvSpPr>
            <a:spLocks noChangeAspect="1" noChangeArrowheads="1"/>
          </p:cNvSpPr>
          <p:nvPr/>
        </p:nvSpPr>
        <p:spPr bwMode="gray">
          <a:xfrm>
            <a:off x="4770296" y="1468022"/>
            <a:ext cx="3848100" cy="3848100"/>
          </a:xfrm>
          <a:prstGeom prst="ellipse">
            <a:avLst/>
          </a:prstGeom>
          <a:solidFill>
            <a:schemeClr val="accent3"/>
          </a:solidFill>
          <a:ln w="9525">
            <a:solidFill>
              <a:srgbClr val="000000"/>
            </a:solidFill>
            <a:round/>
            <a:headEnd/>
            <a:tailEnd/>
          </a:ln>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endParaRPr>
          </a:p>
        </p:txBody>
      </p:sp>
      <p:sp>
        <p:nvSpPr>
          <p:cNvPr id="17" name="Oval 38"/>
          <p:cNvSpPr>
            <a:spLocks noChangeAspect="1" noChangeArrowheads="1"/>
          </p:cNvSpPr>
          <p:nvPr/>
        </p:nvSpPr>
        <p:spPr bwMode="gray">
          <a:xfrm>
            <a:off x="5213209" y="1909347"/>
            <a:ext cx="2959100" cy="2960688"/>
          </a:xfrm>
          <a:prstGeom prst="ellipse">
            <a:avLst/>
          </a:prstGeom>
          <a:solidFill>
            <a:srgbClr val="FFFFFF"/>
          </a:solidFill>
          <a:ln w="9525">
            <a:solidFill>
              <a:srgbClr val="000000"/>
            </a:solidFill>
            <a:round/>
            <a:headEnd/>
            <a:tailEnd/>
          </a:ln>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endParaRPr>
          </a:p>
        </p:txBody>
      </p:sp>
      <p:sp>
        <p:nvSpPr>
          <p:cNvPr id="18" name="Oval 39"/>
          <p:cNvSpPr>
            <a:spLocks noChangeAspect="1" noChangeArrowheads="1"/>
          </p:cNvSpPr>
          <p:nvPr/>
        </p:nvSpPr>
        <p:spPr bwMode="gray">
          <a:xfrm>
            <a:off x="6097446" y="2795172"/>
            <a:ext cx="1182688" cy="1182688"/>
          </a:xfrm>
          <a:prstGeom prst="ellipse">
            <a:avLst/>
          </a:prstGeom>
          <a:solidFill>
            <a:srgbClr val="003399"/>
          </a:solidFill>
          <a:ln w="9525">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endParaRPr>
          </a:p>
        </p:txBody>
      </p:sp>
      <p:sp>
        <p:nvSpPr>
          <p:cNvPr id="19" name="Text Box 40"/>
          <p:cNvSpPr txBox="1">
            <a:spLocks noChangeAspect="1" noChangeArrowheads="1"/>
          </p:cNvSpPr>
          <p:nvPr/>
        </p:nvSpPr>
        <p:spPr bwMode="gray">
          <a:xfrm>
            <a:off x="6202221" y="3155535"/>
            <a:ext cx="9763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Arial" pitchFamily="34" charset="0"/>
              </a:rPr>
              <a:t>Habit of maintaining established procedures</a:t>
            </a:r>
          </a:p>
        </p:txBody>
      </p:sp>
      <p:sp>
        <p:nvSpPr>
          <p:cNvPr id="20" name="Text Box 41"/>
          <p:cNvSpPr txBox="1">
            <a:spLocks noChangeAspect="1" noChangeArrowheads="1"/>
          </p:cNvSpPr>
          <p:nvPr/>
        </p:nvSpPr>
        <p:spPr bwMode="gray">
          <a:xfrm>
            <a:off x="6875321" y="2255422"/>
            <a:ext cx="941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itchFamily="34" charset="0"/>
              </a:rPr>
              <a:t>Keep items in the correct place to allow easy retrieval</a:t>
            </a:r>
          </a:p>
        </p:txBody>
      </p:sp>
      <p:sp>
        <p:nvSpPr>
          <p:cNvPr id="21" name="Text Box 42"/>
          <p:cNvSpPr txBox="1">
            <a:spLocks noChangeAspect="1" noChangeArrowheads="1"/>
          </p:cNvSpPr>
          <p:nvPr/>
        </p:nvSpPr>
        <p:spPr bwMode="gray">
          <a:xfrm>
            <a:off x="7083284" y="3854507"/>
            <a:ext cx="9779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itchFamily="34" charset="0"/>
              </a:rPr>
              <a:t>Keep area swept and clean</a:t>
            </a:r>
          </a:p>
        </p:txBody>
      </p:sp>
      <p:sp>
        <p:nvSpPr>
          <p:cNvPr id="22" name="Text Box 43"/>
          <p:cNvSpPr txBox="1">
            <a:spLocks noChangeAspect="1" noChangeArrowheads="1"/>
          </p:cNvSpPr>
          <p:nvPr/>
        </p:nvSpPr>
        <p:spPr bwMode="gray">
          <a:xfrm>
            <a:off x="5633896" y="3865619"/>
            <a:ext cx="976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pitchFamily="34" charset="0"/>
              </a:rPr>
              <a:t>Maintain the first three</a:t>
            </a:r>
          </a:p>
        </p:txBody>
      </p:sp>
      <p:sp>
        <p:nvSpPr>
          <p:cNvPr id="23" name="Text Box 44"/>
          <p:cNvSpPr txBox="1">
            <a:spLocks noChangeAspect="1" noChangeArrowheads="1"/>
          </p:cNvSpPr>
          <p:nvPr/>
        </p:nvSpPr>
        <p:spPr bwMode="gray">
          <a:xfrm>
            <a:off x="5564046" y="2257010"/>
            <a:ext cx="1090613"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pitchFamily="34" charset="0"/>
              </a:rPr>
              <a:t>Separate needed items from unneeded and eliminate the latter</a:t>
            </a:r>
          </a:p>
        </p:txBody>
      </p:sp>
      <p:sp>
        <p:nvSpPr>
          <p:cNvPr id="24" name="Line 49"/>
          <p:cNvSpPr>
            <a:spLocks noChangeAspect="1" noChangeShapeType="1"/>
          </p:cNvSpPr>
          <p:nvPr/>
        </p:nvSpPr>
        <p:spPr bwMode="gray">
          <a:xfrm>
            <a:off x="6691171" y="3974685"/>
            <a:ext cx="0" cy="13414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endParaRPr>
          </a:p>
        </p:txBody>
      </p:sp>
      <p:sp>
        <p:nvSpPr>
          <p:cNvPr id="25" name="Line 50"/>
          <p:cNvSpPr>
            <a:spLocks noChangeAspect="1" noChangeShapeType="1"/>
          </p:cNvSpPr>
          <p:nvPr/>
        </p:nvSpPr>
        <p:spPr bwMode="gray">
          <a:xfrm flipH="1">
            <a:off x="5210034" y="3379372"/>
            <a:ext cx="8874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endParaRPr>
          </a:p>
        </p:txBody>
      </p:sp>
      <p:sp>
        <p:nvSpPr>
          <p:cNvPr id="26" name="Line 51"/>
          <p:cNvSpPr>
            <a:spLocks noChangeAspect="1" noChangeShapeType="1"/>
          </p:cNvSpPr>
          <p:nvPr/>
        </p:nvSpPr>
        <p:spPr bwMode="gray">
          <a:xfrm>
            <a:off x="7300771" y="3379372"/>
            <a:ext cx="8778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endParaRPr>
          </a:p>
        </p:txBody>
      </p:sp>
      <p:sp>
        <p:nvSpPr>
          <p:cNvPr id="27" name="Line 57"/>
          <p:cNvSpPr>
            <a:spLocks noChangeAspect="1" noChangeShapeType="1"/>
          </p:cNvSpPr>
          <p:nvPr/>
        </p:nvSpPr>
        <p:spPr bwMode="gray">
          <a:xfrm flipV="1">
            <a:off x="5149709" y="4279485"/>
            <a:ext cx="360363" cy="2635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endParaRPr>
          </a:p>
        </p:txBody>
      </p:sp>
      <p:sp>
        <p:nvSpPr>
          <p:cNvPr id="28" name="Line 58"/>
          <p:cNvSpPr>
            <a:spLocks noChangeAspect="1" noChangeShapeType="1"/>
          </p:cNvSpPr>
          <p:nvPr/>
        </p:nvSpPr>
        <p:spPr bwMode="gray">
          <a:xfrm flipV="1">
            <a:off x="7875446" y="2233197"/>
            <a:ext cx="354013" cy="2635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endParaRPr>
          </a:p>
        </p:txBody>
      </p:sp>
      <p:sp>
        <p:nvSpPr>
          <p:cNvPr id="29" name="Line 59"/>
          <p:cNvSpPr>
            <a:spLocks noChangeAspect="1" noChangeShapeType="1"/>
          </p:cNvSpPr>
          <p:nvPr/>
        </p:nvSpPr>
        <p:spPr bwMode="gray">
          <a:xfrm>
            <a:off x="5152884" y="2239547"/>
            <a:ext cx="355600" cy="269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endParaRPr>
          </a:p>
        </p:txBody>
      </p:sp>
      <p:sp>
        <p:nvSpPr>
          <p:cNvPr id="30" name="Line 60"/>
          <p:cNvSpPr>
            <a:spLocks noChangeAspect="1" noChangeShapeType="1"/>
          </p:cNvSpPr>
          <p:nvPr/>
        </p:nvSpPr>
        <p:spPr bwMode="gray">
          <a:xfrm>
            <a:off x="7878621" y="4282660"/>
            <a:ext cx="354013" cy="257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endParaRPr>
          </a:p>
        </p:txBody>
      </p:sp>
      <p:sp>
        <p:nvSpPr>
          <p:cNvPr id="31" name="Text Box 62"/>
          <p:cNvSpPr txBox="1">
            <a:spLocks noChangeAspect="1" noChangeArrowheads="1"/>
          </p:cNvSpPr>
          <p:nvPr/>
        </p:nvSpPr>
        <p:spPr bwMode="gray">
          <a:xfrm>
            <a:off x="6013247" y="2014894"/>
            <a:ext cx="5414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200" b="1" i="0" u="none" strike="noStrike" kern="0" cap="none" spc="0" normalizeH="0" baseline="0" noProof="0" dirty="0" err="1">
                <a:ln>
                  <a:noFill/>
                </a:ln>
                <a:solidFill>
                  <a:srgbClr val="000000"/>
                </a:solidFill>
                <a:effectLst/>
                <a:uLnTx/>
                <a:uFillTx/>
                <a:latin typeface="Arial" pitchFamily="34" charset="0"/>
              </a:rPr>
              <a:t>Seiri</a:t>
            </a:r>
            <a:endParaRPr kumimoji="0" lang="en-US" sz="1200" b="0" i="0" u="none" strike="noStrike" kern="0" cap="none" spc="0" normalizeH="0" baseline="0" noProof="0" dirty="0">
              <a:ln>
                <a:noFill/>
              </a:ln>
              <a:solidFill>
                <a:srgbClr val="000000"/>
              </a:solidFill>
              <a:effectLst/>
              <a:uLnTx/>
              <a:uFillTx/>
              <a:latin typeface="Arial" pitchFamily="34" charset="0"/>
            </a:endParaRPr>
          </a:p>
        </p:txBody>
      </p:sp>
      <p:sp>
        <p:nvSpPr>
          <p:cNvPr id="32" name="Text Box 63"/>
          <p:cNvSpPr txBox="1">
            <a:spLocks noChangeAspect="1" noChangeArrowheads="1"/>
          </p:cNvSpPr>
          <p:nvPr/>
        </p:nvSpPr>
        <p:spPr bwMode="gray">
          <a:xfrm>
            <a:off x="6828577" y="2013714"/>
            <a:ext cx="6586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200" b="1" i="0" u="none" strike="noStrike" kern="0" cap="none" spc="0" normalizeH="0" baseline="0" noProof="0" dirty="0" err="1" smtClean="0">
                <a:ln>
                  <a:noFill/>
                </a:ln>
                <a:solidFill>
                  <a:srgbClr val="000000"/>
                </a:solidFill>
                <a:effectLst/>
                <a:uLnTx/>
                <a:uFillTx/>
                <a:latin typeface="Arial" pitchFamily="34" charset="0"/>
              </a:rPr>
              <a:t>Seiton</a:t>
            </a:r>
            <a:endParaRPr kumimoji="0" lang="en-US" sz="1200" b="0" i="0" u="none" strike="noStrike" kern="0" cap="none" spc="0" normalizeH="0" baseline="0" noProof="0" dirty="0">
              <a:ln>
                <a:noFill/>
              </a:ln>
              <a:solidFill>
                <a:srgbClr val="000000"/>
              </a:solidFill>
              <a:effectLst/>
              <a:uLnTx/>
              <a:uFillTx/>
              <a:latin typeface="Arial" pitchFamily="34" charset="0"/>
            </a:endParaRPr>
          </a:p>
        </p:txBody>
      </p:sp>
      <p:sp>
        <p:nvSpPr>
          <p:cNvPr id="33" name="Text Box 64"/>
          <p:cNvSpPr txBox="1">
            <a:spLocks noChangeAspect="1" noChangeArrowheads="1"/>
          </p:cNvSpPr>
          <p:nvPr/>
        </p:nvSpPr>
        <p:spPr bwMode="gray">
          <a:xfrm>
            <a:off x="6915009" y="4311235"/>
            <a:ext cx="666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200" b="1" i="0" u="none" strike="noStrike" kern="0" cap="none" spc="0" normalizeH="0" baseline="0" noProof="0" dirty="0" err="1">
                <a:ln>
                  <a:noFill/>
                </a:ln>
                <a:solidFill>
                  <a:srgbClr val="000000"/>
                </a:solidFill>
                <a:effectLst/>
                <a:uLnTx/>
                <a:uFillTx/>
                <a:latin typeface="Arial" pitchFamily="34" charset="0"/>
              </a:rPr>
              <a:t>Sieso</a:t>
            </a:r>
            <a:endParaRPr kumimoji="0" lang="en-US" sz="1200" b="0" i="0" u="none" strike="noStrike" kern="0" cap="none" spc="0" normalizeH="0" baseline="0" noProof="0" dirty="0">
              <a:ln>
                <a:noFill/>
              </a:ln>
              <a:solidFill>
                <a:srgbClr val="000000"/>
              </a:solidFill>
              <a:effectLst/>
              <a:uLnTx/>
              <a:uFillTx/>
              <a:latin typeface="Arial" pitchFamily="34" charset="0"/>
            </a:endParaRPr>
          </a:p>
        </p:txBody>
      </p:sp>
      <p:sp>
        <p:nvSpPr>
          <p:cNvPr id="34" name="Text Box 65"/>
          <p:cNvSpPr txBox="1">
            <a:spLocks noChangeAspect="1" noChangeArrowheads="1"/>
          </p:cNvSpPr>
          <p:nvPr/>
        </p:nvSpPr>
        <p:spPr bwMode="gray">
          <a:xfrm>
            <a:off x="5650180" y="4300122"/>
            <a:ext cx="91358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200" b="1" i="0" u="none" strike="noStrike" kern="0" cap="none" spc="0" normalizeH="0" baseline="0" noProof="0" dirty="0" err="1">
                <a:ln>
                  <a:noFill/>
                </a:ln>
                <a:solidFill>
                  <a:srgbClr val="000000"/>
                </a:solidFill>
                <a:effectLst/>
                <a:uLnTx/>
                <a:uFillTx/>
                <a:latin typeface="Arial" pitchFamily="34" charset="0"/>
              </a:rPr>
              <a:t>Sieketsu</a:t>
            </a:r>
            <a:endParaRPr kumimoji="0" lang="en-US" sz="1200" b="0" i="0" u="none" strike="noStrike" kern="0" cap="none" spc="0" normalizeH="0" baseline="0" noProof="0" dirty="0">
              <a:ln>
                <a:noFill/>
              </a:ln>
              <a:solidFill>
                <a:srgbClr val="000000"/>
              </a:solidFill>
              <a:effectLst/>
              <a:uLnTx/>
              <a:uFillTx/>
              <a:latin typeface="Arial" pitchFamily="34" charset="0"/>
            </a:endParaRPr>
          </a:p>
        </p:txBody>
      </p:sp>
      <p:sp>
        <p:nvSpPr>
          <p:cNvPr id="35" name="Text Box 66"/>
          <p:cNvSpPr txBox="1">
            <a:spLocks noChangeAspect="1" noChangeArrowheads="1"/>
          </p:cNvSpPr>
          <p:nvPr/>
        </p:nvSpPr>
        <p:spPr bwMode="gray">
          <a:xfrm>
            <a:off x="6165709" y="2953922"/>
            <a:ext cx="10509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Arial" pitchFamily="34" charset="0"/>
              </a:rPr>
              <a:t>Shitsuke</a:t>
            </a:r>
            <a:endParaRPr kumimoji="0" lang="en-US" sz="1200" b="0" i="0" u="none" strike="noStrike" kern="0" cap="none" spc="0" normalizeH="0" baseline="0" noProof="0">
              <a:ln>
                <a:noFill/>
              </a:ln>
              <a:solidFill>
                <a:srgbClr val="FFFFFF"/>
              </a:solidFill>
              <a:effectLst/>
              <a:uLnTx/>
              <a:uFillTx/>
              <a:latin typeface="Arial" pitchFamily="34" charset="0"/>
            </a:endParaRPr>
          </a:p>
        </p:txBody>
      </p:sp>
      <p:sp>
        <p:nvSpPr>
          <p:cNvPr id="36" name="AutoShape 47"/>
          <p:cNvSpPr>
            <a:spLocks noChangeAspect="1" noChangeArrowheads="1"/>
          </p:cNvSpPr>
          <p:nvPr/>
        </p:nvSpPr>
        <p:spPr bwMode="gray">
          <a:xfrm rot="5400000" flipH="1">
            <a:off x="5533884" y="3261897"/>
            <a:ext cx="322263" cy="222250"/>
          </a:xfrm>
          <a:prstGeom prst="rightArrow">
            <a:avLst>
              <a:gd name="adj1" fmla="val 50000"/>
              <a:gd name="adj2" fmla="val 36250"/>
            </a:avLst>
          </a:prstGeom>
          <a:solidFill>
            <a:srgbClr val="FFFFFF">
              <a:lumMod val="50000"/>
            </a:srgbClr>
          </a:solidFill>
          <a:ln w="9525">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endParaRPr>
          </a:p>
        </p:txBody>
      </p:sp>
      <p:sp>
        <p:nvSpPr>
          <p:cNvPr id="37" name="AutoShape 48"/>
          <p:cNvSpPr>
            <a:spLocks noChangeAspect="1" noChangeArrowheads="1"/>
          </p:cNvSpPr>
          <p:nvPr/>
        </p:nvSpPr>
        <p:spPr bwMode="gray">
          <a:xfrm rot="16200000" flipH="1" flipV="1">
            <a:off x="7540484" y="3260310"/>
            <a:ext cx="322263" cy="223838"/>
          </a:xfrm>
          <a:prstGeom prst="rightArrow">
            <a:avLst>
              <a:gd name="adj1" fmla="val 50000"/>
              <a:gd name="adj2" fmla="val 35993"/>
            </a:avLst>
          </a:prstGeom>
          <a:solidFill>
            <a:srgbClr val="FFFFFF">
              <a:lumMod val="50000"/>
            </a:srgbClr>
          </a:solidFill>
          <a:ln w="9525">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endParaRPr>
          </a:p>
        </p:txBody>
      </p:sp>
      <p:sp>
        <p:nvSpPr>
          <p:cNvPr id="38" name="AutoShape 46"/>
          <p:cNvSpPr>
            <a:spLocks noChangeAspect="1" noChangeArrowheads="1"/>
          </p:cNvSpPr>
          <p:nvPr/>
        </p:nvSpPr>
        <p:spPr bwMode="gray">
          <a:xfrm flipH="1">
            <a:off x="6532421" y="4319172"/>
            <a:ext cx="320675" cy="223838"/>
          </a:xfrm>
          <a:prstGeom prst="rightArrow">
            <a:avLst>
              <a:gd name="adj1" fmla="val 50000"/>
              <a:gd name="adj2" fmla="val 35816"/>
            </a:avLst>
          </a:prstGeom>
          <a:solidFill>
            <a:srgbClr val="FFFFFF">
              <a:lumMod val="50000"/>
            </a:srgbClr>
          </a:solidFill>
          <a:ln w="9525">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endParaRPr>
          </a:p>
        </p:txBody>
      </p:sp>
      <p:sp>
        <p:nvSpPr>
          <p:cNvPr id="39" name="Line 37"/>
          <p:cNvSpPr>
            <a:spLocks noChangeAspect="1" noChangeShapeType="1"/>
          </p:cNvSpPr>
          <p:nvPr/>
        </p:nvSpPr>
        <p:spPr bwMode="gray">
          <a:xfrm>
            <a:off x="6691171" y="1468022"/>
            <a:ext cx="0" cy="1327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endParaRPr>
          </a:p>
        </p:txBody>
      </p:sp>
      <p:sp>
        <p:nvSpPr>
          <p:cNvPr id="40" name="AutoShape 45"/>
          <p:cNvSpPr>
            <a:spLocks noChangeAspect="1" noChangeArrowheads="1"/>
          </p:cNvSpPr>
          <p:nvPr/>
        </p:nvSpPr>
        <p:spPr bwMode="gray">
          <a:xfrm>
            <a:off x="6553059" y="2295110"/>
            <a:ext cx="322263" cy="222250"/>
          </a:xfrm>
          <a:prstGeom prst="rightArrow">
            <a:avLst>
              <a:gd name="adj1" fmla="val 50000"/>
              <a:gd name="adj2" fmla="val 36250"/>
            </a:avLst>
          </a:prstGeom>
          <a:solidFill>
            <a:srgbClr val="FFFFFF">
              <a:lumMod val="50000"/>
            </a:srgbClr>
          </a:solidFill>
          <a:ln w="9525">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endParaRPr>
          </a:p>
        </p:txBody>
      </p:sp>
      <p:sp>
        <p:nvSpPr>
          <p:cNvPr id="41" name="Text Box 52"/>
          <p:cNvSpPr txBox="1">
            <a:spLocks noChangeAspect="1" noChangeArrowheads="1"/>
          </p:cNvSpPr>
          <p:nvPr/>
        </p:nvSpPr>
        <p:spPr bwMode="gray">
          <a:xfrm rot="5400000">
            <a:off x="6818484" y="2745799"/>
            <a:ext cx="1921400" cy="129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ArchUp">
              <a:avLst/>
            </a:prstTxWarp>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i="0" u="none" strike="noStrike" kern="0" cap="none" spc="0" normalizeH="0" baseline="0" noProof="0" dirty="0">
                <a:ln>
                  <a:noFill/>
                </a:ln>
                <a:solidFill>
                  <a:schemeClr val="bg1"/>
                </a:solidFill>
                <a:effectLst/>
                <a:uLnTx/>
                <a:uFillTx/>
                <a:latin typeface="Arial" pitchFamily="34" charset="0"/>
              </a:rPr>
              <a:t>Lower Costs</a:t>
            </a:r>
          </a:p>
        </p:txBody>
      </p:sp>
      <p:sp>
        <p:nvSpPr>
          <p:cNvPr id="42" name="Text Box 53"/>
          <p:cNvSpPr txBox="1">
            <a:spLocks noChangeAspect="1" noChangeArrowheads="1"/>
          </p:cNvSpPr>
          <p:nvPr/>
        </p:nvSpPr>
        <p:spPr bwMode="gray">
          <a:xfrm rot="1537902">
            <a:off x="6374318" y="1754034"/>
            <a:ext cx="1652648" cy="128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ArchUp">
              <a:avLst/>
            </a:prstTxWarp>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i="0" u="none" strike="noStrike" kern="0" cap="none" spc="0" normalizeH="0" baseline="0" noProof="0" dirty="0">
                <a:ln>
                  <a:noFill/>
                </a:ln>
                <a:solidFill>
                  <a:schemeClr val="bg1"/>
                </a:solidFill>
                <a:effectLst/>
                <a:uLnTx/>
                <a:uFillTx/>
                <a:latin typeface="Arial" pitchFamily="34" charset="0"/>
              </a:rPr>
              <a:t>Higher Quality</a:t>
            </a:r>
          </a:p>
        </p:txBody>
      </p:sp>
      <p:sp>
        <p:nvSpPr>
          <p:cNvPr id="43" name="Text Box 54"/>
          <p:cNvSpPr txBox="1">
            <a:spLocks noChangeAspect="1" noChangeArrowheads="1"/>
          </p:cNvSpPr>
          <p:nvPr/>
        </p:nvSpPr>
        <p:spPr bwMode="gray">
          <a:xfrm rot="19927963">
            <a:off x="5138768" y="1790990"/>
            <a:ext cx="2127698" cy="116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ArchUp">
              <a:avLst/>
            </a:prstTxWarp>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i="0" u="none" strike="noStrike" kern="0" cap="none" spc="0" normalizeH="0" baseline="0" noProof="0" dirty="0">
                <a:ln>
                  <a:noFill/>
                </a:ln>
                <a:solidFill>
                  <a:schemeClr val="bg1"/>
                </a:solidFill>
                <a:effectLst/>
                <a:uLnTx/>
                <a:uFillTx/>
                <a:latin typeface="Arial" pitchFamily="34" charset="0"/>
              </a:rPr>
              <a:t>Product Diversification</a:t>
            </a:r>
          </a:p>
        </p:txBody>
      </p:sp>
      <p:sp>
        <p:nvSpPr>
          <p:cNvPr id="44" name="Text Box 55"/>
          <p:cNvSpPr txBox="1">
            <a:spLocks noChangeAspect="1" noChangeArrowheads="1"/>
          </p:cNvSpPr>
          <p:nvPr/>
        </p:nvSpPr>
        <p:spPr bwMode="gray">
          <a:xfrm rot="16200000">
            <a:off x="4717689" y="2266820"/>
            <a:ext cx="2794252" cy="223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ArchUp">
              <a:avLst>
                <a:gd name="adj" fmla="val 10757259"/>
              </a:avLst>
            </a:prstTxWarp>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i="0" u="none" strike="noStrike" kern="0" cap="none" spc="0" normalizeH="0" baseline="0" noProof="0" dirty="0">
                <a:ln>
                  <a:noFill/>
                </a:ln>
                <a:solidFill>
                  <a:schemeClr val="bg1"/>
                </a:solidFill>
                <a:effectLst/>
                <a:uLnTx/>
                <a:uFillTx/>
                <a:latin typeface="Arial" pitchFamily="34" charset="0"/>
              </a:rPr>
              <a:t>Higher Availability Rate</a:t>
            </a:r>
          </a:p>
        </p:txBody>
      </p:sp>
      <p:sp>
        <p:nvSpPr>
          <p:cNvPr id="45" name="Text Box 56"/>
          <p:cNvSpPr txBox="1">
            <a:spLocks noChangeAspect="1" noChangeArrowheads="1"/>
          </p:cNvSpPr>
          <p:nvPr/>
        </p:nvSpPr>
        <p:spPr bwMode="gray">
          <a:xfrm rot="1663293">
            <a:off x="5293470" y="3647266"/>
            <a:ext cx="1918596" cy="1349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ArchDown">
              <a:avLst/>
            </a:prstTxWarp>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i="0" u="none" strike="noStrike" kern="0" cap="none" spc="0" normalizeH="0" baseline="0" noProof="0" dirty="0">
                <a:ln>
                  <a:noFill/>
                </a:ln>
                <a:solidFill>
                  <a:schemeClr val="bg1"/>
                </a:solidFill>
                <a:effectLst/>
                <a:uLnTx/>
                <a:uFillTx/>
                <a:latin typeface="Arial" pitchFamily="34" charset="0"/>
              </a:rPr>
              <a:t>Improved Safety</a:t>
            </a:r>
          </a:p>
        </p:txBody>
      </p:sp>
      <p:sp>
        <p:nvSpPr>
          <p:cNvPr id="46" name="Text Box 61"/>
          <p:cNvSpPr txBox="1">
            <a:spLocks noChangeAspect="1" noChangeArrowheads="1"/>
          </p:cNvSpPr>
          <p:nvPr/>
        </p:nvSpPr>
        <p:spPr bwMode="gray">
          <a:xfrm rot="19981330">
            <a:off x="6390658" y="3987113"/>
            <a:ext cx="1728788" cy="99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ArchDown">
              <a:avLst>
                <a:gd name="adj" fmla="val 21294814"/>
              </a:avLst>
            </a:prstTxWarp>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i="0" u="none" strike="noStrike" kern="0" cap="none" spc="0" normalizeH="0" baseline="0" noProof="0" dirty="0">
                <a:ln>
                  <a:noFill/>
                </a:ln>
                <a:solidFill>
                  <a:schemeClr val="bg1"/>
                </a:solidFill>
                <a:effectLst/>
                <a:uLnTx/>
                <a:uFillTx/>
                <a:latin typeface="Arial" pitchFamily="34" charset="0"/>
              </a:rPr>
              <a:t>Reliable Deliveries</a:t>
            </a:r>
          </a:p>
        </p:txBody>
      </p:sp>
      <p:graphicFrame>
        <p:nvGraphicFramePr>
          <p:cNvPr id="47" name="Group 3"/>
          <p:cNvGraphicFramePr>
            <a:graphicFrameLocks/>
          </p:cNvGraphicFramePr>
          <p:nvPr>
            <p:extLst>
              <p:ext uri="{D42A27DB-BD31-4B8C-83A1-F6EECF244321}">
                <p14:modId xmlns:p14="http://schemas.microsoft.com/office/powerpoint/2010/main" val="1631842355"/>
              </p:ext>
            </p:extLst>
          </p:nvPr>
        </p:nvGraphicFramePr>
        <p:xfrm>
          <a:off x="407406" y="1430787"/>
          <a:ext cx="4156547" cy="4251624"/>
        </p:xfrm>
        <a:graphic>
          <a:graphicData uri="http://schemas.openxmlformats.org/drawingml/2006/table">
            <a:tbl>
              <a:tblPr/>
              <a:tblGrid>
                <a:gridCol w="990600"/>
                <a:gridCol w="1083650"/>
                <a:gridCol w="2082297"/>
              </a:tblGrid>
              <a:tr h="708604">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r>
                        <a:rPr kumimoji="0" lang="en-US" sz="1400" b="1" i="0" u="none" strike="noStrike" cap="none" normalizeH="0" baseline="0" dirty="0" err="1" smtClean="0">
                          <a:ln>
                            <a:noFill/>
                          </a:ln>
                          <a:solidFill>
                            <a:schemeClr val="accent1"/>
                          </a:solidFill>
                          <a:effectLst/>
                          <a:latin typeface="Arial" pitchFamily="34" charset="0"/>
                        </a:rPr>
                        <a:t>Seiri</a:t>
                      </a:r>
                      <a:endParaRPr kumimoji="0" lang="en-US" sz="1400" b="1" i="0" u="none" strike="noStrike" cap="none" normalizeH="0" baseline="0" dirty="0" smtClean="0">
                        <a:ln>
                          <a:noFill/>
                        </a:ln>
                        <a:solidFill>
                          <a:schemeClr val="accent1"/>
                        </a:solidFill>
                        <a:effectLst/>
                        <a:latin typeface="Arial" pitchFamily="34" charset="0"/>
                      </a:endParaRPr>
                    </a:p>
                  </a:txBody>
                  <a:tcPr marL="36000" marR="36000" anchor="ctr" anchorCtr="1"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003399"/>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r>
                        <a:rPr kumimoji="0" lang="en-US" sz="1400" b="1" i="0" u="none" strike="noStrike" cap="none" normalizeH="0" baseline="0" dirty="0" smtClean="0">
                          <a:ln>
                            <a:noFill/>
                          </a:ln>
                          <a:solidFill>
                            <a:schemeClr val="accent1"/>
                          </a:solidFill>
                          <a:effectLst/>
                          <a:latin typeface="Arial" pitchFamily="34" charset="0"/>
                        </a:rPr>
                        <a:t>Sorting</a:t>
                      </a:r>
                    </a:p>
                  </a:txBody>
                  <a:tcPr marL="36000" marR="36000" anchor="ctr" anchorCtr="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003399"/>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r>
                        <a:rPr kumimoji="0" lang="en-US" sz="1200" b="0" i="0" u="none" strike="noStrike" cap="none" normalizeH="0" baseline="0" dirty="0" smtClean="0">
                          <a:ln>
                            <a:noFill/>
                          </a:ln>
                          <a:solidFill>
                            <a:schemeClr val="accent1"/>
                          </a:solidFill>
                          <a:effectLst/>
                          <a:latin typeface="Arial" pitchFamily="34" charset="0"/>
                        </a:rPr>
                        <a:t>Determine necessary and unnecessary. Remove unnecessary</a:t>
                      </a:r>
                    </a:p>
                  </a:txBody>
                  <a:tcPr marL="45720" marR="45720"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003399"/>
                      </a:solidFill>
                      <a:prstDash val="solid"/>
                      <a:round/>
                      <a:headEnd type="none" w="med" len="med"/>
                      <a:tailEnd type="none" w="med" len="med"/>
                    </a:lnB>
                    <a:lnTlToBr>
                      <a:noFill/>
                    </a:lnTlToBr>
                    <a:lnBlToTr>
                      <a:noFill/>
                    </a:lnBlToTr>
                    <a:noFill/>
                  </a:tcPr>
                </a:tc>
              </a:tr>
              <a:tr h="708604">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r>
                        <a:rPr kumimoji="0" lang="en-US" sz="1400" b="1" i="0" u="none" strike="noStrike" cap="none" normalizeH="0" baseline="0" dirty="0" err="1" smtClean="0">
                          <a:ln>
                            <a:noFill/>
                          </a:ln>
                          <a:solidFill>
                            <a:schemeClr val="accent1"/>
                          </a:solidFill>
                          <a:effectLst/>
                          <a:latin typeface="Arial" pitchFamily="34" charset="0"/>
                        </a:rPr>
                        <a:t>Seiton</a:t>
                      </a:r>
                      <a:endParaRPr kumimoji="0" lang="en-US" sz="1400" b="1" i="0" u="none" strike="noStrike" cap="none" normalizeH="0" baseline="0" dirty="0" smtClean="0">
                        <a:ln>
                          <a:noFill/>
                        </a:ln>
                        <a:solidFill>
                          <a:schemeClr val="accent1"/>
                        </a:solidFill>
                        <a:effectLst/>
                        <a:latin typeface="Arial" pitchFamily="34" charset="0"/>
                      </a:endParaRPr>
                    </a:p>
                  </a:txBody>
                  <a:tcPr marL="36000" marR="36000" anchor="ctr" anchorCtr="1"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3399"/>
                      </a:solidFill>
                      <a:prstDash val="solid"/>
                      <a:round/>
                      <a:headEnd type="none" w="med" len="med"/>
                      <a:tailEnd type="none" w="med" len="med"/>
                    </a:lnT>
                    <a:lnB w="28575" cap="flat" cmpd="sng" algn="ctr">
                      <a:solidFill>
                        <a:srgbClr val="003399"/>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r>
                        <a:rPr kumimoji="0" lang="en-US" sz="1400" b="1" i="0" u="none" strike="noStrike" cap="none" normalizeH="0" baseline="0" dirty="0" smtClean="0">
                          <a:ln>
                            <a:noFill/>
                          </a:ln>
                          <a:solidFill>
                            <a:schemeClr val="accent1"/>
                          </a:solidFill>
                          <a:effectLst/>
                          <a:latin typeface="Arial" pitchFamily="34" charset="0"/>
                        </a:rPr>
                        <a:t>Straighten</a:t>
                      </a:r>
                    </a:p>
                  </a:txBody>
                  <a:tcPr marL="36000" marR="36000" anchor="ctr" anchorCtr="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3399"/>
                      </a:solidFill>
                      <a:prstDash val="solid"/>
                      <a:round/>
                      <a:headEnd type="none" w="med" len="med"/>
                      <a:tailEnd type="none" w="med" len="med"/>
                    </a:lnT>
                    <a:lnB w="28575" cap="flat" cmpd="sng" algn="ctr">
                      <a:solidFill>
                        <a:srgbClr val="003399"/>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r>
                        <a:rPr kumimoji="0" lang="en-US" sz="1200" b="0" i="0" u="none" strike="noStrike" cap="none" normalizeH="0" baseline="0" dirty="0" smtClean="0">
                          <a:ln>
                            <a:noFill/>
                          </a:ln>
                          <a:solidFill>
                            <a:schemeClr val="accent1"/>
                          </a:solidFill>
                          <a:effectLst/>
                          <a:latin typeface="Arial" pitchFamily="34" charset="0"/>
                        </a:rPr>
                        <a:t>Keep needed items in one place to allow easy retrieval at the point of use</a:t>
                      </a:r>
                    </a:p>
                  </a:txBody>
                  <a:tcPr marL="45720" marR="45720"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003399"/>
                      </a:solidFill>
                      <a:prstDash val="solid"/>
                      <a:round/>
                      <a:headEnd type="none" w="med" len="med"/>
                      <a:tailEnd type="none" w="med" len="med"/>
                    </a:lnT>
                    <a:lnB w="28575" cap="flat" cmpd="sng" algn="ctr">
                      <a:solidFill>
                        <a:srgbClr val="003399"/>
                      </a:solidFill>
                      <a:prstDash val="solid"/>
                      <a:round/>
                      <a:headEnd type="none" w="med" len="med"/>
                      <a:tailEnd type="none" w="med" len="med"/>
                    </a:lnB>
                    <a:lnTlToBr>
                      <a:noFill/>
                    </a:lnTlToBr>
                    <a:lnBlToTr>
                      <a:noFill/>
                    </a:lnBlToTr>
                    <a:noFill/>
                  </a:tcPr>
                </a:tc>
              </a:tr>
              <a:tr h="708604">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r>
                        <a:rPr kumimoji="0" lang="en-US" sz="1400" b="1" i="0" u="none" strike="noStrike" cap="none" normalizeH="0" baseline="0" dirty="0" err="1" smtClean="0">
                          <a:ln>
                            <a:noFill/>
                          </a:ln>
                          <a:solidFill>
                            <a:schemeClr val="accent1"/>
                          </a:solidFill>
                          <a:effectLst/>
                          <a:latin typeface="Arial" pitchFamily="34" charset="0"/>
                        </a:rPr>
                        <a:t>Seiso</a:t>
                      </a:r>
                      <a:endParaRPr kumimoji="0" lang="en-US" sz="1400" b="1" i="0" u="none" strike="noStrike" cap="none" normalizeH="0" baseline="0" dirty="0" smtClean="0">
                        <a:ln>
                          <a:noFill/>
                        </a:ln>
                        <a:solidFill>
                          <a:schemeClr val="accent1"/>
                        </a:solidFill>
                        <a:effectLst/>
                        <a:latin typeface="Arial" pitchFamily="34" charset="0"/>
                      </a:endParaRPr>
                    </a:p>
                  </a:txBody>
                  <a:tcPr marL="36000" marR="36000" anchor="ctr" anchorCtr="1"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3399"/>
                      </a:solidFill>
                      <a:prstDash val="solid"/>
                      <a:round/>
                      <a:headEnd type="none" w="med" len="med"/>
                      <a:tailEnd type="none" w="med" len="med"/>
                    </a:lnT>
                    <a:lnB w="28575" cap="flat" cmpd="sng" algn="ctr">
                      <a:solidFill>
                        <a:srgbClr val="003399"/>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r>
                        <a:rPr kumimoji="0" lang="en-US" sz="1400" b="1" i="0" u="none" strike="noStrike" cap="none" normalizeH="0" baseline="0" dirty="0" smtClean="0">
                          <a:ln>
                            <a:noFill/>
                          </a:ln>
                          <a:solidFill>
                            <a:schemeClr val="accent1"/>
                          </a:solidFill>
                          <a:effectLst/>
                          <a:latin typeface="Arial" pitchFamily="34" charset="0"/>
                        </a:rPr>
                        <a:t>Shine</a:t>
                      </a:r>
                    </a:p>
                  </a:txBody>
                  <a:tcPr marL="36000" marR="36000" anchor="ctr" anchorCtr="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3399"/>
                      </a:solidFill>
                      <a:prstDash val="solid"/>
                      <a:round/>
                      <a:headEnd type="none" w="med" len="med"/>
                      <a:tailEnd type="none" w="med" len="med"/>
                    </a:lnT>
                    <a:lnB w="28575" cap="flat" cmpd="sng" algn="ctr">
                      <a:solidFill>
                        <a:srgbClr val="003399"/>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r>
                        <a:rPr kumimoji="0" lang="en-US" sz="1200" b="0" i="0" u="none" strike="noStrike" cap="none" normalizeH="0" baseline="0" dirty="0" smtClean="0">
                          <a:ln>
                            <a:noFill/>
                          </a:ln>
                          <a:solidFill>
                            <a:schemeClr val="accent1"/>
                          </a:solidFill>
                          <a:effectLst/>
                          <a:latin typeface="Arial" pitchFamily="34" charset="0"/>
                        </a:rPr>
                        <a:t>Sweep and clean the work area</a:t>
                      </a:r>
                    </a:p>
                  </a:txBody>
                  <a:tcPr marL="45720" marR="45720"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003399"/>
                      </a:solidFill>
                      <a:prstDash val="solid"/>
                      <a:round/>
                      <a:headEnd type="none" w="med" len="med"/>
                      <a:tailEnd type="none" w="med" len="med"/>
                    </a:lnT>
                    <a:lnB w="28575" cap="flat" cmpd="sng" algn="ctr">
                      <a:solidFill>
                        <a:srgbClr val="003399"/>
                      </a:solidFill>
                      <a:prstDash val="solid"/>
                      <a:round/>
                      <a:headEnd type="none" w="med" len="med"/>
                      <a:tailEnd type="none" w="med" len="med"/>
                    </a:lnB>
                    <a:lnTlToBr>
                      <a:noFill/>
                    </a:lnTlToBr>
                    <a:lnBlToTr>
                      <a:noFill/>
                    </a:lnBlToTr>
                    <a:noFill/>
                  </a:tcPr>
                </a:tc>
              </a:tr>
              <a:tr h="708604">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r>
                        <a:rPr kumimoji="0" lang="en-US" sz="1400" b="1" i="0" u="none" strike="noStrike" cap="none" normalizeH="0" baseline="0" dirty="0" err="1" smtClean="0">
                          <a:ln>
                            <a:noFill/>
                          </a:ln>
                          <a:solidFill>
                            <a:schemeClr val="accent1"/>
                          </a:solidFill>
                          <a:effectLst/>
                          <a:latin typeface="Arial" pitchFamily="34" charset="0"/>
                        </a:rPr>
                        <a:t>Seiketsu</a:t>
                      </a:r>
                      <a:endParaRPr kumimoji="0" lang="en-US" sz="1400" b="1" i="0" u="none" strike="noStrike" cap="none" normalizeH="0" baseline="0" dirty="0" smtClean="0">
                        <a:ln>
                          <a:noFill/>
                        </a:ln>
                        <a:solidFill>
                          <a:schemeClr val="accent1"/>
                        </a:solidFill>
                        <a:effectLst/>
                        <a:latin typeface="Arial" pitchFamily="34" charset="0"/>
                      </a:endParaRPr>
                    </a:p>
                  </a:txBody>
                  <a:tcPr marL="36000" marR="36000" anchor="ctr" anchorCtr="1"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3399"/>
                      </a:solidFill>
                      <a:prstDash val="solid"/>
                      <a:round/>
                      <a:headEnd type="none" w="med" len="med"/>
                      <a:tailEnd type="none" w="med" len="med"/>
                    </a:lnT>
                    <a:lnB w="28575" cap="flat" cmpd="sng" algn="ctr">
                      <a:solidFill>
                        <a:srgbClr val="003399"/>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r>
                        <a:rPr kumimoji="0" lang="en-US" sz="1400" b="1" i="0" u="none" strike="noStrike" cap="none" normalizeH="0" baseline="0" dirty="0" smtClean="0">
                          <a:ln>
                            <a:noFill/>
                          </a:ln>
                          <a:solidFill>
                            <a:schemeClr val="accent1"/>
                          </a:solidFill>
                          <a:effectLst/>
                          <a:latin typeface="Arial" pitchFamily="34" charset="0"/>
                        </a:rPr>
                        <a:t>Standardize</a:t>
                      </a:r>
                    </a:p>
                  </a:txBody>
                  <a:tcPr marL="36000" marR="36000" anchor="ctr" anchorCtr="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3399"/>
                      </a:solidFill>
                      <a:prstDash val="solid"/>
                      <a:round/>
                      <a:headEnd type="none" w="med" len="med"/>
                      <a:tailEnd type="none" w="med" len="med"/>
                    </a:lnT>
                    <a:lnB w="28575" cap="flat" cmpd="sng" algn="ctr">
                      <a:solidFill>
                        <a:srgbClr val="003399"/>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accent1"/>
                          </a:solidFill>
                          <a:effectLst/>
                          <a:latin typeface="Arial" pitchFamily="34" charset="0"/>
                        </a:rPr>
                        <a:t>Hold the gains of the first three while preparing for the next improvement</a:t>
                      </a:r>
                    </a:p>
                  </a:txBody>
                  <a:tcPr marL="45720" marR="45720"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003399"/>
                      </a:solidFill>
                      <a:prstDash val="solid"/>
                      <a:round/>
                      <a:headEnd type="none" w="med" len="med"/>
                      <a:tailEnd type="none" w="med" len="med"/>
                    </a:lnT>
                    <a:lnB w="28575" cap="flat" cmpd="sng" algn="ctr">
                      <a:solidFill>
                        <a:srgbClr val="003399"/>
                      </a:solidFill>
                      <a:prstDash val="solid"/>
                      <a:round/>
                      <a:headEnd type="none" w="med" len="med"/>
                      <a:tailEnd type="none" w="med" len="med"/>
                    </a:lnB>
                    <a:lnTlToBr>
                      <a:noFill/>
                    </a:lnTlToBr>
                    <a:lnBlToTr>
                      <a:noFill/>
                    </a:lnBlToTr>
                    <a:noFill/>
                  </a:tcPr>
                </a:tc>
              </a:tr>
              <a:tr h="708604">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r>
                        <a:rPr kumimoji="0" lang="en-US" sz="1400" b="1" i="0" u="none" strike="noStrike" cap="none" normalizeH="0" baseline="0" dirty="0" err="1" smtClean="0">
                          <a:ln>
                            <a:noFill/>
                          </a:ln>
                          <a:solidFill>
                            <a:schemeClr val="accent1"/>
                          </a:solidFill>
                          <a:effectLst/>
                          <a:latin typeface="Arial" pitchFamily="34" charset="0"/>
                        </a:rPr>
                        <a:t>Shitsuke</a:t>
                      </a:r>
                      <a:endParaRPr kumimoji="0" lang="en-US" sz="1400" b="1" i="0" u="none" strike="noStrike" cap="none" normalizeH="0" baseline="0" dirty="0" smtClean="0">
                        <a:ln>
                          <a:noFill/>
                        </a:ln>
                        <a:solidFill>
                          <a:schemeClr val="accent1"/>
                        </a:solidFill>
                        <a:effectLst/>
                        <a:latin typeface="Arial" pitchFamily="34" charset="0"/>
                      </a:endParaRPr>
                    </a:p>
                  </a:txBody>
                  <a:tcPr marL="36000" marR="36000" anchor="ctr" anchorCtr="1"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3399"/>
                      </a:solidFill>
                      <a:prstDash val="solid"/>
                      <a:round/>
                      <a:headEnd type="none" w="med" len="med"/>
                      <a:tailEnd type="none" w="med" len="med"/>
                    </a:lnT>
                    <a:lnB w="28575" cap="flat" cmpd="sng" algn="ctr">
                      <a:solidFill>
                        <a:srgbClr val="003399"/>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r>
                        <a:rPr kumimoji="0" lang="en-US" sz="1400" b="1" i="0" u="none" strike="noStrike" cap="none" normalizeH="0" baseline="0" dirty="0" smtClean="0">
                          <a:ln>
                            <a:noFill/>
                          </a:ln>
                          <a:solidFill>
                            <a:schemeClr val="accent1"/>
                          </a:solidFill>
                          <a:effectLst/>
                          <a:latin typeface="Arial" pitchFamily="34" charset="0"/>
                        </a:rPr>
                        <a:t>Sustain</a:t>
                      </a:r>
                    </a:p>
                  </a:txBody>
                  <a:tcPr marL="36000" marR="36000" anchor="ctr" anchorCtr="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3399"/>
                      </a:solidFill>
                      <a:prstDash val="solid"/>
                      <a:round/>
                      <a:headEnd type="none" w="med" len="med"/>
                      <a:tailEnd type="none" w="med" len="med"/>
                    </a:lnT>
                    <a:lnB w="28575" cap="flat" cmpd="sng" algn="ctr">
                      <a:solidFill>
                        <a:srgbClr val="003399"/>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accent1"/>
                          </a:solidFill>
                          <a:effectLst/>
                          <a:latin typeface="Arial" pitchFamily="34" charset="0"/>
                        </a:rPr>
                        <a:t>Make a habit of maintaining </a:t>
                      </a:r>
                      <a:br>
                        <a:rPr kumimoji="0" lang="en-US" sz="1200" b="0" i="0" u="none" strike="noStrike" cap="none" normalizeH="0" baseline="0" dirty="0" smtClean="0">
                          <a:ln>
                            <a:noFill/>
                          </a:ln>
                          <a:solidFill>
                            <a:schemeClr val="accent1"/>
                          </a:solidFill>
                          <a:effectLst/>
                          <a:latin typeface="Arial" pitchFamily="34" charset="0"/>
                        </a:rPr>
                      </a:br>
                      <a:r>
                        <a:rPr kumimoji="0" lang="en-US" sz="1200" b="0" i="0" u="none" strike="noStrike" cap="none" normalizeH="0" baseline="0" dirty="0" smtClean="0">
                          <a:ln>
                            <a:noFill/>
                          </a:ln>
                          <a:solidFill>
                            <a:schemeClr val="accent1"/>
                          </a:solidFill>
                          <a:effectLst/>
                          <a:latin typeface="Arial" pitchFamily="34" charset="0"/>
                        </a:rPr>
                        <a:t>established procedures</a:t>
                      </a:r>
                    </a:p>
                  </a:txBody>
                  <a:tcPr marL="45720" marR="45720"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003399"/>
                      </a:solidFill>
                      <a:prstDash val="solid"/>
                      <a:round/>
                      <a:headEnd type="none" w="med" len="med"/>
                      <a:tailEnd type="none" w="med" len="med"/>
                    </a:lnT>
                    <a:lnB w="28575" cap="flat" cmpd="sng" algn="ctr">
                      <a:solidFill>
                        <a:srgbClr val="003399"/>
                      </a:solidFill>
                      <a:prstDash val="solid"/>
                      <a:round/>
                      <a:headEnd type="none" w="med" len="med"/>
                      <a:tailEnd type="none" w="med" len="med"/>
                    </a:lnB>
                    <a:lnTlToBr>
                      <a:noFill/>
                    </a:lnTlToBr>
                    <a:lnBlToTr>
                      <a:noFill/>
                    </a:lnBlToTr>
                    <a:noFill/>
                  </a:tcPr>
                </a:tc>
              </a:tr>
              <a:tr h="708604">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r>
                        <a:rPr kumimoji="0" lang="en-US" sz="1400" b="1" i="0" u="none" strike="noStrike" cap="none" normalizeH="0" baseline="0" dirty="0" err="1" smtClean="0">
                          <a:ln>
                            <a:noFill/>
                          </a:ln>
                          <a:solidFill>
                            <a:schemeClr val="accent1"/>
                          </a:solidFill>
                          <a:effectLst/>
                          <a:latin typeface="Arial" pitchFamily="34" charset="0"/>
                        </a:rPr>
                        <a:t>Anzen</a:t>
                      </a:r>
                      <a:endParaRPr kumimoji="0" lang="en-US" sz="1400" b="1" i="0" u="none" strike="noStrike" cap="none" normalizeH="0" baseline="0" dirty="0" smtClean="0">
                        <a:ln>
                          <a:noFill/>
                        </a:ln>
                        <a:solidFill>
                          <a:schemeClr val="accent1"/>
                        </a:solidFill>
                        <a:effectLst/>
                        <a:latin typeface="Arial" pitchFamily="34" charset="0"/>
                      </a:endParaRPr>
                    </a:p>
                  </a:txBody>
                  <a:tcPr marL="36000" marR="36000" anchor="ctr" anchorCtr="1"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3399"/>
                      </a:solid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r>
                        <a:rPr kumimoji="0" lang="en-US" sz="1400" b="1" i="0" u="none" strike="noStrike" cap="none" normalizeH="0" baseline="0" dirty="0" smtClean="0">
                          <a:ln>
                            <a:noFill/>
                          </a:ln>
                          <a:solidFill>
                            <a:schemeClr val="accent1"/>
                          </a:solidFill>
                          <a:effectLst/>
                          <a:latin typeface="Arial" pitchFamily="34" charset="0"/>
                        </a:rPr>
                        <a:t>Safety</a:t>
                      </a:r>
                    </a:p>
                  </a:txBody>
                  <a:tcPr marL="36000" marR="36000" anchor="ctr" anchorCtr="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3399"/>
                      </a:solid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accent1"/>
                          </a:solidFill>
                          <a:effectLst/>
                          <a:latin typeface="Arial" pitchFamily="34" charset="0"/>
                        </a:rPr>
                        <a:t>Identify dangerous and hazardous conditions</a:t>
                      </a:r>
                    </a:p>
                  </a:txBody>
                  <a:tcPr marL="45720" marR="45720"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003399"/>
                      </a:solid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3178790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 name="Rectangle 2"/>
          <p:cNvSpPr txBox="1">
            <a:spLocks noChangeArrowheads="1"/>
          </p:cNvSpPr>
          <p:nvPr/>
        </p:nvSpPr>
        <p:spPr bwMode="auto">
          <a:xfrm>
            <a:off x="377825" y="358776"/>
            <a:ext cx="8421688" cy="630238"/>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a:lnSpc>
                <a:spcPts val="2600"/>
              </a:lnSpc>
            </a:pPr>
            <a:r>
              <a:rPr lang="en-US" sz="2400" b="0" kern="0" dirty="0" smtClean="0">
                <a:solidFill>
                  <a:srgbClr val="000066"/>
                </a:solidFill>
                <a:latin typeface="Arial"/>
                <a:ea typeface="+mj-ea"/>
                <a:cs typeface="+mj-cs"/>
              </a:rPr>
              <a:t>Exercise</a:t>
            </a:r>
          </a:p>
          <a:p>
            <a:pPr>
              <a:lnSpc>
                <a:spcPts val="2600"/>
              </a:lnSpc>
            </a:pPr>
            <a:r>
              <a:rPr lang="en-US" dirty="0" smtClean="0">
                <a:solidFill>
                  <a:srgbClr val="99CC33"/>
                </a:solidFill>
                <a:latin typeface="+mj-lt"/>
                <a:ea typeface="+mj-ea"/>
              </a:rPr>
              <a:t>5S Game</a:t>
            </a:r>
          </a:p>
        </p:txBody>
      </p:sp>
      <p:sp>
        <p:nvSpPr>
          <p:cNvPr id="18" name="Rectangle 5"/>
          <p:cNvSpPr>
            <a:spLocks noChangeArrowheads="1"/>
          </p:cNvSpPr>
          <p:nvPr/>
        </p:nvSpPr>
        <p:spPr bwMode="auto">
          <a:xfrm>
            <a:off x="377825" y="2707519"/>
            <a:ext cx="2765425" cy="709612"/>
          </a:xfrm>
          <a:prstGeom prst="rect">
            <a:avLst/>
          </a:prstGeom>
          <a:noFill/>
          <a:ln w="12700">
            <a:noFill/>
            <a:miter lim="800000"/>
            <a:headEnd/>
            <a:tailEnd/>
          </a:ln>
        </p:spPr>
        <p:txBody>
          <a:bodyPr lIns="92075" tIns="46038" rIns="92075" bIns="46038"/>
          <a:lstStyle/>
          <a:p>
            <a:pPr indent="19050">
              <a:spcBef>
                <a:spcPct val="25000"/>
              </a:spcBef>
              <a:spcAft>
                <a:spcPct val="25000"/>
              </a:spcAft>
              <a:buClr>
                <a:srgbClr val="FAFD00"/>
              </a:buClr>
              <a:buSzPct val="65000"/>
              <a:buFont typeface="Wingdings" pitchFamily="2" charset="2"/>
              <a:buNone/>
            </a:pPr>
            <a:r>
              <a:rPr lang="en-GB" dirty="0" smtClean="0">
                <a:solidFill>
                  <a:srgbClr val="000066"/>
                </a:solidFill>
              </a:rPr>
              <a:t>Let’s test what a difference 5S can make</a:t>
            </a:r>
            <a:endParaRPr lang="en-GB" dirty="0">
              <a:solidFill>
                <a:srgbClr val="000066"/>
              </a:solidFill>
            </a:endParaRPr>
          </a:p>
          <a:p>
            <a:pPr indent="19050">
              <a:spcBef>
                <a:spcPct val="25000"/>
              </a:spcBef>
              <a:spcAft>
                <a:spcPct val="25000"/>
              </a:spcAft>
              <a:buClr>
                <a:srgbClr val="FAFD00"/>
              </a:buClr>
              <a:buSzPct val="65000"/>
              <a:buFont typeface="Wingdings" pitchFamily="2" charset="2"/>
              <a:buNone/>
            </a:pPr>
            <a:endParaRPr lang="en-GB" dirty="0">
              <a:solidFill>
                <a:srgbClr val="000066"/>
              </a:solidFill>
            </a:endParaRPr>
          </a:p>
          <a:p>
            <a:pPr indent="19050">
              <a:spcBef>
                <a:spcPct val="25000"/>
              </a:spcBef>
              <a:spcAft>
                <a:spcPct val="25000"/>
              </a:spcAft>
              <a:buClr>
                <a:srgbClr val="FAFD00"/>
              </a:buClr>
              <a:buSzPct val="65000"/>
              <a:buFont typeface="Wingdings" pitchFamily="2" charset="2"/>
              <a:buNone/>
            </a:pPr>
            <a:r>
              <a:rPr lang="en-GB" dirty="0">
                <a:solidFill>
                  <a:srgbClr val="000066"/>
                </a:solidFill>
              </a:rPr>
              <a:t> </a:t>
            </a:r>
          </a:p>
        </p:txBody>
      </p:sp>
      <p:sp>
        <p:nvSpPr>
          <p:cNvPr id="8" name="Rectangle 7"/>
          <p:cNvSpPr/>
          <p:nvPr/>
        </p:nvSpPr>
        <p:spPr>
          <a:xfrm>
            <a:off x="21772" y="36286"/>
            <a:ext cx="9072000" cy="6768000"/>
          </a:xfrm>
          <a:prstGeom prst="rect">
            <a:avLst/>
          </a:prstGeom>
          <a:noFill/>
          <a:ln w="107950">
            <a:solidFill>
              <a:srgbClr val="92D4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9" descr="chronome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4726" y="330008"/>
            <a:ext cx="719138" cy="755650"/>
          </a:xfrm>
          <a:prstGeom prst="rect">
            <a:avLst/>
          </a:prstGeom>
          <a:noFill/>
          <a:ln w="9525">
            <a:noFill/>
            <a:miter lim="800000"/>
            <a:headEnd/>
            <a:tailEnd/>
          </a:ln>
        </p:spPr>
      </p:pic>
      <p:sp>
        <p:nvSpPr>
          <p:cNvPr id="10" name="TextBox 9"/>
          <p:cNvSpPr txBox="1"/>
          <p:nvPr/>
        </p:nvSpPr>
        <p:spPr>
          <a:xfrm>
            <a:off x="6354169" y="545908"/>
            <a:ext cx="1548605" cy="369332"/>
          </a:xfrm>
          <a:prstGeom prst="rect">
            <a:avLst/>
          </a:prstGeom>
          <a:noFill/>
        </p:spPr>
        <p:txBody>
          <a:bodyPr wrap="square">
            <a:spAutoFit/>
          </a:bodyPr>
          <a:lstStyle/>
          <a:p>
            <a:pPr>
              <a:defRPr/>
            </a:pPr>
            <a:r>
              <a:rPr lang="en-GB" b="1" dirty="0" smtClean="0">
                <a:solidFill>
                  <a:srgbClr val="99CC33"/>
                </a:solidFill>
                <a:latin typeface="+mj-lt"/>
                <a:ea typeface="+mj-ea"/>
                <a:cs typeface="Arial" pitchFamily="34" charset="0"/>
              </a:rPr>
              <a:t>20 </a:t>
            </a:r>
            <a:r>
              <a:rPr lang="en-GB" b="1" dirty="0">
                <a:solidFill>
                  <a:srgbClr val="99CC33"/>
                </a:solidFill>
                <a:latin typeface="+mj-lt"/>
                <a:ea typeface="+mj-ea"/>
                <a:cs typeface="Arial" pitchFamily="34" charset="0"/>
              </a:rPr>
              <a:t>minutes</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2775" y="325342"/>
            <a:ext cx="874902" cy="75892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6750" y="2877381"/>
            <a:ext cx="4060225" cy="3440869"/>
          </a:xfrm>
          <a:prstGeom prst="rect">
            <a:avLst/>
          </a:prstGeom>
        </p:spPr>
      </p:pic>
    </p:spTree>
    <p:extLst>
      <p:ext uri="{BB962C8B-B14F-4D97-AF65-F5344CB8AC3E}">
        <p14:creationId xmlns:p14="http://schemas.microsoft.com/office/powerpoint/2010/main" val="141091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354013" y="371475"/>
            <a:ext cx="8296275" cy="555625"/>
          </a:xfrm>
        </p:spPr>
        <p:txBody>
          <a:bodyPr/>
          <a:lstStyle/>
          <a:p>
            <a:pPr eaLnBrk="1" hangingPunct="1"/>
            <a:r>
              <a:rPr lang="en-US" sz="2400" dirty="0" smtClean="0"/>
              <a:t>If you don’t believe me…</a:t>
            </a:r>
            <a:endParaRPr lang="en-GB" sz="1800" b="1" dirty="0" smtClean="0">
              <a:solidFill>
                <a:srgbClr val="99CC33"/>
              </a:solidFill>
              <a:cs typeface="Arial" pitchFamily="34" charset="0"/>
            </a:endParaRPr>
          </a:p>
        </p:txBody>
      </p:sp>
      <p:sp>
        <p:nvSpPr>
          <p:cNvPr id="14" name="Slide Number Placeholder 4"/>
          <p:cNvSpPr>
            <a:spLocks noGrp="1"/>
          </p:cNvSpPr>
          <p:nvPr>
            <p:ph type="sldNum" sz="quarter" idx="11"/>
          </p:nvPr>
        </p:nvSpPr>
        <p:spPr>
          <a:noFill/>
        </p:spPr>
        <p:txBody>
          <a:bodyPr/>
          <a:lstStyle/>
          <a:p>
            <a:fld id="{D7BA8602-1D36-42F3-9ADD-DC3FBBDDCECF}" type="slidenum">
              <a:rPr lang="en-GB" altLang="en-GB"/>
              <a:pPr/>
              <a:t>34</a:t>
            </a:fld>
            <a:endParaRPr lang="en-GB" altLang="en-GB"/>
          </a:p>
        </p:txBody>
      </p:sp>
      <p:grpSp>
        <p:nvGrpSpPr>
          <p:cNvPr id="2" name="Group 1"/>
          <p:cNvGrpSpPr/>
          <p:nvPr/>
        </p:nvGrpSpPr>
        <p:grpSpPr>
          <a:xfrm>
            <a:off x="975173" y="971829"/>
            <a:ext cx="7182351" cy="5346421"/>
            <a:chOff x="539750" y="682625"/>
            <a:chExt cx="8054975" cy="5995988"/>
          </a:xfrm>
        </p:grpSpPr>
        <p:pic>
          <p:nvPicPr>
            <p:cNvPr id="6" name="Picture 17" descr="IMG_436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750" y="692150"/>
              <a:ext cx="3960813" cy="29686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IMG_435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3438" y="3716338"/>
              <a:ext cx="3951287" cy="29622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9" descr="IMG_436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275" y="3716338"/>
              <a:ext cx="3951288" cy="29622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0" descr="IMG_436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3438" y="682625"/>
              <a:ext cx="3951287" cy="2962275"/>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p:cNvSpPr/>
          <p:nvPr/>
        </p:nvSpPr>
        <p:spPr>
          <a:xfrm>
            <a:off x="21772" y="36286"/>
            <a:ext cx="9072000" cy="6768000"/>
          </a:xfrm>
          <a:prstGeom prst="rect">
            <a:avLst/>
          </a:prstGeom>
          <a:noFill/>
          <a:ln w="107950">
            <a:solidFill>
              <a:srgbClr val="92D4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22693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354013" y="371475"/>
            <a:ext cx="8296275" cy="555625"/>
          </a:xfrm>
        </p:spPr>
        <p:txBody>
          <a:bodyPr/>
          <a:lstStyle/>
          <a:p>
            <a:pPr eaLnBrk="1" hangingPunct="1"/>
            <a:r>
              <a:rPr lang="en-US" sz="2400" dirty="0"/>
              <a:t>Lean management tools &amp; techniques</a:t>
            </a:r>
            <a:r>
              <a:rPr lang="en-US" sz="2400" dirty="0" smtClean="0"/>
              <a:t/>
            </a:r>
            <a:br>
              <a:rPr lang="en-US" sz="2400" dirty="0" smtClean="0"/>
            </a:br>
            <a:r>
              <a:rPr lang="en-GB" sz="1800" b="1" dirty="0" smtClean="0">
                <a:solidFill>
                  <a:srgbClr val="99CC33"/>
                </a:solidFill>
                <a:cs typeface="Arial" pitchFamily="34" charset="0"/>
              </a:rPr>
              <a:t>5S environment - Application of 5S in Office environments</a:t>
            </a:r>
          </a:p>
        </p:txBody>
      </p:sp>
      <p:sp>
        <p:nvSpPr>
          <p:cNvPr id="14" name="Slide Number Placeholder 4"/>
          <p:cNvSpPr>
            <a:spLocks noGrp="1"/>
          </p:cNvSpPr>
          <p:nvPr>
            <p:ph type="sldNum" sz="quarter" idx="11"/>
          </p:nvPr>
        </p:nvSpPr>
        <p:spPr>
          <a:noFill/>
        </p:spPr>
        <p:txBody>
          <a:bodyPr/>
          <a:lstStyle/>
          <a:p>
            <a:fld id="{D7BA8602-1D36-42F3-9ADD-DC3FBBDDCECF}" type="slidenum">
              <a:rPr lang="en-GB" altLang="en-GB"/>
              <a:pPr/>
              <a:t>35</a:t>
            </a:fld>
            <a:endParaRPr lang="en-GB" altLang="en-GB"/>
          </a:p>
        </p:txBody>
      </p:sp>
      <p:sp>
        <p:nvSpPr>
          <p:cNvPr id="49" name="Rectangle 4"/>
          <p:cNvSpPr txBox="1">
            <a:spLocks noChangeArrowheads="1"/>
          </p:cNvSpPr>
          <p:nvPr/>
        </p:nvSpPr>
        <p:spPr bwMode="invGray">
          <a:xfrm>
            <a:off x="580570" y="1155700"/>
            <a:ext cx="8165157" cy="513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lnSpc>
                <a:spcPct val="106000"/>
              </a:lnSpc>
              <a:spcBef>
                <a:spcPct val="40000"/>
              </a:spcBef>
              <a:spcAft>
                <a:spcPct val="0"/>
              </a:spcAft>
              <a:buClr>
                <a:schemeClr val="tx1"/>
              </a:buClr>
              <a:buSzPct val="80000"/>
              <a:buFont typeface="Wingdings" pitchFamily="2" charset="2"/>
              <a:buNone/>
              <a:defRPr sz="2000">
                <a:solidFill>
                  <a:schemeClr val="tx1"/>
                </a:solidFill>
                <a:latin typeface="+mn-lt"/>
                <a:ea typeface="+mn-ea"/>
                <a:cs typeface="+mn-cs"/>
              </a:defRPr>
            </a:lvl1pPr>
            <a:lvl2pPr marL="227013" indent="-225425" algn="l" rtl="0" eaLnBrk="1" fontAlgn="base" hangingPunct="1">
              <a:lnSpc>
                <a:spcPct val="106000"/>
              </a:lnSpc>
              <a:spcBef>
                <a:spcPct val="40000"/>
              </a:spcBef>
              <a:spcAft>
                <a:spcPct val="0"/>
              </a:spcAft>
              <a:buClr>
                <a:schemeClr val="tx1"/>
              </a:buClr>
              <a:buFont typeface="Wingdings 2" pitchFamily="18" charset="2"/>
              <a:buChar char="¡"/>
              <a:defRPr sz="2000">
                <a:solidFill>
                  <a:schemeClr val="tx1"/>
                </a:solidFill>
                <a:latin typeface="+mn-lt"/>
              </a:defRPr>
            </a:lvl2pPr>
            <a:lvl3pPr marL="457200" indent="-228600" algn="l" rtl="0" eaLnBrk="1" fontAlgn="base" hangingPunct="1">
              <a:lnSpc>
                <a:spcPct val="106000"/>
              </a:lnSpc>
              <a:spcBef>
                <a:spcPct val="20000"/>
              </a:spcBef>
              <a:spcAft>
                <a:spcPct val="0"/>
              </a:spcAft>
              <a:buClr>
                <a:schemeClr val="tx1"/>
              </a:buClr>
              <a:buFont typeface="Arial" charset="0"/>
              <a:buChar char="–"/>
              <a:defRPr sz="1800">
                <a:solidFill>
                  <a:schemeClr val="tx1"/>
                </a:solidFill>
                <a:latin typeface="+mn-lt"/>
              </a:defRPr>
            </a:lvl3pPr>
            <a:lvl4pPr marL="681038" indent="-222250" algn="l" rtl="0" eaLnBrk="1" fontAlgn="base" hangingPunct="1">
              <a:lnSpc>
                <a:spcPct val="106000"/>
              </a:lnSpc>
              <a:spcBef>
                <a:spcPct val="20000"/>
              </a:spcBef>
              <a:spcAft>
                <a:spcPct val="0"/>
              </a:spcAft>
              <a:buClr>
                <a:schemeClr val="tx1"/>
              </a:buClr>
              <a:buChar char="•"/>
              <a:defRPr sz="1800">
                <a:solidFill>
                  <a:schemeClr val="tx1"/>
                </a:solidFill>
                <a:latin typeface="+mn-lt"/>
              </a:defRPr>
            </a:lvl4pPr>
            <a:lvl5pPr marL="1722438" indent="-236538" algn="l" rtl="0" eaLnBrk="1" fontAlgn="base" hangingPunct="1">
              <a:spcBef>
                <a:spcPct val="20000"/>
              </a:spcBef>
              <a:spcAft>
                <a:spcPct val="0"/>
              </a:spcAft>
              <a:buClr>
                <a:schemeClr val="tx1"/>
              </a:buClr>
              <a:buChar char="–"/>
              <a:defRPr sz="1200">
                <a:solidFill>
                  <a:schemeClr val="tx1"/>
                </a:solidFill>
                <a:latin typeface="+mn-lt"/>
              </a:defRPr>
            </a:lvl5pPr>
            <a:lvl6pPr marL="2179638" indent="-236538" algn="l" rtl="0" eaLnBrk="1" fontAlgn="base" hangingPunct="1">
              <a:spcBef>
                <a:spcPct val="20000"/>
              </a:spcBef>
              <a:spcAft>
                <a:spcPct val="0"/>
              </a:spcAft>
              <a:buClr>
                <a:schemeClr val="tx1"/>
              </a:buClr>
              <a:buChar char="–"/>
              <a:defRPr sz="1200">
                <a:solidFill>
                  <a:schemeClr val="tx1"/>
                </a:solidFill>
                <a:latin typeface="+mn-lt"/>
              </a:defRPr>
            </a:lvl6pPr>
            <a:lvl7pPr marL="2636838" indent="-236538" algn="l" rtl="0" eaLnBrk="1" fontAlgn="base" hangingPunct="1">
              <a:spcBef>
                <a:spcPct val="20000"/>
              </a:spcBef>
              <a:spcAft>
                <a:spcPct val="0"/>
              </a:spcAft>
              <a:buClr>
                <a:schemeClr val="tx1"/>
              </a:buClr>
              <a:buChar char="–"/>
              <a:defRPr sz="1200">
                <a:solidFill>
                  <a:schemeClr val="tx1"/>
                </a:solidFill>
                <a:latin typeface="+mn-lt"/>
              </a:defRPr>
            </a:lvl7pPr>
            <a:lvl8pPr marL="3094038" indent="-236538" algn="l" rtl="0" eaLnBrk="1" fontAlgn="base" hangingPunct="1">
              <a:spcBef>
                <a:spcPct val="20000"/>
              </a:spcBef>
              <a:spcAft>
                <a:spcPct val="0"/>
              </a:spcAft>
              <a:buClr>
                <a:schemeClr val="tx1"/>
              </a:buClr>
              <a:buChar char="–"/>
              <a:defRPr sz="1200">
                <a:solidFill>
                  <a:schemeClr val="tx1"/>
                </a:solidFill>
                <a:latin typeface="+mn-lt"/>
              </a:defRPr>
            </a:lvl8pPr>
            <a:lvl9pPr marL="3551238" indent="-236538" algn="l" rtl="0" eaLnBrk="1" fontAlgn="base" hangingPunct="1">
              <a:spcBef>
                <a:spcPct val="20000"/>
              </a:spcBef>
              <a:spcAft>
                <a:spcPct val="0"/>
              </a:spcAft>
              <a:buClr>
                <a:schemeClr val="tx1"/>
              </a:buClr>
              <a:buChar char="–"/>
              <a:defRPr sz="1200">
                <a:solidFill>
                  <a:schemeClr val="tx1"/>
                </a:solidFill>
                <a:latin typeface="+mn-lt"/>
              </a:defRPr>
            </a:lvl9pPr>
          </a:lstStyle>
          <a:p>
            <a:pPr marL="0" marR="0" lvl="0" indent="0" algn="l" defTabSz="914400" rtl="0" eaLnBrk="1" fontAlgn="base" latinLnBrk="0" hangingPunct="1">
              <a:lnSpc>
                <a:spcPct val="106000"/>
              </a:lnSpc>
              <a:spcBef>
                <a:spcPct val="40000"/>
              </a:spcBef>
              <a:spcAft>
                <a:spcPct val="0"/>
              </a:spcAft>
              <a:buClr>
                <a:srgbClr val="000000"/>
              </a:buClr>
              <a:buSzPct val="80000"/>
              <a:buFont typeface="Wingdings" pitchFamily="2" charset="2"/>
              <a:buNone/>
              <a:tabLst/>
              <a:defRPr/>
            </a:pPr>
            <a:r>
              <a:rPr kumimoji="0" lang="en-US" sz="1800" b="0" i="0" u="none" strike="noStrike" kern="0" cap="none" spc="0" normalizeH="0" baseline="0" noProof="0" dirty="0" smtClean="0">
                <a:ln>
                  <a:noFill/>
                </a:ln>
                <a:solidFill>
                  <a:schemeClr val="tx2"/>
                </a:solidFill>
                <a:effectLst/>
                <a:uLnTx/>
                <a:uFillTx/>
                <a:latin typeface="Arial"/>
              </a:rPr>
              <a:t>Applying 5S can result in:</a:t>
            </a:r>
          </a:p>
          <a:p>
            <a:pPr marL="0" marR="0" lvl="0" indent="0" algn="l" defTabSz="914400" rtl="0" eaLnBrk="1" fontAlgn="base" latinLnBrk="0" hangingPunct="1">
              <a:lnSpc>
                <a:spcPct val="106000"/>
              </a:lnSpc>
              <a:spcBef>
                <a:spcPct val="40000"/>
              </a:spcBef>
              <a:spcAft>
                <a:spcPct val="0"/>
              </a:spcAft>
              <a:buClr>
                <a:srgbClr val="000000"/>
              </a:buClr>
              <a:buSzPct val="80000"/>
              <a:buFont typeface="Wingdings" pitchFamily="2" charset="2"/>
              <a:buNone/>
              <a:tabLst/>
              <a:defRPr/>
            </a:pPr>
            <a:r>
              <a:rPr kumimoji="0" lang="en-US" sz="1800" b="1" i="0" u="none" strike="noStrike" kern="0" cap="none" spc="0" normalizeH="0" baseline="0" noProof="0" dirty="0" smtClean="0">
                <a:ln>
                  <a:noFill/>
                </a:ln>
                <a:solidFill>
                  <a:schemeClr val="tx2"/>
                </a:solidFill>
                <a:effectLst/>
                <a:uLnTx/>
                <a:uFillTx/>
                <a:latin typeface="Arial"/>
              </a:rPr>
              <a:t>Less</a:t>
            </a:r>
          </a:p>
          <a:p>
            <a:pPr marR="0" lvl="1" algn="l" defTabSz="914400" rtl="0" eaLnBrk="1" fontAlgn="base" latinLnBrk="0" hangingPunct="1">
              <a:lnSpc>
                <a:spcPct val="106000"/>
              </a:lnSpc>
              <a:spcBef>
                <a:spcPct val="40000"/>
              </a:spcBef>
              <a:spcAft>
                <a:spcPct val="0"/>
              </a:spcAft>
              <a:buClrTx/>
              <a:buSzTx/>
              <a:buFont typeface="Wingdings" panose="05000000000000000000" pitchFamily="2" charset="2"/>
              <a:buChar char="§"/>
              <a:tabLst/>
              <a:defRPr/>
            </a:pPr>
            <a:r>
              <a:rPr kumimoji="0" lang="en-US" sz="1800" b="0" i="0" u="none" strike="noStrike" kern="0" cap="none" spc="0" normalizeH="0" baseline="0" noProof="0" dirty="0" smtClean="0">
                <a:ln>
                  <a:noFill/>
                </a:ln>
                <a:solidFill>
                  <a:schemeClr val="tx2"/>
                </a:solidFill>
                <a:effectLst/>
                <a:uLnTx/>
                <a:uFillTx/>
                <a:latin typeface="Arial"/>
              </a:rPr>
              <a:t>Downtime</a:t>
            </a:r>
          </a:p>
          <a:p>
            <a:pPr marR="0" lvl="1" algn="l" defTabSz="914400" rtl="0" eaLnBrk="1" fontAlgn="base" latinLnBrk="0" hangingPunct="1">
              <a:lnSpc>
                <a:spcPct val="106000"/>
              </a:lnSpc>
              <a:spcBef>
                <a:spcPct val="40000"/>
              </a:spcBef>
              <a:spcAft>
                <a:spcPct val="0"/>
              </a:spcAft>
              <a:buClrTx/>
              <a:buSzTx/>
              <a:buFont typeface="Wingdings" panose="05000000000000000000" pitchFamily="2" charset="2"/>
              <a:buChar char="§"/>
              <a:tabLst/>
              <a:defRPr/>
            </a:pPr>
            <a:r>
              <a:rPr kumimoji="0" lang="en-US" sz="1800" b="0" i="0" u="none" strike="noStrike" kern="0" cap="none" spc="0" normalizeH="0" baseline="0" noProof="0" dirty="0" smtClean="0">
                <a:ln>
                  <a:noFill/>
                </a:ln>
                <a:solidFill>
                  <a:schemeClr val="tx2"/>
                </a:solidFill>
                <a:effectLst/>
                <a:uLnTx/>
                <a:uFillTx/>
                <a:latin typeface="Arial"/>
              </a:rPr>
              <a:t>Errors and Waste</a:t>
            </a:r>
          </a:p>
          <a:p>
            <a:pPr marR="0" lvl="1" algn="l" defTabSz="914400" rtl="0" eaLnBrk="1" fontAlgn="base" latinLnBrk="0" hangingPunct="1">
              <a:lnSpc>
                <a:spcPct val="106000"/>
              </a:lnSpc>
              <a:spcBef>
                <a:spcPct val="40000"/>
              </a:spcBef>
              <a:spcAft>
                <a:spcPct val="0"/>
              </a:spcAft>
              <a:buClrTx/>
              <a:buSzTx/>
              <a:buFont typeface="Wingdings" panose="05000000000000000000" pitchFamily="2" charset="2"/>
              <a:buChar char="§"/>
              <a:tabLst/>
              <a:defRPr/>
            </a:pPr>
            <a:r>
              <a:rPr kumimoji="0" lang="en-US" sz="1800" b="0" i="0" u="none" strike="noStrike" kern="0" cap="none" spc="0" normalizeH="0" baseline="0" noProof="0" dirty="0" smtClean="0">
                <a:ln>
                  <a:noFill/>
                </a:ln>
                <a:solidFill>
                  <a:schemeClr val="tx2"/>
                </a:solidFill>
                <a:effectLst/>
                <a:uLnTx/>
                <a:uFillTx/>
                <a:latin typeface="Arial"/>
              </a:rPr>
              <a:t>Inventory</a:t>
            </a:r>
          </a:p>
          <a:p>
            <a:pPr marR="0" lvl="1" algn="l" defTabSz="914400" rtl="0" eaLnBrk="1" fontAlgn="base" latinLnBrk="0" hangingPunct="1">
              <a:lnSpc>
                <a:spcPct val="106000"/>
              </a:lnSpc>
              <a:spcBef>
                <a:spcPct val="40000"/>
              </a:spcBef>
              <a:spcAft>
                <a:spcPct val="0"/>
              </a:spcAft>
              <a:buClrTx/>
              <a:buSzTx/>
              <a:buFont typeface="Wingdings" panose="05000000000000000000" pitchFamily="2" charset="2"/>
              <a:buChar char="§"/>
              <a:tabLst/>
              <a:defRPr/>
            </a:pPr>
            <a:r>
              <a:rPr kumimoji="0" lang="en-US" sz="1800" b="0" i="0" u="none" strike="noStrike" kern="0" cap="none" spc="0" normalizeH="0" baseline="0" noProof="0" dirty="0" smtClean="0">
                <a:ln>
                  <a:noFill/>
                </a:ln>
                <a:solidFill>
                  <a:schemeClr val="tx2"/>
                </a:solidFill>
                <a:effectLst/>
                <a:uLnTx/>
                <a:uFillTx/>
                <a:latin typeface="Arial"/>
              </a:rPr>
              <a:t>Searching</a:t>
            </a:r>
          </a:p>
          <a:p>
            <a:pPr marR="0" lvl="1" algn="l" defTabSz="914400" rtl="0" eaLnBrk="1" fontAlgn="base" latinLnBrk="0" hangingPunct="1">
              <a:lnSpc>
                <a:spcPct val="106000"/>
              </a:lnSpc>
              <a:spcBef>
                <a:spcPct val="40000"/>
              </a:spcBef>
              <a:spcAft>
                <a:spcPct val="0"/>
              </a:spcAft>
              <a:buClrTx/>
              <a:buSzTx/>
              <a:buFont typeface="Wingdings" panose="05000000000000000000" pitchFamily="2" charset="2"/>
              <a:buChar char="§"/>
              <a:tabLst/>
              <a:defRPr/>
            </a:pPr>
            <a:r>
              <a:rPr kumimoji="0" lang="en-US" sz="1800" b="0" i="0" u="none" strike="noStrike" kern="0" cap="none" spc="0" normalizeH="0" baseline="0" noProof="0" dirty="0" smtClean="0">
                <a:ln>
                  <a:noFill/>
                </a:ln>
                <a:solidFill>
                  <a:schemeClr val="tx2"/>
                </a:solidFill>
                <a:effectLst/>
                <a:uLnTx/>
                <a:uFillTx/>
                <a:latin typeface="Arial"/>
              </a:rPr>
              <a:t>Storing</a:t>
            </a:r>
          </a:p>
          <a:p>
            <a:pPr marR="0" lvl="1" algn="l" defTabSz="914400" rtl="0" eaLnBrk="1" fontAlgn="base" latinLnBrk="0" hangingPunct="1">
              <a:lnSpc>
                <a:spcPct val="106000"/>
              </a:lnSpc>
              <a:spcBef>
                <a:spcPct val="40000"/>
              </a:spcBef>
              <a:spcAft>
                <a:spcPct val="0"/>
              </a:spcAft>
              <a:buClrTx/>
              <a:buSzTx/>
              <a:buFont typeface="Wingdings" panose="05000000000000000000" pitchFamily="2" charset="2"/>
              <a:buChar char="§"/>
              <a:tabLst/>
              <a:defRPr/>
            </a:pPr>
            <a:r>
              <a:rPr kumimoji="0" lang="en-US" sz="1800" b="0" i="0" u="none" strike="noStrike" kern="0" cap="none" spc="0" normalizeH="0" baseline="0" noProof="0" dirty="0" smtClean="0">
                <a:ln>
                  <a:noFill/>
                </a:ln>
                <a:solidFill>
                  <a:schemeClr val="tx2"/>
                </a:solidFill>
                <a:effectLst/>
                <a:uLnTx/>
                <a:uFillTx/>
                <a:latin typeface="Arial"/>
              </a:rPr>
              <a:t>Waiting</a:t>
            </a:r>
          </a:p>
          <a:p>
            <a:pPr marR="0" lvl="1" algn="l" defTabSz="914400" rtl="0" eaLnBrk="1" fontAlgn="base" latinLnBrk="0" hangingPunct="1">
              <a:lnSpc>
                <a:spcPct val="106000"/>
              </a:lnSpc>
              <a:spcBef>
                <a:spcPct val="40000"/>
              </a:spcBef>
              <a:spcAft>
                <a:spcPct val="0"/>
              </a:spcAft>
              <a:buClrTx/>
              <a:buSzTx/>
              <a:buFont typeface="Wingdings" panose="05000000000000000000" pitchFamily="2" charset="2"/>
              <a:buChar char="§"/>
              <a:tabLst/>
              <a:defRPr/>
            </a:pPr>
            <a:r>
              <a:rPr kumimoji="0" lang="en-US" sz="1800" b="0" i="0" u="none" strike="noStrike" kern="0" cap="none" spc="0" normalizeH="0" baseline="0" noProof="0" dirty="0" smtClean="0">
                <a:ln>
                  <a:noFill/>
                </a:ln>
                <a:solidFill>
                  <a:schemeClr val="tx2"/>
                </a:solidFill>
                <a:effectLst/>
                <a:uLnTx/>
                <a:uFillTx/>
                <a:latin typeface="Arial"/>
              </a:rPr>
              <a:t>Walking</a:t>
            </a:r>
          </a:p>
          <a:p>
            <a:pPr marR="0" lvl="1" algn="l" defTabSz="914400" rtl="0" eaLnBrk="1" fontAlgn="base" latinLnBrk="0" hangingPunct="1">
              <a:lnSpc>
                <a:spcPct val="106000"/>
              </a:lnSpc>
              <a:spcBef>
                <a:spcPct val="40000"/>
              </a:spcBef>
              <a:spcAft>
                <a:spcPct val="0"/>
              </a:spcAft>
              <a:buClrTx/>
              <a:buSzTx/>
              <a:buFont typeface="Wingdings" panose="05000000000000000000" pitchFamily="2" charset="2"/>
              <a:buChar char="§"/>
              <a:tabLst/>
              <a:defRPr/>
            </a:pPr>
            <a:r>
              <a:rPr kumimoji="0" lang="en-US" sz="1800" b="0" i="0" u="none" strike="noStrike" kern="0" cap="none" spc="0" normalizeH="0" baseline="0" noProof="0" dirty="0" smtClean="0">
                <a:ln>
                  <a:noFill/>
                </a:ln>
                <a:solidFill>
                  <a:schemeClr val="tx2"/>
                </a:solidFill>
                <a:effectLst/>
                <a:uLnTx/>
                <a:uFillTx/>
                <a:latin typeface="Arial"/>
              </a:rPr>
              <a:t>Wandering</a:t>
            </a:r>
          </a:p>
          <a:p>
            <a:pPr marR="0" lvl="1" algn="l" defTabSz="914400" rtl="0" eaLnBrk="1" fontAlgn="base" latinLnBrk="0" hangingPunct="1">
              <a:lnSpc>
                <a:spcPct val="106000"/>
              </a:lnSpc>
              <a:spcBef>
                <a:spcPct val="40000"/>
              </a:spcBef>
              <a:spcAft>
                <a:spcPct val="0"/>
              </a:spcAft>
              <a:buClrTx/>
              <a:buSzTx/>
              <a:buFont typeface="Wingdings" panose="05000000000000000000" pitchFamily="2" charset="2"/>
              <a:buChar char="§"/>
              <a:tabLst/>
              <a:defRPr/>
            </a:pPr>
            <a:r>
              <a:rPr kumimoji="0" lang="en-US" sz="1800" b="0" i="0" u="none" strike="noStrike" kern="0" cap="none" spc="0" normalizeH="0" baseline="0" noProof="0" dirty="0" smtClean="0">
                <a:ln>
                  <a:noFill/>
                </a:ln>
                <a:solidFill>
                  <a:schemeClr val="tx2"/>
                </a:solidFill>
                <a:effectLst/>
                <a:uLnTx/>
                <a:uFillTx/>
                <a:latin typeface="Arial"/>
              </a:rPr>
              <a:t>Wondering</a:t>
            </a:r>
            <a:endParaRPr kumimoji="0" lang="en-US" sz="1800" b="0" i="0" u="none" strike="noStrike" kern="0" cap="none" spc="0" normalizeH="0" baseline="0" noProof="0" dirty="0">
              <a:ln>
                <a:noFill/>
              </a:ln>
              <a:solidFill>
                <a:schemeClr val="tx2"/>
              </a:solidFill>
              <a:effectLst/>
              <a:uLnTx/>
              <a:uFillTx/>
              <a:latin typeface="Arial"/>
            </a:endParaRPr>
          </a:p>
        </p:txBody>
      </p:sp>
      <p:sp>
        <p:nvSpPr>
          <p:cNvPr id="51" name="Rectangle 3"/>
          <p:cNvSpPr txBox="1">
            <a:spLocks noChangeArrowheads="1"/>
          </p:cNvSpPr>
          <p:nvPr/>
        </p:nvSpPr>
        <p:spPr bwMode="invGray">
          <a:xfrm>
            <a:off x="4883831" y="1329871"/>
            <a:ext cx="3998912" cy="2992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2900" indent="-342900" algn="l" rtl="0" eaLnBrk="1" fontAlgn="base" hangingPunct="1">
              <a:lnSpc>
                <a:spcPct val="106000"/>
              </a:lnSpc>
              <a:spcBef>
                <a:spcPct val="40000"/>
              </a:spcBef>
              <a:spcAft>
                <a:spcPct val="0"/>
              </a:spcAft>
              <a:buClr>
                <a:schemeClr val="tx1"/>
              </a:buClr>
              <a:buSzPct val="80000"/>
              <a:buFont typeface="Wingdings" pitchFamily="2" charset="2"/>
              <a:defRPr sz="2000">
                <a:solidFill>
                  <a:schemeClr val="tx1"/>
                </a:solidFill>
                <a:latin typeface="+mn-lt"/>
                <a:ea typeface="+mn-ea"/>
                <a:cs typeface="+mn-cs"/>
              </a:defRPr>
            </a:lvl1pPr>
            <a:lvl2pPr marL="227013" indent="-225425" algn="l" rtl="0" eaLnBrk="1" fontAlgn="base" hangingPunct="1">
              <a:lnSpc>
                <a:spcPct val="106000"/>
              </a:lnSpc>
              <a:spcBef>
                <a:spcPct val="40000"/>
              </a:spcBef>
              <a:spcAft>
                <a:spcPct val="0"/>
              </a:spcAft>
              <a:buClr>
                <a:schemeClr val="tx1"/>
              </a:buClr>
              <a:buFont typeface="Wingdings 2" pitchFamily="18" charset="2"/>
              <a:buChar char="¡"/>
              <a:defRPr sz="2000">
                <a:solidFill>
                  <a:schemeClr val="tx1"/>
                </a:solidFill>
                <a:latin typeface="+mn-lt"/>
              </a:defRPr>
            </a:lvl2pPr>
            <a:lvl3pPr marL="457200" indent="-228600" algn="l" rtl="0" eaLnBrk="1" fontAlgn="base" hangingPunct="1">
              <a:lnSpc>
                <a:spcPct val="106000"/>
              </a:lnSpc>
              <a:spcBef>
                <a:spcPct val="20000"/>
              </a:spcBef>
              <a:spcAft>
                <a:spcPct val="0"/>
              </a:spcAft>
              <a:buClr>
                <a:schemeClr val="tx1"/>
              </a:buClr>
              <a:buFont typeface="Arial" charset="0"/>
              <a:buChar char="–"/>
              <a:defRPr>
                <a:solidFill>
                  <a:schemeClr val="tx1"/>
                </a:solidFill>
                <a:latin typeface="+mn-lt"/>
              </a:defRPr>
            </a:lvl3pPr>
            <a:lvl4pPr marL="681038" indent="-222250" algn="l" rtl="0" eaLnBrk="1" fontAlgn="base" hangingPunct="1">
              <a:lnSpc>
                <a:spcPct val="106000"/>
              </a:lnSpc>
              <a:spcBef>
                <a:spcPct val="20000"/>
              </a:spcBef>
              <a:spcAft>
                <a:spcPct val="0"/>
              </a:spcAft>
              <a:buClr>
                <a:schemeClr val="tx1"/>
              </a:buClr>
              <a:buChar char="•"/>
              <a:defRPr>
                <a:solidFill>
                  <a:schemeClr val="tx1"/>
                </a:solidFill>
                <a:latin typeface="+mn-lt"/>
              </a:defRPr>
            </a:lvl4pPr>
            <a:lvl5pPr marL="1722438" indent="-236538" algn="l" rtl="0" eaLnBrk="1" fontAlgn="base" hangingPunct="1">
              <a:spcBef>
                <a:spcPct val="20000"/>
              </a:spcBef>
              <a:spcAft>
                <a:spcPct val="0"/>
              </a:spcAft>
              <a:buClr>
                <a:schemeClr val="tx1"/>
              </a:buClr>
              <a:buChar char="–"/>
              <a:defRPr sz="1200">
                <a:solidFill>
                  <a:schemeClr val="tx1"/>
                </a:solidFill>
                <a:latin typeface="+mn-lt"/>
              </a:defRPr>
            </a:lvl5pPr>
            <a:lvl6pPr marL="2179638" indent="-236538" algn="l" rtl="0" eaLnBrk="1" fontAlgn="base" hangingPunct="1">
              <a:spcBef>
                <a:spcPct val="20000"/>
              </a:spcBef>
              <a:spcAft>
                <a:spcPct val="0"/>
              </a:spcAft>
              <a:buClr>
                <a:schemeClr val="tx1"/>
              </a:buClr>
              <a:buChar char="–"/>
              <a:defRPr sz="1200">
                <a:solidFill>
                  <a:schemeClr val="tx1"/>
                </a:solidFill>
                <a:latin typeface="+mn-lt"/>
              </a:defRPr>
            </a:lvl6pPr>
            <a:lvl7pPr marL="2636838" indent="-236538" algn="l" rtl="0" eaLnBrk="1" fontAlgn="base" hangingPunct="1">
              <a:spcBef>
                <a:spcPct val="20000"/>
              </a:spcBef>
              <a:spcAft>
                <a:spcPct val="0"/>
              </a:spcAft>
              <a:buClr>
                <a:schemeClr val="tx1"/>
              </a:buClr>
              <a:buChar char="–"/>
              <a:defRPr sz="1200">
                <a:solidFill>
                  <a:schemeClr val="tx1"/>
                </a:solidFill>
                <a:latin typeface="+mn-lt"/>
              </a:defRPr>
            </a:lvl7pPr>
            <a:lvl8pPr marL="3094038" indent="-236538" algn="l" rtl="0" eaLnBrk="1" fontAlgn="base" hangingPunct="1">
              <a:spcBef>
                <a:spcPct val="20000"/>
              </a:spcBef>
              <a:spcAft>
                <a:spcPct val="0"/>
              </a:spcAft>
              <a:buClr>
                <a:schemeClr val="tx1"/>
              </a:buClr>
              <a:buChar char="–"/>
              <a:defRPr sz="1200">
                <a:solidFill>
                  <a:schemeClr val="tx1"/>
                </a:solidFill>
                <a:latin typeface="+mn-lt"/>
              </a:defRPr>
            </a:lvl8pPr>
            <a:lvl9pPr marL="3551238" indent="-236538" algn="l" rtl="0" eaLnBrk="1" fontAlgn="base" hangingPunct="1">
              <a:spcBef>
                <a:spcPct val="20000"/>
              </a:spcBef>
              <a:spcAft>
                <a:spcPct val="0"/>
              </a:spcAft>
              <a:buClr>
                <a:schemeClr val="tx1"/>
              </a:buClr>
              <a:buChar char="–"/>
              <a:defRPr sz="1200">
                <a:solidFill>
                  <a:schemeClr val="tx1"/>
                </a:solidFill>
                <a:latin typeface="+mn-lt"/>
              </a:defRPr>
            </a:lvl9pPr>
          </a:lstStyle>
          <a:p>
            <a:pPr marL="0" marR="0" lvl="0" indent="0" algn="l" defTabSz="914400" rtl="0" eaLnBrk="1" fontAlgn="base" latinLnBrk="0" hangingPunct="1">
              <a:lnSpc>
                <a:spcPct val="106000"/>
              </a:lnSpc>
              <a:spcBef>
                <a:spcPct val="40000"/>
              </a:spcBef>
              <a:spcAft>
                <a:spcPct val="0"/>
              </a:spcAft>
              <a:buClr>
                <a:srgbClr val="000000"/>
              </a:buClr>
              <a:buSzPct val="80000"/>
              <a:buFont typeface="Wingdings" pitchFamily="2" charset="2"/>
              <a:buNone/>
              <a:tabLst/>
              <a:defRPr/>
            </a:pPr>
            <a:r>
              <a:rPr kumimoji="0" lang="en-US" sz="1800" b="0" i="0" u="none" strike="noStrike" kern="0" cap="none" spc="0" normalizeH="0" baseline="0" noProof="0" dirty="0" smtClean="0">
                <a:ln>
                  <a:noFill/>
                </a:ln>
                <a:solidFill>
                  <a:schemeClr val="tx2"/>
                </a:solidFill>
                <a:effectLst/>
                <a:uLnTx/>
                <a:uFillTx/>
                <a:latin typeface="Arial"/>
              </a:rPr>
              <a:t> </a:t>
            </a:r>
          </a:p>
          <a:p>
            <a:pPr marL="0" marR="0" lvl="0" indent="0" algn="l" defTabSz="914400" rtl="0" eaLnBrk="1" fontAlgn="base" latinLnBrk="0" hangingPunct="1">
              <a:lnSpc>
                <a:spcPct val="106000"/>
              </a:lnSpc>
              <a:spcBef>
                <a:spcPct val="40000"/>
              </a:spcBef>
              <a:spcAft>
                <a:spcPct val="0"/>
              </a:spcAft>
              <a:buClr>
                <a:srgbClr val="000000"/>
              </a:buClr>
              <a:buSzPct val="80000"/>
              <a:buFont typeface="Wingdings" pitchFamily="2" charset="2"/>
              <a:buNone/>
              <a:tabLst/>
              <a:defRPr/>
            </a:pPr>
            <a:r>
              <a:rPr kumimoji="0" lang="en-US" sz="1800" b="1" i="0" u="none" strike="noStrike" kern="0" cap="none" spc="0" normalizeH="0" baseline="0" noProof="0" dirty="0" smtClean="0">
                <a:ln>
                  <a:noFill/>
                </a:ln>
                <a:solidFill>
                  <a:schemeClr val="tx2"/>
                </a:solidFill>
                <a:effectLst/>
                <a:uLnTx/>
                <a:uFillTx/>
                <a:latin typeface="Arial"/>
              </a:rPr>
              <a:t>Improve</a:t>
            </a:r>
          </a:p>
          <a:p>
            <a:pPr marR="0" lvl="1" algn="l" defTabSz="914400" rtl="0" eaLnBrk="1" fontAlgn="base" latinLnBrk="0" hangingPunct="1">
              <a:lnSpc>
                <a:spcPct val="106000"/>
              </a:lnSpc>
              <a:spcBef>
                <a:spcPct val="40000"/>
              </a:spcBef>
              <a:spcAft>
                <a:spcPct val="0"/>
              </a:spcAft>
              <a:buClrTx/>
              <a:buSzTx/>
              <a:buFont typeface="Wingdings" panose="05000000000000000000" pitchFamily="2" charset="2"/>
              <a:buChar char="§"/>
              <a:tabLst/>
              <a:defRPr/>
            </a:pPr>
            <a:r>
              <a:rPr kumimoji="0" lang="en-US" sz="1800" b="0" i="0" u="none" strike="noStrike" kern="0" cap="none" spc="0" normalizeH="0" baseline="0" noProof="0" dirty="0" smtClean="0">
                <a:ln>
                  <a:noFill/>
                </a:ln>
                <a:solidFill>
                  <a:schemeClr val="tx2"/>
                </a:solidFill>
                <a:effectLst/>
                <a:uLnTx/>
                <a:uFillTx/>
                <a:latin typeface="Arial"/>
              </a:rPr>
              <a:t>Improve</a:t>
            </a:r>
          </a:p>
          <a:p>
            <a:pPr marR="0" lvl="1" algn="l" defTabSz="914400" rtl="0" eaLnBrk="1" fontAlgn="base" latinLnBrk="0" hangingPunct="1">
              <a:lnSpc>
                <a:spcPct val="106000"/>
              </a:lnSpc>
              <a:spcBef>
                <a:spcPct val="40000"/>
              </a:spcBef>
              <a:spcAft>
                <a:spcPct val="0"/>
              </a:spcAft>
              <a:buClrTx/>
              <a:buSzTx/>
              <a:buFont typeface="Wingdings" panose="05000000000000000000" pitchFamily="2" charset="2"/>
              <a:buChar char="§"/>
              <a:tabLst/>
              <a:defRPr/>
            </a:pPr>
            <a:r>
              <a:rPr kumimoji="0" lang="en-US" sz="1800" b="0" i="0" u="none" strike="noStrike" kern="0" cap="none" spc="0" normalizeH="0" baseline="0" noProof="0" dirty="0" smtClean="0">
                <a:ln>
                  <a:noFill/>
                </a:ln>
                <a:solidFill>
                  <a:schemeClr val="tx2"/>
                </a:solidFill>
                <a:effectLst/>
                <a:uLnTx/>
                <a:uFillTx/>
                <a:latin typeface="Arial"/>
              </a:rPr>
              <a:t>Cleanliness</a:t>
            </a:r>
          </a:p>
          <a:p>
            <a:pPr marR="0" lvl="1" algn="l" defTabSz="914400" rtl="0" eaLnBrk="1" fontAlgn="base" latinLnBrk="0" hangingPunct="1">
              <a:lnSpc>
                <a:spcPct val="106000"/>
              </a:lnSpc>
              <a:spcBef>
                <a:spcPct val="40000"/>
              </a:spcBef>
              <a:spcAft>
                <a:spcPct val="0"/>
              </a:spcAft>
              <a:buClrTx/>
              <a:buSzTx/>
              <a:buFont typeface="Wingdings" panose="05000000000000000000" pitchFamily="2" charset="2"/>
              <a:buChar char="§"/>
              <a:tabLst/>
              <a:defRPr/>
            </a:pPr>
            <a:r>
              <a:rPr kumimoji="0" lang="en-US" sz="1800" b="0" i="0" u="none" strike="noStrike" kern="0" cap="none" spc="0" normalizeH="0" baseline="0" noProof="0" dirty="0" smtClean="0">
                <a:ln>
                  <a:noFill/>
                </a:ln>
                <a:solidFill>
                  <a:schemeClr val="tx2"/>
                </a:solidFill>
                <a:effectLst/>
                <a:uLnTx/>
                <a:uFillTx/>
                <a:latin typeface="Arial"/>
              </a:rPr>
              <a:t>Employee Morale</a:t>
            </a:r>
          </a:p>
          <a:p>
            <a:pPr marR="0" lvl="1" algn="l" defTabSz="914400" rtl="0" eaLnBrk="1" fontAlgn="base" latinLnBrk="0" hangingPunct="1">
              <a:lnSpc>
                <a:spcPct val="106000"/>
              </a:lnSpc>
              <a:spcBef>
                <a:spcPct val="40000"/>
              </a:spcBef>
              <a:spcAft>
                <a:spcPct val="0"/>
              </a:spcAft>
              <a:buClrTx/>
              <a:buSzTx/>
              <a:buFont typeface="Wingdings" panose="05000000000000000000" pitchFamily="2" charset="2"/>
              <a:buChar char="§"/>
              <a:tabLst/>
              <a:defRPr/>
            </a:pPr>
            <a:r>
              <a:rPr kumimoji="0" lang="en-US" sz="1800" b="0" i="0" u="none" strike="noStrike" kern="0" cap="none" spc="0" normalizeH="0" baseline="0" noProof="0" dirty="0" smtClean="0">
                <a:ln>
                  <a:noFill/>
                </a:ln>
                <a:solidFill>
                  <a:schemeClr val="tx2"/>
                </a:solidFill>
                <a:effectLst/>
                <a:uLnTx/>
                <a:uFillTx/>
                <a:latin typeface="Arial"/>
              </a:rPr>
              <a:t>Floor Space</a:t>
            </a:r>
          </a:p>
          <a:p>
            <a:pPr marR="0" lvl="1" algn="l" defTabSz="914400" rtl="0" eaLnBrk="1" fontAlgn="base" latinLnBrk="0" hangingPunct="1">
              <a:lnSpc>
                <a:spcPct val="106000"/>
              </a:lnSpc>
              <a:spcBef>
                <a:spcPct val="40000"/>
              </a:spcBef>
              <a:spcAft>
                <a:spcPct val="0"/>
              </a:spcAft>
              <a:buClrTx/>
              <a:buSzTx/>
              <a:buFont typeface="Wingdings" panose="05000000000000000000" pitchFamily="2" charset="2"/>
              <a:buChar char="§"/>
              <a:tabLst/>
              <a:defRPr/>
            </a:pPr>
            <a:r>
              <a:rPr kumimoji="0" lang="en-US" sz="1800" b="0" i="0" u="none" strike="noStrike" kern="0" cap="none" spc="0" normalizeH="0" baseline="0" noProof="0" dirty="0" smtClean="0">
                <a:ln>
                  <a:noFill/>
                </a:ln>
                <a:solidFill>
                  <a:schemeClr val="tx2"/>
                </a:solidFill>
                <a:effectLst/>
                <a:uLnTx/>
                <a:uFillTx/>
                <a:latin typeface="Arial"/>
              </a:rPr>
              <a:t>Workspace Organization (remove clutter)</a:t>
            </a:r>
            <a:endParaRPr kumimoji="0" lang="en-US" sz="1800" b="0" i="0" u="none" strike="noStrike" kern="0" cap="none" spc="0" normalizeH="0" baseline="0" noProof="0" dirty="0">
              <a:ln>
                <a:noFill/>
              </a:ln>
              <a:solidFill>
                <a:schemeClr val="tx2"/>
              </a:solidFill>
              <a:effectLst/>
              <a:uLnTx/>
              <a:uFillTx/>
              <a:latin typeface="Arial"/>
            </a:endParaRPr>
          </a:p>
        </p:txBody>
      </p:sp>
    </p:spTree>
    <p:extLst>
      <p:ext uri="{BB962C8B-B14F-4D97-AF65-F5344CB8AC3E}">
        <p14:creationId xmlns:p14="http://schemas.microsoft.com/office/powerpoint/2010/main" val="17413955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354013" y="371475"/>
            <a:ext cx="8296275" cy="555625"/>
          </a:xfrm>
        </p:spPr>
        <p:txBody>
          <a:bodyPr/>
          <a:lstStyle/>
          <a:p>
            <a:pPr eaLnBrk="1" hangingPunct="1"/>
            <a:r>
              <a:rPr lang="en-US" sz="2400" dirty="0"/>
              <a:t>Lean management tools &amp; techniques</a:t>
            </a:r>
            <a:r>
              <a:rPr lang="en-US" sz="2400" dirty="0" smtClean="0"/>
              <a:t/>
            </a:r>
            <a:br>
              <a:rPr lang="en-US" sz="2400" dirty="0" smtClean="0"/>
            </a:br>
            <a:r>
              <a:rPr lang="en-GB" sz="1800" b="1" dirty="0" smtClean="0">
                <a:solidFill>
                  <a:srgbClr val="99CC33"/>
                </a:solidFill>
                <a:cs typeface="Arial" pitchFamily="34" charset="0"/>
              </a:rPr>
              <a:t>5S environment - Application of 5S in Office environments</a:t>
            </a:r>
          </a:p>
        </p:txBody>
      </p:sp>
      <p:sp>
        <p:nvSpPr>
          <p:cNvPr id="154627" name="Rectangle 3"/>
          <p:cNvSpPr>
            <a:spLocks noGrp="1" noChangeArrowheads="1"/>
          </p:cNvSpPr>
          <p:nvPr>
            <p:ph idx="1"/>
          </p:nvPr>
        </p:nvSpPr>
        <p:spPr>
          <a:xfrm>
            <a:off x="371498" y="1277321"/>
            <a:ext cx="8237537" cy="728662"/>
          </a:xfrm>
        </p:spPr>
        <p:txBody>
          <a:bodyPr/>
          <a:lstStyle/>
          <a:p>
            <a:pPr marL="0" indent="0" eaLnBrk="1" hangingPunct="1"/>
            <a:r>
              <a:rPr lang="en-GB" b="1" dirty="0" smtClean="0"/>
              <a:t>Assessing the Current State:</a:t>
            </a:r>
            <a:r>
              <a:rPr lang="en-GB" dirty="0" smtClean="0"/>
              <a:t> 5S (</a:t>
            </a:r>
            <a:r>
              <a:rPr lang="en-GB" b="1" dirty="0" smtClean="0"/>
              <a:t>Sort</a:t>
            </a:r>
            <a:r>
              <a:rPr lang="en-GB" dirty="0" smtClean="0"/>
              <a:t>) begins with the Red Tagging of all items which are unnecessary.</a:t>
            </a:r>
          </a:p>
        </p:txBody>
      </p:sp>
      <p:sp>
        <p:nvSpPr>
          <p:cNvPr id="14" name="Slide Number Placeholder 4"/>
          <p:cNvSpPr>
            <a:spLocks noGrp="1"/>
          </p:cNvSpPr>
          <p:nvPr>
            <p:ph type="sldNum" sz="quarter" idx="11"/>
          </p:nvPr>
        </p:nvSpPr>
        <p:spPr>
          <a:noFill/>
        </p:spPr>
        <p:txBody>
          <a:bodyPr/>
          <a:lstStyle/>
          <a:p>
            <a:fld id="{D7BA8602-1D36-42F3-9ADD-DC3FBBDDCECF}" type="slidenum">
              <a:rPr lang="en-GB" altLang="en-GB"/>
              <a:pPr/>
              <a:t>36</a:t>
            </a:fld>
            <a:endParaRPr lang="en-GB" altLang="en-GB"/>
          </a:p>
        </p:txBody>
      </p:sp>
      <p:pic>
        <p:nvPicPr>
          <p:cNvPr id="154629" name="Picture 4" descr="Red Ta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063" y="3478213"/>
            <a:ext cx="3563937" cy="2933700"/>
          </a:xfrm>
          <a:prstGeom prst="rect">
            <a:avLst/>
          </a:prstGeom>
          <a:noFill/>
          <a:ln w="9525">
            <a:noFill/>
            <a:miter lim="800000"/>
            <a:headEnd/>
            <a:tailEnd/>
          </a:ln>
        </p:spPr>
      </p:pic>
      <p:pic>
        <p:nvPicPr>
          <p:cNvPr id="154630" name="Picture 5"/>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gray">
          <a:xfrm>
            <a:off x="2579688" y="2133600"/>
            <a:ext cx="1919287" cy="1439863"/>
          </a:xfrm>
          <a:prstGeom prst="rect">
            <a:avLst/>
          </a:prstGeom>
          <a:noFill/>
          <a:ln w="12700" algn="ctr">
            <a:noFill/>
            <a:miter lim="800000"/>
            <a:headEnd/>
            <a:tailEnd/>
          </a:ln>
        </p:spPr>
      </p:pic>
      <p:pic>
        <p:nvPicPr>
          <p:cNvPr id="154631"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563" y="3644900"/>
            <a:ext cx="1439862" cy="1819275"/>
          </a:xfrm>
          <a:prstGeom prst="rect">
            <a:avLst/>
          </a:prstGeom>
          <a:noFill/>
          <a:ln w="9525">
            <a:noFill/>
            <a:miter lim="800000"/>
            <a:headEnd/>
            <a:tailEnd/>
          </a:ln>
        </p:spPr>
      </p:pic>
      <p:pic>
        <p:nvPicPr>
          <p:cNvPr id="154632"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6613525" y="2133600"/>
            <a:ext cx="1919288" cy="1439863"/>
          </a:xfrm>
          <a:prstGeom prst="rect">
            <a:avLst/>
          </a:prstGeom>
          <a:noFill/>
          <a:ln w="12700" algn="ctr">
            <a:noFill/>
            <a:miter lim="800000"/>
            <a:headEnd/>
            <a:tailEnd/>
          </a:ln>
        </p:spPr>
      </p:pic>
      <p:pic>
        <p:nvPicPr>
          <p:cNvPr id="154633"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2076450" y="3644900"/>
            <a:ext cx="1631950" cy="1439863"/>
          </a:xfrm>
          <a:prstGeom prst="rect">
            <a:avLst/>
          </a:prstGeom>
          <a:noFill/>
          <a:ln w="12700" algn="ctr">
            <a:noFill/>
            <a:miter lim="800000"/>
            <a:headEnd/>
            <a:tailEnd/>
          </a:ln>
        </p:spPr>
      </p:pic>
      <p:pic>
        <p:nvPicPr>
          <p:cNvPr id="154634" name="Picture 9" descr="AVAF_Contracts_Current State 0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03650" y="3644900"/>
            <a:ext cx="1920875" cy="1439863"/>
          </a:xfrm>
          <a:prstGeom prst="rect">
            <a:avLst/>
          </a:prstGeom>
          <a:noFill/>
          <a:ln w="9525">
            <a:noFill/>
            <a:miter lim="800000"/>
            <a:headEnd/>
            <a:tailEnd/>
          </a:ln>
        </p:spPr>
      </p:pic>
      <p:pic>
        <p:nvPicPr>
          <p:cNvPr id="154635"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gray">
          <a:xfrm>
            <a:off x="4572000" y="2133600"/>
            <a:ext cx="1978025" cy="1439863"/>
          </a:xfrm>
          <a:prstGeom prst="rect">
            <a:avLst/>
          </a:prstGeom>
          <a:noFill/>
          <a:ln w="12700" algn="ctr">
            <a:noFill/>
            <a:miter lim="800000"/>
            <a:headEnd/>
            <a:tailEnd/>
          </a:ln>
        </p:spPr>
      </p:pic>
      <p:pic>
        <p:nvPicPr>
          <p:cNvPr id="154636"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gray">
          <a:xfrm>
            <a:off x="563563" y="2133600"/>
            <a:ext cx="1922462" cy="1441450"/>
          </a:xfrm>
          <a:prstGeom prst="rect">
            <a:avLst/>
          </a:prstGeom>
          <a:noFill/>
          <a:ln w="12700" algn="ctr">
            <a:noFill/>
            <a:miter lim="800000"/>
            <a:headEnd/>
            <a:tailEnd/>
          </a:ln>
        </p:spPr>
      </p:pic>
      <p:sp>
        <p:nvSpPr>
          <p:cNvPr id="154637" name="Rectangle 12"/>
          <p:cNvSpPr>
            <a:spLocks noChangeArrowheads="1"/>
          </p:cNvSpPr>
          <p:nvPr/>
        </p:nvSpPr>
        <p:spPr bwMode="auto">
          <a:xfrm>
            <a:off x="371498" y="5654675"/>
            <a:ext cx="8453437" cy="720725"/>
          </a:xfrm>
          <a:prstGeom prst="rect">
            <a:avLst/>
          </a:prstGeom>
          <a:noFill/>
          <a:ln w="9525">
            <a:noFill/>
            <a:miter lim="800000"/>
            <a:headEnd/>
            <a:tailEnd/>
          </a:ln>
        </p:spPr>
        <p:txBody>
          <a:bodyPr/>
          <a:lstStyle/>
          <a:p>
            <a:r>
              <a:rPr lang="en-GB" b="0" dirty="0">
                <a:solidFill>
                  <a:schemeClr val="accent1"/>
                </a:solidFill>
              </a:rPr>
              <a:t>These items are place within a quarantine area, and if they haven’t been used all week, they are thrown away.</a:t>
            </a:r>
          </a:p>
        </p:txBody>
      </p:sp>
    </p:spTree>
    <p:extLst>
      <p:ext uri="{BB962C8B-B14F-4D97-AF65-F5344CB8AC3E}">
        <p14:creationId xmlns:p14="http://schemas.microsoft.com/office/powerpoint/2010/main" val="42642356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354013" y="371475"/>
            <a:ext cx="8296275" cy="555625"/>
          </a:xfrm>
        </p:spPr>
        <p:txBody>
          <a:bodyPr/>
          <a:lstStyle/>
          <a:p>
            <a:pPr eaLnBrk="1" hangingPunct="1"/>
            <a:r>
              <a:rPr lang="en-US" sz="2400" dirty="0"/>
              <a:t>Lean management tools &amp; techniques</a:t>
            </a:r>
            <a:r>
              <a:rPr lang="en-US" sz="2400" dirty="0" smtClean="0"/>
              <a:t/>
            </a:r>
            <a:br>
              <a:rPr lang="en-US" sz="2400" dirty="0" smtClean="0"/>
            </a:br>
            <a:r>
              <a:rPr lang="en-GB" sz="1800" b="1" dirty="0" smtClean="0">
                <a:solidFill>
                  <a:srgbClr val="99CC33"/>
                </a:solidFill>
                <a:cs typeface="Arial" pitchFamily="34" charset="0"/>
              </a:rPr>
              <a:t>5S environment - Application of 5S in IT Helpdesk Operations</a:t>
            </a:r>
          </a:p>
        </p:txBody>
      </p:sp>
      <p:sp>
        <p:nvSpPr>
          <p:cNvPr id="155651" name="Rectangle 3"/>
          <p:cNvSpPr>
            <a:spLocks noGrp="1" noChangeArrowheads="1"/>
          </p:cNvSpPr>
          <p:nvPr>
            <p:ph idx="1"/>
          </p:nvPr>
        </p:nvSpPr>
        <p:spPr>
          <a:xfrm>
            <a:off x="371498" y="1283009"/>
            <a:ext cx="8539162" cy="1409700"/>
          </a:xfrm>
        </p:spPr>
        <p:txBody>
          <a:bodyPr/>
          <a:lstStyle/>
          <a:p>
            <a:pPr marL="0" indent="0" eaLnBrk="1" hangingPunct="1"/>
            <a:r>
              <a:rPr lang="en-GB" b="1" dirty="0" smtClean="0"/>
              <a:t>Implementing the Future State:</a:t>
            </a:r>
            <a:r>
              <a:rPr lang="en-GB" dirty="0" smtClean="0"/>
              <a:t> 5S (</a:t>
            </a:r>
            <a:r>
              <a:rPr lang="en-GB" b="1" dirty="0" smtClean="0"/>
              <a:t>Set In Order</a:t>
            </a:r>
            <a:r>
              <a:rPr lang="en-GB" dirty="0" smtClean="0"/>
              <a:t>) assigns a colour of each Application Team, defines a method to capture physical evidence and coloured signage informs team members were to store achieved documents. This method is agreed and documented in a Current Best Way (</a:t>
            </a:r>
            <a:r>
              <a:rPr lang="en-GB" b="1" dirty="0" smtClean="0"/>
              <a:t>Sustainment</a:t>
            </a:r>
            <a:r>
              <a:rPr lang="en-GB" dirty="0" smtClean="0"/>
              <a:t>).</a:t>
            </a:r>
          </a:p>
        </p:txBody>
      </p:sp>
      <p:sp>
        <p:nvSpPr>
          <p:cNvPr id="14" name="Slide Number Placeholder 4"/>
          <p:cNvSpPr>
            <a:spLocks noGrp="1"/>
          </p:cNvSpPr>
          <p:nvPr>
            <p:ph type="sldNum" sz="quarter" idx="11"/>
          </p:nvPr>
        </p:nvSpPr>
        <p:spPr>
          <a:noFill/>
        </p:spPr>
        <p:txBody>
          <a:bodyPr/>
          <a:lstStyle/>
          <a:p>
            <a:fld id="{D7BA8602-1D36-42F3-9ADD-DC3FBBDDCECF}" type="slidenum">
              <a:rPr lang="en-GB" altLang="en-GB"/>
              <a:pPr/>
              <a:t>37</a:t>
            </a:fld>
            <a:endParaRPr lang="en-GB" altLang="en-GB"/>
          </a:p>
        </p:txBody>
      </p:sp>
      <p:sp>
        <p:nvSpPr>
          <p:cNvPr id="155653" name="Rectangle 12"/>
          <p:cNvSpPr>
            <a:spLocks noChangeArrowheads="1"/>
          </p:cNvSpPr>
          <p:nvPr/>
        </p:nvSpPr>
        <p:spPr bwMode="auto">
          <a:xfrm>
            <a:off x="371498" y="5210175"/>
            <a:ext cx="5788025" cy="1198563"/>
          </a:xfrm>
          <a:prstGeom prst="rect">
            <a:avLst/>
          </a:prstGeom>
          <a:noFill/>
          <a:ln w="9525">
            <a:noFill/>
            <a:miter lim="800000"/>
            <a:headEnd/>
            <a:tailEnd/>
          </a:ln>
        </p:spPr>
        <p:txBody>
          <a:bodyPr/>
          <a:lstStyle/>
          <a:p>
            <a:pPr>
              <a:buClr>
                <a:schemeClr val="accent2"/>
              </a:buClr>
            </a:pPr>
            <a:r>
              <a:rPr lang="en-GB" b="0" dirty="0">
                <a:solidFill>
                  <a:schemeClr val="accent1"/>
                </a:solidFill>
              </a:rPr>
              <a:t>The same organisation principles also applies to Team Rooms or folder structure on a consultants PC. Periodic clean up (</a:t>
            </a:r>
            <a:r>
              <a:rPr lang="en-GB" dirty="0">
                <a:solidFill>
                  <a:schemeClr val="accent1"/>
                </a:solidFill>
              </a:rPr>
              <a:t>Shine</a:t>
            </a:r>
            <a:r>
              <a:rPr lang="en-GB" b="0" dirty="0">
                <a:solidFill>
                  <a:schemeClr val="accent1"/>
                </a:solidFill>
              </a:rPr>
              <a:t>) of Team Rooms is essential and alerts team members of new material.</a:t>
            </a:r>
          </a:p>
        </p:txBody>
      </p:sp>
      <p:pic>
        <p:nvPicPr>
          <p:cNvPr id="15565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5375" y="5259388"/>
            <a:ext cx="2266950" cy="1112837"/>
          </a:xfrm>
          <a:prstGeom prst="rect">
            <a:avLst/>
          </a:prstGeom>
          <a:noFill/>
          <a:ln w="6350" algn="ctr">
            <a:noFill/>
            <a:miter lim="800000"/>
            <a:headEnd/>
            <a:tailEnd/>
          </a:ln>
        </p:spPr>
      </p:pic>
      <p:grpSp>
        <p:nvGrpSpPr>
          <p:cNvPr id="155655" name="Group 19"/>
          <p:cNvGrpSpPr>
            <a:grpSpLocks/>
          </p:cNvGrpSpPr>
          <p:nvPr/>
        </p:nvGrpSpPr>
        <p:grpSpPr bwMode="auto">
          <a:xfrm>
            <a:off x="66675" y="2508250"/>
            <a:ext cx="8928100" cy="2630488"/>
            <a:chOff x="42" y="1310"/>
            <a:chExt cx="5624" cy="1657"/>
          </a:xfrm>
        </p:grpSpPr>
        <p:pic>
          <p:nvPicPr>
            <p:cNvPr id="155658" name="Picture 13" descr="DSCN1687 (Custom)"/>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34" y="1310"/>
              <a:ext cx="1629" cy="1650"/>
            </a:xfrm>
            <a:prstGeom prst="rect">
              <a:avLst/>
            </a:prstGeom>
            <a:noFill/>
            <a:ln w="9525">
              <a:noFill/>
              <a:miter lim="800000"/>
              <a:headEnd/>
              <a:tailEnd/>
            </a:ln>
          </p:spPr>
        </p:pic>
        <p:pic>
          <p:nvPicPr>
            <p:cNvPr id="155659" name="Picture 15"/>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2" y="1311"/>
              <a:ext cx="1171" cy="1656"/>
            </a:xfrm>
            <a:prstGeom prst="rect">
              <a:avLst/>
            </a:prstGeom>
            <a:noFill/>
            <a:ln w="6350" algn="ctr">
              <a:noFill/>
              <a:miter lim="800000"/>
              <a:headEnd/>
              <a:tailEnd/>
            </a:ln>
          </p:spPr>
        </p:pic>
        <p:pic>
          <p:nvPicPr>
            <p:cNvPr id="155660" name="Picture 17" descr="DSCN1775 (Large)"/>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265" y="1313"/>
              <a:ext cx="1508" cy="1646"/>
            </a:xfrm>
            <a:prstGeom prst="rect">
              <a:avLst/>
            </a:prstGeom>
            <a:noFill/>
            <a:ln w="9525">
              <a:noFill/>
              <a:miter lim="800000"/>
              <a:headEnd/>
              <a:tailEnd/>
            </a:ln>
          </p:spPr>
        </p:pic>
        <p:pic>
          <p:nvPicPr>
            <p:cNvPr id="155661" name="Picture 18" descr="(090715) CBW for Scanned Evidence V2"/>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496" y="1312"/>
              <a:ext cx="1170" cy="1655"/>
            </a:xfrm>
            <a:prstGeom prst="rect">
              <a:avLst/>
            </a:prstGeom>
            <a:noFill/>
            <a:ln w="9525">
              <a:noFill/>
              <a:miter lim="800000"/>
              <a:headEnd/>
              <a:tailEnd/>
            </a:ln>
          </p:spPr>
        </p:pic>
      </p:grpSp>
      <p:pic>
        <p:nvPicPr>
          <p:cNvPr id="155656" name="Picture 2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15275" y="5881688"/>
            <a:ext cx="1196975" cy="481012"/>
          </a:xfrm>
          <a:prstGeom prst="rect">
            <a:avLst/>
          </a:prstGeom>
          <a:noFill/>
          <a:ln w="6350" algn="ctr">
            <a:noFill/>
            <a:miter lim="800000"/>
            <a:headEnd/>
            <a:tailEnd/>
          </a:ln>
        </p:spPr>
      </p:pic>
      <p:sp>
        <p:nvSpPr>
          <p:cNvPr id="13" name="Rectangle 12"/>
          <p:cNvSpPr/>
          <p:nvPr/>
        </p:nvSpPr>
        <p:spPr>
          <a:xfrm>
            <a:off x="7218363" y="2574925"/>
            <a:ext cx="188912" cy="88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spTree>
    <p:extLst>
      <p:ext uri="{BB962C8B-B14F-4D97-AF65-F5344CB8AC3E}">
        <p14:creationId xmlns:p14="http://schemas.microsoft.com/office/powerpoint/2010/main" val="22255832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354013" y="371475"/>
            <a:ext cx="8296275" cy="555625"/>
          </a:xfrm>
        </p:spPr>
        <p:txBody>
          <a:bodyPr/>
          <a:lstStyle/>
          <a:p>
            <a:pPr eaLnBrk="1" hangingPunct="1"/>
            <a:r>
              <a:rPr lang="en-US" sz="2400" dirty="0"/>
              <a:t>Lean management tools &amp; techniques</a:t>
            </a:r>
            <a:r>
              <a:rPr lang="en-US" sz="2400" dirty="0" smtClean="0"/>
              <a:t/>
            </a:r>
            <a:br>
              <a:rPr lang="en-US" sz="2400" dirty="0" smtClean="0"/>
            </a:br>
            <a:r>
              <a:rPr lang="en-GB" sz="1800" b="1" dirty="0" smtClean="0">
                <a:solidFill>
                  <a:srgbClr val="99CC33"/>
                </a:solidFill>
                <a:cs typeface="Arial" pitchFamily="34" charset="0"/>
              </a:rPr>
              <a:t>5S environment - Application of 5S in </a:t>
            </a:r>
            <a:r>
              <a:rPr lang="en-GB" sz="1800" b="1" dirty="0" err="1" smtClean="0">
                <a:solidFill>
                  <a:srgbClr val="99CC33"/>
                </a:solidFill>
                <a:cs typeface="Arial" pitchFamily="34" charset="0"/>
              </a:rPr>
              <a:t>Shopfloor</a:t>
            </a:r>
            <a:r>
              <a:rPr lang="en-GB" sz="1800" b="1" dirty="0" smtClean="0">
                <a:solidFill>
                  <a:srgbClr val="99CC33"/>
                </a:solidFill>
                <a:cs typeface="Arial" pitchFamily="34" charset="0"/>
              </a:rPr>
              <a:t> environments</a:t>
            </a:r>
          </a:p>
        </p:txBody>
      </p:sp>
      <p:sp>
        <p:nvSpPr>
          <p:cNvPr id="156675" name="Rectangle 3"/>
          <p:cNvSpPr>
            <a:spLocks noGrp="1" noChangeArrowheads="1"/>
          </p:cNvSpPr>
          <p:nvPr>
            <p:ph idx="1"/>
          </p:nvPr>
        </p:nvSpPr>
        <p:spPr bwMode="gray">
          <a:xfrm>
            <a:off x="468313" y="1268413"/>
            <a:ext cx="8207375" cy="823912"/>
          </a:xfrm>
        </p:spPr>
        <p:txBody>
          <a:bodyPr>
            <a:spAutoFit/>
          </a:bodyPr>
          <a:lstStyle/>
          <a:p>
            <a:pPr marL="0" indent="0" eaLnBrk="1" hangingPunct="1"/>
            <a:r>
              <a:rPr lang="en-GB" b="1" dirty="0" smtClean="0"/>
              <a:t>Implementing the Future State: </a:t>
            </a:r>
            <a:r>
              <a:rPr lang="en-GB" dirty="0" smtClean="0"/>
              <a:t>5S (</a:t>
            </a:r>
            <a:r>
              <a:rPr lang="en-GB" b="1" dirty="0" smtClean="0"/>
              <a:t>Set In Order</a:t>
            </a:r>
            <a:r>
              <a:rPr lang="en-GB" dirty="0" smtClean="0"/>
              <a:t>) promotes zoned, painted floors, with specific areas for specific functions throughout the whole facility (</a:t>
            </a:r>
            <a:r>
              <a:rPr lang="en-GB" b="1" dirty="0" smtClean="0"/>
              <a:t>Standardisation</a:t>
            </a:r>
            <a:r>
              <a:rPr lang="en-GB" dirty="0" smtClean="0"/>
              <a:t>).</a:t>
            </a:r>
            <a:endParaRPr lang="en-GB" dirty="0" smtClean="0">
              <a:solidFill>
                <a:schemeClr val="accent1"/>
              </a:solidFill>
            </a:endParaRPr>
          </a:p>
        </p:txBody>
      </p:sp>
      <p:sp>
        <p:nvSpPr>
          <p:cNvPr id="15" name="Slide Number Placeholder 4"/>
          <p:cNvSpPr>
            <a:spLocks noGrp="1"/>
          </p:cNvSpPr>
          <p:nvPr>
            <p:ph type="sldNum" sz="quarter" idx="11"/>
          </p:nvPr>
        </p:nvSpPr>
        <p:spPr>
          <a:noFill/>
        </p:spPr>
        <p:txBody>
          <a:bodyPr/>
          <a:lstStyle/>
          <a:p>
            <a:fld id="{D7BA8602-1D36-42F3-9ADD-DC3FBBDDCECF}" type="slidenum">
              <a:rPr lang="en-GB" altLang="en-GB"/>
              <a:pPr/>
              <a:t>38</a:t>
            </a:fld>
            <a:endParaRPr lang="en-GB" altLang="en-GB"/>
          </a:p>
        </p:txBody>
      </p:sp>
      <p:pic>
        <p:nvPicPr>
          <p:cNvPr id="156677" name="Picture 4" descr="DSCN2952"/>
          <p:cNvPicPr>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4213" y="2255838"/>
            <a:ext cx="2162175" cy="1962150"/>
          </a:xfrm>
          <a:prstGeom prst="rect">
            <a:avLst/>
          </a:prstGeom>
          <a:noFill/>
          <a:ln w="9525">
            <a:noFill/>
            <a:miter lim="800000"/>
            <a:headEnd/>
            <a:tailEnd/>
          </a:ln>
        </p:spPr>
      </p:pic>
      <p:pic>
        <p:nvPicPr>
          <p:cNvPr id="156678" name="Picture 5" descr="DSC00040"/>
          <p:cNvPicPr>
            <a:picLocks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16238" y="2255838"/>
            <a:ext cx="2162175" cy="1962150"/>
          </a:xfrm>
          <a:prstGeom prst="rect">
            <a:avLst/>
          </a:prstGeom>
          <a:noFill/>
          <a:ln w="9525">
            <a:noFill/>
            <a:miter lim="800000"/>
            <a:headEnd/>
            <a:tailEnd/>
          </a:ln>
        </p:spPr>
      </p:pic>
      <p:pic>
        <p:nvPicPr>
          <p:cNvPr id="156679" name="Picture 6" descr="DSC00048"/>
          <p:cNvPicPr>
            <a:picLocks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148263" y="2255838"/>
            <a:ext cx="2159000" cy="1962150"/>
          </a:xfrm>
          <a:prstGeom prst="rect">
            <a:avLst/>
          </a:prstGeom>
          <a:noFill/>
          <a:ln w="9525">
            <a:noFill/>
            <a:miter lim="800000"/>
            <a:headEnd/>
            <a:tailEnd/>
          </a:ln>
        </p:spPr>
      </p:pic>
      <p:sp>
        <p:nvSpPr>
          <p:cNvPr id="156680" name="Rectangle 9"/>
          <p:cNvSpPr>
            <a:spLocks noChangeArrowheads="1"/>
          </p:cNvSpPr>
          <p:nvPr/>
        </p:nvSpPr>
        <p:spPr bwMode="gray">
          <a:xfrm>
            <a:off x="463551" y="4442278"/>
            <a:ext cx="5240564" cy="1922463"/>
          </a:xfrm>
          <a:prstGeom prst="rect">
            <a:avLst/>
          </a:prstGeom>
          <a:noFill/>
          <a:ln w="12700">
            <a:noFill/>
            <a:miter lim="800000"/>
            <a:headEnd/>
            <a:tailEnd/>
          </a:ln>
        </p:spPr>
        <p:txBody>
          <a:bodyPr wrap="square" lIns="0" tIns="0" rIns="0" bIns="0">
            <a:spAutoFit/>
          </a:bodyPr>
          <a:lstStyle/>
          <a:p>
            <a:pPr defTabSz="912813">
              <a:buClr>
                <a:schemeClr val="accent2"/>
              </a:buClr>
              <a:buFont typeface="Wingdings" pitchFamily="2" charset="2"/>
              <a:buNone/>
            </a:pPr>
            <a:r>
              <a:rPr lang="en-GB" b="0" dirty="0" smtClean="0">
                <a:solidFill>
                  <a:schemeClr val="accent1"/>
                </a:solidFill>
              </a:rPr>
              <a:t>Areas </a:t>
            </a:r>
            <a:r>
              <a:rPr lang="en-GB" b="0" dirty="0">
                <a:solidFill>
                  <a:schemeClr val="accent1"/>
                </a:solidFill>
              </a:rPr>
              <a:t>are kept clean and clear throughout the day (</a:t>
            </a:r>
            <a:r>
              <a:rPr lang="en-GB" dirty="0">
                <a:solidFill>
                  <a:schemeClr val="accent1"/>
                </a:solidFill>
              </a:rPr>
              <a:t>Shine</a:t>
            </a:r>
            <a:r>
              <a:rPr lang="en-GB" b="0" dirty="0">
                <a:solidFill>
                  <a:schemeClr val="accent1"/>
                </a:solidFill>
              </a:rPr>
              <a:t>), with sustainment at end of day / shift </a:t>
            </a:r>
            <a:r>
              <a:rPr lang="en-GB" b="0" i="1" dirty="0">
                <a:solidFill>
                  <a:schemeClr val="accent1"/>
                </a:solidFill>
              </a:rPr>
              <a:t>– </a:t>
            </a:r>
            <a:r>
              <a:rPr lang="en-GB" b="0" i="1" dirty="0">
                <a:solidFill>
                  <a:srgbClr val="92D400"/>
                </a:solidFill>
              </a:rPr>
              <a:t>Preventing items getting lost and reordered.</a:t>
            </a:r>
          </a:p>
          <a:p>
            <a:pPr defTabSz="912813">
              <a:buClr>
                <a:schemeClr val="accent2"/>
              </a:buClr>
              <a:buFont typeface="Wingdings" pitchFamily="2" charset="2"/>
              <a:buNone/>
            </a:pPr>
            <a:endParaRPr lang="en-GB" b="0" dirty="0">
              <a:solidFill>
                <a:schemeClr val="accent1"/>
              </a:solidFill>
            </a:endParaRPr>
          </a:p>
          <a:p>
            <a:pPr defTabSz="912813">
              <a:buClr>
                <a:schemeClr val="accent2"/>
              </a:buClr>
              <a:buFont typeface="Wingdings" pitchFamily="2" charset="2"/>
              <a:buNone/>
            </a:pPr>
            <a:r>
              <a:rPr lang="en-GB" b="0" dirty="0" smtClean="0">
                <a:solidFill>
                  <a:schemeClr val="accent1"/>
                </a:solidFill>
              </a:rPr>
              <a:t>Everything </a:t>
            </a:r>
            <a:r>
              <a:rPr lang="en-GB" b="0" dirty="0">
                <a:solidFill>
                  <a:schemeClr val="accent1"/>
                </a:solidFill>
              </a:rPr>
              <a:t>returned to its “home” upon use (</a:t>
            </a:r>
            <a:r>
              <a:rPr lang="en-GB" dirty="0">
                <a:solidFill>
                  <a:schemeClr val="accent1"/>
                </a:solidFill>
              </a:rPr>
              <a:t>Sustain</a:t>
            </a:r>
            <a:r>
              <a:rPr lang="en-GB" b="0" dirty="0">
                <a:solidFill>
                  <a:schemeClr val="accent1"/>
                </a:solidFill>
              </a:rPr>
              <a:t>) and everything required is nearby – </a:t>
            </a:r>
            <a:r>
              <a:rPr lang="en-GB" b="0" i="1" dirty="0">
                <a:solidFill>
                  <a:srgbClr val="92D400"/>
                </a:solidFill>
              </a:rPr>
              <a:t>Results in reduced process time</a:t>
            </a:r>
            <a:endParaRPr lang="en-GB" b="0" dirty="0">
              <a:solidFill>
                <a:srgbClr val="92D400"/>
              </a:solidFill>
            </a:endParaRPr>
          </a:p>
        </p:txBody>
      </p:sp>
      <p:grpSp>
        <p:nvGrpSpPr>
          <p:cNvPr id="156681" name="Group 12"/>
          <p:cNvGrpSpPr>
            <a:grpSpLocks/>
          </p:cNvGrpSpPr>
          <p:nvPr/>
        </p:nvGrpSpPr>
        <p:grpSpPr bwMode="auto">
          <a:xfrm>
            <a:off x="5940425" y="4387850"/>
            <a:ext cx="2816225" cy="1952625"/>
            <a:chOff x="3742" y="2614"/>
            <a:chExt cx="1774" cy="1230"/>
          </a:xfrm>
        </p:grpSpPr>
        <p:pic>
          <p:nvPicPr>
            <p:cNvPr id="156685" name="Picture 8"/>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742" y="2614"/>
              <a:ext cx="1774" cy="1230"/>
            </a:xfrm>
            <a:prstGeom prst="rect">
              <a:avLst/>
            </a:prstGeom>
            <a:noFill/>
            <a:ln w="6350" algn="ctr">
              <a:noFill/>
              <a:miter lim="800000"/>
              <a:headEnd/>
              <a:tailEnd/>
            </a:ln>
          </p:spPr>
        </p:pic>
        <p:sp>
          <p:nvSpPr>
            <p:cNvPr id="156686" name="Rectangle 10"/>
            <p:cNvSpPr>
              <a:spLocks noChangeArrowheads="1"/>
            </p:cNvSpPr>
            <p:nvPr/>
          </p:nvSpPr>
          <p:spPr bwMode="auto">
            <a:xfrm>
              <a:off x="3765" y="2647"/>
              <a:ext cx="253" cy="137"/>
            </a:xfrm>
            <a:prstGeom prst="rect">
              <a:avLst/>
            </a:prstGeom>
            <a:solidFill>
              <a:schemeClr val="bg1"/>
            </a:solidFill>
            <a:ln w="6350" algn="ctr">
              <a:noFill/>
              <a:miter lim="800000"/>
              <a:headEnd/>
              <a:tailEnd/>
            </a:ln>
          </p:spPr>
          <p:txBody>
            <a:bodyPr anchor="ctr">
              <a:spAutoFit/>
            </a:bodyPr>
            <a:lstStyle/>
            <a:p>
              <a:endParaRPr lang="en-US"/>
            </a:p>
          </p:txBody>
        </p:sp>
      </p:grpSp>
      <p:grpSp>
        <p:nvGrpSpPr>
          <p:cNvPr id="156682" name="Group 13"/>
          <p:cNvGrpSpPr>
            <a:grpSpLocks/>
          </p:cNvGrpSpPr>
          <p:nvPr/>
        </p:nvGrpSpPr>
        <p:grpSpPr bwMode="auto">
          <a:xfrm>
            <a:off x="7380288" y="2255838"/>
            <a:ext cx="1474787" cy="1962150"/>
            <a:chOff x="4649" y="1253"/>
            <a:chExt cx="929" cy="1236"/>
          </a:xfrm>
        </p:grpSpPr>
        <p:pic>
          <p:nvPicPr>
            <p:cNvPr id="156683" name="Picture 7"/>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649" y="1253"/>
              <a:ext cx="929" cy="1236"/>
            </a:xfrm>
            <a:prstGeom prst="rect">
              <a:avLst/>
            </a:prstGeom>
            <a:noFill/>
            <a:ln w="6350" algn="ctr">
              <a:noFill/>
              <a:miter lim="800000"/>
              <a:headEnd/>
              <a:tailEnd/>
            </a:ln>
          </p:spPr>
        </p:pic>
        <p:sp>
          <p:nvSpPr>
            <p:cNvPr id="156684" name="Rectangle 11"/>
            <p:cNvSpPr>
              <a:spLocks noChangeArrowheads="1"/>
            </p:cNvSpPr>
            <p:nvPr/>
          </p:nvSpPr>
          <p:spPr bwMode="auto">
            <a:xfrm>
              <a:off x="4670" y="1281"/>
              <a:ext cx="164" cy="135"/>
            </a:xfrm>
            <a:prstGeom prst="rect">
              <a:avLst/>
            </a:prstGeom>
            <a:solidFill>
              <a:schemeClr val="bg1"/>
            </a:solidFill>
            <a:ln w="6350" algn="ctr">
              <a:noFill/>
              <a:miter lim="800000"/>
              <a:headEnd/>
              <a:tailEnd/>
            </a:ln>
          </p:spPr>
          <p:txBody>
            <a:bodyPr anchor="ctr">
              <a:spAutoFit/>
            </a:bodyPr>
            <a:lstStyle/>
            <a:p>
              <a:endParaRPr lang="en-US"/>
            </a:p>
          </p:txBody>
        </p:sp>
      </p:grpSp>
    </p:spTree>
    <p:extLst>
      <p:ext uri="{BB962C8B-B14F-4D97-AF65-F5344CB8AC3E}">
        <p14:creationId xmlns:p14="http://schemas.microsoft.com/office/powerpoint/2010/main" val="750662312"/>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sz="2400" dirty="0"/>
              <a:t>Lean management tools &amp; techniques</a:t>
            </a:r>
            <a:r>
              <a:rPr lang="en-US" sz="2400" dirty="0" smtClean="0"/>
              <a:t/>
            </a:r>
            <a:br>
              <a:rPr lang="en-US" sz="2400" dirty="0" smtClean="0"/>
            </a:br>
            <a:r>
              <a:rPr lang="en-GB" sz="1800" b="1" dirty="0" smtClean="0">
                <a:solidFill>
                  <a:srgbClr val="99CC33"/>
                </a:solidFill>
                <a:cs typeface="Arial" pitchFamily="34" charset="0"/>
              </a:rPr>
              <a:t>5S environment - Everyday application in the Kitchen</a:t>
            </a:r>
          </a:p>
        </p:txBody>
      </p:sp>
      <p:sp>
        <p:nvSpPr>
          <p:cNvPr id="16" name="Slide Number Placeholder 4"/>
          <p:cNvSpPr>
            <a:spLocks noGrp="1"/>
          </p:cNvSpPr>
          <p:nvPr>
            <p:ph type="sldNum" sz="quarter" idx="11"/>
          </p:nvPr>
        </p:nvSpPr>
        <p:spPr>
          <a:noFill/>
        </p:spPr>
        <p:txBody>
          <a:bodyPr/>
          <a:lstStyle/>
          <a:p>
            <a:fld id="{D7BA8602-1D36-42F3-9ADD-DC3FBBDDCECF}" type="slidenum">
              <a:rPr lang="en-GB" altLang="en-GB"/>
              <a:pPr/>
              <a:t>39</a:t>
            </a:fld>
            <a:endParaRPr lang="en-GB" altLang="en-GB"/>
          </a:p>
        </p:txBody>
      </p:sp>
      <p:sp>
        <p:nvSpPr>
          <p:cNvPr id="157699" name="Text Box 3"/>
          <p:cNvSpPr txBox="1">
            <a:spLocks noChangeArrowheads="1"/>
          </p:cNvSpPr>
          <p:nvPr/>
        </p:nvSpPr>
        <p:spPr bwMode="gray">
          <a:xfrm>
            <a:off x="6084888" y="5888038"/>
            <a:ext cx="2735262" cy="252412"/>
          </a:xfrm>
          <a:prstGeom prst="rect">
            <a:avLst/>
          </a:prstGeom>
          <a:solidFill>
            <a:schemeClr val="accent3"/>
          </a:solidFill>
          <a:ln w="12700" algn="ctr">
            <a:noFill/>
            <a:miter lim="800000"/>
            <a:headEnd/>
            <a:tailEnd/>
          </a:ln>
        </p:spPr>
        <p:txBody>
          <a:bodyPr lIns="0" tIns="0" rIns="0" bIns="0" anchor="ctr"/>
          <a:lstStyle/>
          <a:p>
            <a:pPr algn="ctr">
              <a:spcBef>
                <a:spcPct val="50000"/>
              </a:spcBef>
            </a:pPr>
            <a:r>
              <a:rPr lang="en-GB" sz="1400">
                <a:solidFill>
                  <a:schemeClr val="bg1"/>
                </a:solidFill>
              </a:rPr>
              <a:t>5. Sustain</a:t>
            </a:r>
          </a:p>
        </p:txBody>
      </p:sp>
      <p:pic>
        <p:nvPicPr>
          <p:cNvPr id="157700" name="Picture 4" descr="1 - Current State - So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488" y="1135063"/>
            <a:ext cx="2755900" cy="2066925"/>
          </a:xfrm>
          <a:prstGeom prst="rect">
            <a:avLst/>
          </a:prstGeom>
          <a:noFill/>
          <a:ln w="9525">
            <a:noFill/>
            <a:miter lim="800000"/>
            <a:headEnd/>
            <a:tailEnd/>
          </a:ln>
        </p:spPr>
      </p:pic>
      <p:pic>
        <p:nvPicPr>
          <p:cNvPr id="157701" name="Picture 5" descr="2 - Sort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6600" y="1135063"/>
            <a:ext cx="2752725" cy="2063750"/>
          </a:xfrm>
          <a:prstGeom prst="rect">
            <a:avLst/>
          </a:prstGeom>
          <a:noFill/>
          <a:ln w="9525">
            <a:noFill/>
            <a:miter lim="800000"/>
            <a:headEnd/>
            <a:tailEnd/>
          </a:ln>
        </p:spPr>
      </p:pic>
      <p:pic>
        <p:nvPicPr>
          <p:cNvPr id="157702" name="Picture 6" descr="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4888" y="1141413"/>
            <a:ext cx="2752725" cy="2063750"/>
          </a:xfrm>
          <a:prstGeom prst="rect">
            <a:avLst/>
          </a:prstGeom>
          <a:noFill/>
          <a:ln w="9525" algn="ctr">
            <a:noFill/>
            <a:miter lim="800000"/>
            <a:headEnd/>
            <a:tailEnd/>
          </a:ln>
        </p:spPr>
      </p:pic>
      <p:pic>
        <p:nvPicPr>
          <p:cNvPr id="157703" name="Picture 7" descr="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84888" y="1135063"/>
            <a:ext cx="2752725" cy="2063750"/>
          </a:xfrm>
          <a:prstGeom prst="rect">
            <a:avLst/>
          </a:prstGeom>
          <a:noFill/>
          <a:ln w="9525">
            <a:noFill/>
            <a:miter lim="800000"/>
            <a:headEnd/>
            <a:tailEnd/>
          </a:ln>
        </p:spPr>
      </p:pic>
      <p:pic>
        <p:nvPicPr>
          <p:cNvPr id="157704" name="Picture 8" descr="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8313" y="3727450"/>
            <a:ext cx="2752725" cy="2063750"/>
          </a:xfrm>
          <a:prstGeom prst="rect">
            <a:avLst/>
          </a:prstGeom>
          <a:noFill/>
          <a:ln w="9525">
            <a:noFill/>
            <a:miter lim="800000"/>
            <a:headEnd/>
            <a:tailEnd/>
          </a:ln>
        </p:spPr>
      </p:pic>
      <p:pic>
        <p:nvPicPr>
          <p:cNvPr id="157705" name="Picture 9" descr="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84888" y="3727450"/>
            <a:ext cx="2752725" cy="2063750"/>
          </a:xfrm>
          <a:prstGeom prst="rect">
            <a:avLst/>
          </a:prstGeom>
          <a:noFill/>
          <a:ln w="9525">
            <a:noFill/>
            <a:miter lim="800000"/>
            <a:headEnd/>
            <a:tailEnd/>
          </a:ln>
        </p:spPr>
      </p:pic>
      <p:sp>
        <p:nvSpPr>
          <p:cNvPr id="157706" name="Text Box 10"/>
          <p:cNvSpPr txBox="1">
            <a:spLocks noChangeArrowheads="1"/>
          </p:cNvSpPr>
          <p:nvPr/>
        </p:nvSpPr>
        <p:spPr bwMode="gray">
          <a:xfrm>
            <a:off x="3276600" y="5888038"/>
            <a:ext cx="2735263" cy="692150"/>
          </a:xfrm>
          <a:prstGeom prst="rect">
            <a:avLst/>
          </a:prstGeom>
          <a:solidFill>
            <a:schemeClr val="accent3"/>
          </a:solidFill>
          <a:ln w="12700" algn="ctr">
            <a:noFill/>
            <a:miter lim="800000"/>
            <a:headEnd/>
            <a:tailEnd/>
          </a:ln>
        </p:spPr>
        <p:txBody>
          <a:bodyPr lIns="0" tIns="0" rIns="0" bIns="0" anchor="ctr"/>
          <a:lstStyle/>
          <a:p>
            <a:pPr algn="ctr">
              <a:spcBef>
                <a:spcPct val="50000"/>
              </a:spcBef>
            </a:pPr>
            <a:r>
              <a:rPr lang="en-GB" sz="1400">
                <a:solidFill>
                  <a:schemeClr val="bg1"/>
                </a:solidFill>
              </a:rPr>
              <a:t>4. Standardise – Example of not educating others in the standard</a:t>
            </a:r>
          </a:p>
        </p:txBody>
      </p:sp>
      <p:sp>
        <p:nvSpPr>
          <p:cNvPr id="157707" name="Text Box 11"/>
          <p:cNvSpPr txBox="1">
            <a:spLocks noChangeArrowheads="1"/>
          </p:cNvSpPr>
          <p:nvPr/>
        </p:nvSpPr>
        <p:spPr bwMode="gray">
          <a:xfrm>
            <a:off x="468313" y="5888038"/>
            <a:ext cx="2735262" cy="252412"/>
          </a:xfrm>
          <a:prstGeom prst="rect">
            <a:avLst/>
          </a:prstGeom>
          <a:solidFill>
            <a:schemeClr val="accent3"/>
          </a:solidFill>
          <a:ln w="12700" algn="ctr">
            <a:noFill/>
            <a:miter lim="800000"/>
            <a:headEnd/>
            <a:tailEnd/>
          </a:ln>
        </p:spPr>
        <p:txBody>
          <a:bodyPr lIns="0" tIns="0" rIns="0" bIns="0" anchor="ctr"/>
          <a:lstStyle/>
          <a:p>
            <a:pPr algn="ctr">
              <a:spcBef>
                <a:spcPct val="50000"/>
              </a:spcBef>
            </a:pPr>
            <a:r>
              <a:rPr lang="en-GB" sz="1400">
                <a:solidFill>
                  <a:schemeClr val="bg1"/>
                </a:solidFill>
              </a:rPr>
              <a:t>3. Shine (Clean and Inspect)</a:t>
            </a:r>
          </a:p>
        </p:txBody>
      </p:sp>
      <p:sp>
        <p:nvSpPr>
          <p:cNvPr id="157708" name="Text Box 12"/>
          <p:cNvSpPr txBox="1">
            <a:spLocks noChangeArrowheads="1"/>
          </p:cNvSpPr>
          <p:nvPr/>
        </p:nvSpPr>
        <p:spPr bwMode="gray">
          <a:xfrm>
            <a:off x="468313" y="3295650"/>
            <a:ext cx="2735262" cy="252413"/>
          </a:xfrm>
          <a:prstGeom prst="rect">
            <a:avLst/>
          </a:prstGeom>
          <a:solidFill>
            <a:schemeClr val="accent3"/>
          </a:solidFill>
          <a:ln w="12700" algn="ctr">
            <a:noFill/>
            <a:miter lim="800000"/>
            <a:headEnd/>
            <a:tailEnd/>
          </a:ln>
        </p:spPr>
        <p:txBody>
          <a:bodyPr lIns="0" tIns="0" rIns="0" bIns="0" anchor="ctr"/>
          <a:lstStyle/>
          <a:p>
            <a:pPr algn="ctr">
              <a:spcBef>
                <a:spcPct val="50000"/>
              </a:spcBef>
            </a:pPr>
            <a:r>
              <a:rPr lang="en-GB" sz="1400">
                <a:solidFill>
                  <a:schemeClr val="bg1"/>
                </a:solidFill>
              </a:rPr>
              <a:t>Current State</a:t>
            </a:r>
          </a:p>
        </p:txBody>
      </p:sp>
      <p:sp>
        <p:nvSpPr>
          <p:cNvPr id="157709" name="Text Box 13"/>
          <p:cNvSpPr txBox="1">
            <a:spLocks noChangeArrowheads="1"/>
          </p:cNvSpPr>
          <p:nvPr/>
        </p:nvSpPr>
        <p:spPr bwMode="gray">
          <a:xfrm>
            <a:off x="3276600" y="3295650"/>
            <a:ext cx="2735263" cy="252413"/>
          </a:xfrm>
          <a:prstGeom prst="rect">
            <a:avLst/>
          </a:prstGeom>
          <a:solidFill>
            <a:schemeClr val="accent3"/>
          </a:solidFill>
          <a:ln w="12700" algn="ctr">
            <a:noFill/>
            <a:miter lim="800000"/>
            <a:headEnd/>
            <a:tailEnd/>
          </a:ln>
        </p:spPr>
        <p:txBody>
          <a:bodyPr lIns="0" tIns="0" rIns="0" bIns="0" anchor="ctr"/>
          <a:lstStyle/>
          <a:p>
            <a:pPr algn="ctr">
              <a:spcBef>
                <a:spcPct val="50000"/>
              </a:spcBef>
            </a:pPr>
            <a:r>
              <a:rPr lang="en-GB" sz="1400">
                <a:solidFill>
                  <a:schemeClr val="bg1"/>
                </a:solidFill>
              </a:rPr>
              <a:t>1. Sort</a:t>
            </a:r>
          </a:p>
        </p:txBody>
      </p:sp>
      <p:sp>
        <p:nvSpPr>
          <p:cNvPr id="157710" name="Text Box 14"/>
          <p:cNvSpPr txBox="1">
            <a:spLocks noChangeArrowheads="1"/>
          </p:cNvSpPr>
          <p:nvPr/>
        </p:nvSpPr>
        <p:spPr bwMode="gray">
          <a:xfrm>
            <a:off x="6084888" y="3295650"/>
            <a:ext cx="2735262" cy="252413"/>
          </a:xfrm>
          <a:prstGeom prst="rect">
            <a:avLst/>
          </a:prstGeom>
          <a:solidFill>
            <a:schemeClr val="accent3"/>
          </a:solidFill>
          <a:ln w="12700" algn="ctr">
            <a:noFill/>
            <a:miter lim="800000"/>
            <a:headEnd/>
            <a:tailEnd/>
          </a:ln>
        </p:spPr>
        <p:txBody>
          <a:bodyPr lIns="0" tIns="0" rIns="0" bIns="0" anchor="ctr"/>
          <a:lstStyle/>
          <a:p>
            <a:pPr algn="ctr">
              <a:spcBef>
                <a:spcPct val="50000"/>
              </a:spcBef>
            </a:pPr>
            <a:r>
              <a:rPr lang="en-GB" sz="1400" dirty="0">
                <a:solidFill>
                  <a:schemeClr val="bg1"/>
                </a:solidFill>
              </a:rPr>
              <a:t>2. Set in Order</a:t>
            </a:r>
          </a:p>
        </p:txBody>
      </p:sp>
      <p:pic>
        <p:nvPicPr>
          <p:cNvPr id="157711" name="Picture 15" descr="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76600" y="3727450"/>
            <a:ext cx="2749550" cy="2062163"/>
          </a:xfrm>
          <a:prstGeom prst="rect">
            <a:avLst/>
          </a:prstGeom>
          <a:noFill/>
          <a:ln w="9525">
            <a:noFill/>
            <a:miter lim="800000"/>
            <a:headEnd/>
            <a:tailEnd/>
          </a:ln>
        </p:spPr>
      </p:pic>
    </p:spTree>
    <p:extLst>
      <p:ext uri="{BB962C8B-B14F-4D97-AF65-F5344CB8AC3E}">
        <p14:creationId xmlns:p14="http://schemas.microsoft.com/office/powerpoint/2010/main" val="2267678219"/>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9"/>
          <p:cNvSpPr>
            <a:spLocks noGrp="1" noChangeArrowheads="1"/>
          </p:cNvSpPr>
          <p:nvPr>
            <p:ph type="title"/>
          </p:nvPr>
        </p:nvSpPr>
        <p:spPr/>
        <p:txBody>
          <a:bodyPr/>
          <a:lstStyle/>
          <a:p>
            <a:pPr eaLnBrk="1" hangingPunct="1"/>
            <a:r>
              <a:rPr lang="en-GB" sz="2400" smtClean="0"/>
              <a:t>The Deloitte 5 Workshop Approach </a:t>
            </a:r>
            <a:r>
              <a:rPr lang="en-GB" sz="3500" smtClean="0"/>
              <a:t/>
            </a:r>
            <a:br>
              <a:rPr lang="en-GB" sz="3500" smtClean="0"/>
            </a:br>
            <a:r>
              <a:rPr lang="en-GB" sz="1800" b="1" smtClean="0">
                <a:solidFill>
                  <a:srgbClr val="99CC33"/>
                </a:solidFill>
                <a:cs typeface="Arial" pitchFamily="34" charset="0"/>
              </a:rPr>
              <a:t> Where does today fit in the 5 Workshop approach?</a:t>
            </a:r>
          </a:p>
        </p:txBody>
      </p:sp>
      <p:sp>
        <p:nvSpPr>
          <p:cNvPr id="126979" name="Slide Number Placeholder 4"/>
          <p:cNvSpPr>
            <a:spLocks noGrp="1"/>
          </p:cNvSpPr>
          <p:nvPr>
            <p:ph type="sldNum" sz="quarter" idx="11"/>
          </p:nvPr>
        </p:nvSpPr>
        <p:spPr>
          <a:noFill/>
        </p:spPr>
        <p:txBody>
          <a:bodyPr/>
          <a:lstStyle/>
          <a:p>
            <a:fld id="{2BC2813E-271C-4D41-AE3F-B9DD4209B7EB}" type="slidenum">
              <a:rPr lang="en-GB" altLang="en-GB"/>
              <a:pPr/>
              <a:t>4</a:t>
            </a:fld>
            <a:endParaRPr lang="en-GB" altLang="en-GB"/>
          </a:p>
        </p:txBody>
      </p:sp>
      <p:sp>
        <p:nvSpPr>
          <p:cNvPr id="39" name="Rectangle 44"/>
          <p:cNvSpPr>
            <a:spLocks noChangeArrowheads="1"/>
          </p:cNvSpPr>
          <p:nvPr/>
        </p:nvSpPr>
        <p:spPr bwMode="auto">
          <a:xfrm>
            <a:off x="250825" y="1052513"/>
            <a:ext cx="8713788" cy="5259387"/>
          </a:xfrm>
          <a:prstGeom prst="rect">
            <a:avLst/>
          </a:prstGeom>
          <a:solidFill>
            <a:srgbClr val="B2B2FF"/>
          </a:solidFill>
          <a:ln w="9525">
            <a:solidFill>
              <a:schemeClr val="tx1"/>
            </a:solidFill>
            <a:miter lim="800000"/>
            <a:headEnd/>
            <a:tailEnd/>
          </a:ln>
        </p:spPr>
        <p:txBody>
          <a:bodyPr wrap="none" anchor="ctr"/>
          <a:lstStyle/>
          <a:p>
            <a:endParaRPr lang="en-US" b="1">
              <a:solidFill>
                <a:srgbClr val="FFFFFF"/>
              </a:solidFill>
            </a:endParaRPr>
          </a:p>
        </p:txBody>
      </p:sp>
      <p:sp>
        <p:nvSpPr>
          <p:cNvPr id="40" name="Rectangle 3"/>
          <p:cNvSpPr>
            <a:spLocks noChangeArrowheads="1"/>
          </p:cNvSpPr>
          <p:nvPr/>
        </p:nvSpPr>
        <p:spPr bwMode="auto">
          <a:xfrm>
            <a:off x="2960688" y="1217613"/>
            <a:ext cx="1098550" cy="366712"/>
          </a:xfrm>
          <a:prstGeom prst="rect">
            <a:avLst/>
          </a:prstGeom>
          <a:noFill/>
          <a:ln w="9525">
            <a:noFill/>
            <a:miter lim="800000"/>
            <a:headEnd/>
            <a:tailEnd/>
          </a:ln>
        </p:spPr>
        <p:txBody>
          <a:bodyPr wrap="none" anchor="ctr">
            <a:spAutoFit/>
          </a:bodyPr>
          <a:lstStyle/>
          <a:p>
            <a:r>
              <a:rPr lang="en-GB">
                <a:solidFill>
                  <a:srgbClr val="FFFFFF"/>
                </a:solidFill>
              </a:rPr>
              <a:t>	</a:t>
            </a:r>
          </a:p>
        </p:txBody>
      </p:sp>
      <p:sp>
        <p:nvSpPr>
          <p:cNvPr id="41" name="Rectangle 4"/>
          <p:cNvSpPr>
            <a:spLocks noChangeArrowheads="1"/>
          </p:cNvSpPr>
          <p:nvPr/>
        </p:nvSpPr>
        <p:spPr bwMode="auto">
          <a:xfrm>
            <a:off x="2960688" y="1217613"/>
            <a:ext cx="1098550" cy="366712"/>
          </a:xfrm>
          <a:prstGeom prst="rect">
            <a:avLst/>
          </a:prstGeom>
          <a:noFill/>
          <a:ln w="9525">
            <a:noFill/>
            <a:miter lim="800000"/>
            <a:headEnd/>
            <a:tailEnd/>
          </a:ln>
        </p:spPr>
        <p:txBody>
          <a:bodyPr wrap="none" anchor="ctr">
            <a:spAutoFit/>
          </a:bodyPr>
          <a:lstStyle/>
          <a:p>
            <a:r>
              <a:rPr lang="en-GB">
                <a:solidFill>
                  <a:srgbClr val="FFFFFF"/>
                </a:solidFill>
              </a:rPr>
              <a:t>	</a:t>
            </a:r>
          </a:p>
        </p:txBody>
      </p:sp>
      <p:sp>
        <p:nvSpPr>
          <p:cNvPr id="42" name="Rectangle 5"/>
          <p:cNvSpPr>
            <a:spLocks noChangeArrowheads="1"/>
          </p:cNvSpPr>
          <p:nvPr/>
        </p:nvSpPr>
        <p:spPr bwMode="auto">
          <a:xfrm>
            <a:off x="2960688" y="1217613"/>
            <a:ext cx="1098550" cy="366712"/>
          </a:xfrm>
          <a:prstGeom prst="rect">
            <a:avLst/>
          </a:prstGeom>
          <a:noFill/>
          <a:ln w="9525">
            <a:noFill/>
            <a:miter lim="800000"/>
            <a:headEnd/>
            <a:tailEnd/>
          </a:ln>
        </p:spPr>
        <p:txBody>
          <a:bodyPr wrap="none" anchor="ctr">
            <a:spAutoFit/>
          </a:bodyPr>
          <a:lstStyle/>
          <a:p>
            <a:r>
              <a:rPr lang="en-GB">
                <a:solidFill>
                  <a:srgbClr val="FFFFFF"/>
                </a:solidFill>
              </a:rPr>
              <a:t>	</a:t>
            </a:r>
          </a:p>
        </p:txBody>
      </p:sp>
      <p:sp>
        <p:nvSpPr>
          <p:cNvPr id="43" name="Rectangle 6"/>
          <p:cNvSpPr>
            <a:spLocks noChangeArrowheads="1"/>
          </p:cNvSpPr>
          <p:nvPr/>
        </p:nvSpPr>
        <p:spPr bwMode="auto">
          <a:xfrm>
            <a:off x="2960688" y="1217613"/>
            <a:ext cx="1098550" cy="366712"/>
          </a:xfrm>
          <a:prstGeom prst="rect">
            <a:avLst/>
          </a:prstGeom>
          <a:noFill/>
          <a:ln w="9525">
            <a:noFill/>
            <a:miter lim="800000"/>
            <a:headEnd/>
            <a:tailEnd/>
          </a:ln>
        </p:spPr>
        <p:txBody>
          <a:bodyPr wrap="none" anchor="ctr">
            <a:spAutoFit/>
          </a:bodyPr>
          <a:lstStyle/>
          <a:p>
            <a:r>
              <a:rPr lang="en-GB">
                <a:solidFill>
                  <a:srgbClr val="FFFFFF"/>
                </a:solidFill>
              </a:rPr>
              <a:t>	</a:t>
            </a:r>
          </a:p>
        </p:txBody>
      </p:sp>
      <p:sp>
        <p:nvSpPr>
          <p:cNvPr id="44" name="Rectangle 7"/>
          <p:cNvSpPr>
            <a:spLocks noChangeArrowheads="1"/>
          </p:cNvSpPr>
          <p:nvPr/>
        </p:nvSpPr>
        <p:spPr bwMode="auto">
          <a:xfrm>
            <a:off x="2928938" y="1217613"/>
            <a:ext cx="1162050" cy="366712"/>
          </a:xfrm>
          <a:prstGeom prst="rect">
            <a:avLst/>
          </a:prstGeom>
          <a:noFill/>
          <a:ln w="9525">
            <a:noFill/>
            <a:miter lim="800000"/>
            <a:headEnd/>
            <a:tailEnd/>
          </a:ln>
        </p:spPr>
        <p:txBody>
          <a:bodyPr wrap="none" anchor="ctr">
            <a:spAutoFit/>
          </a:bodyPr>
          <a:lstStyle/>
          <a:p>
            <a:r>
              <a:rPr lang="en-GB">
                <a:solidFill>
                  <a:srgbClr val="FFFFFF"/>
                </a:solidFill>
              </a:rPr>
              <a:t>	 </a:t>
            </a:r>
          </a:p>
        </p:txBody>
      </p:sp>
      <p:sp>
        <p:nvSpPr>
          <p:cNvPr id="45" name="Text Box 8"/>
          <p:cNvSpPr txBox="1">
            <a:spLocks noChangeArrowheads="1"/>
          </p:cNvSpPr>
          <p:nvPr/>
        </p:nvSpPr>
        <p:spPr bwMode="gray">
          <a:xfrm>
            <a:off x="649288" y="2781300"/>
            <a:ext cx="1306512" cy="1690688"/>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dirty="0">
                <a:solidFill>
                  <a:srgbClr val="000066"/>
                </a:solidFill>
              </a:rPr>
              <a:t>Lean Awareness</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Validation of end to end process scope</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Value tree analysis</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Refine charter</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Confirm data requirements</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Identify design boundaries</a:t>
            </a:r>
          </a:p>
        </p:txBody>
      </p:sp>
      <p:sp>
        <p:nvSpPr>
          <p:cNvPr id="46" name="Text Box 9"/>
          <p:cNvSpPr txBox="1">
            <a:spLocks noChangeArrowheads="1"/>
          </p:cNvSpPr>
          <p:nvPr/>
        </p:nvSpPr>
        <p:spPr bwMode="gray">
          <a:xfrm>
            <a:off x="3413125" y="2781300"/>
            <a:ext cx="1306513" cy="1690688"/>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a:solidFill>
                  <a:srgbClr val="000066"/>
                </a:solidFill>
              </a:rPr>
              <a:t>Seeing is Believing - Walk the process to understand what really happens, how long it takes, and what the key issues are</a:t>
            </a:r>
          </a:p>
          <a:p>
            <a:pPr marL="119063" indent="-119063">
              <a:lnSpc>
                <a:spcPct val="90000"/>
              </a:lnSpc>
              <a:spcBef>
                <a:spcPct val="30000"/>
              </a:spcBef>
              <a:buClr>
                <a:srgbClr val="000066"/>
              </a:buClr>
              <a:buFont typeface="Wingdings" pitchFamily="2" charset="2"/>
              <a:buChar char="§"/>
            </a:pPr>
            <a:r>
              <a:rPr lang="en-US" sz="900" b="0">
                <a:solidFill>
                  <a:srgbClr val="000066"/>
                </a:solidFill>
              </a:rPr>
              <a:t>Construct the current end to end value stream map</a:t>
            </a:r>
          </a:p>
        </p:txBody>
      </p:sp>
      <p:sp>
        <p:nvSpPr>
          <p:cNvPr id="47" name="Text Box 10"/>
          <p:cNvSpPr txBox="1">
            <a:spLocks noChangeArrowheads="1"/>
          </p:cNvSpPr>
          <p:nvPr/>
        </p:nvSpPr>
        <p:spPr bwMode="gray">
          <a:xfrm>
            <a:off x="6178550" y="2781300"/>
            <a:ext cx="1306513" cy="1690688"/>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a:solidFill>
                  <a:srgbClr val="000066"/>
                </a:solidFill>
              </a:rPr>
              <a:t>Identify the implementation work packages and draft charters</a:t>
            </a:r>
          </a:p>
          <a:p>
            <a:pPr marL="119063" indent="-119063">
              <a:lnSpc>
                <a:spcPct val="90000"/>
              </a:lnSpc>
              <a:spcBef>
                <a:spcPct val="30000"/>
              </a:spcBef>
              <a:buClr>
                <a:srgbClr val="000066"/>
              </a:buClr>
              <a:buFont typeface="Wingdings" pitchFamily="2" charset="2"/>
              <a:buChar char="§"/>
            </a:pPr>
            <a:r>
              <a:rPr lang="en-US" sz="900" b="0">
                <a:solidFill>
                  <a:srgbClr val="000066"/>
                </a:solidFill>
              </a:rPr>
              <a:t>Prioritise work packages</a:t>
            </a:r>
          </a:p>
          <a:p>
            <a:pPr marL="119063" indent="-119063">
              <a:lnSpc>
                <a:spcPct val="90000"/>
              </a:lnSpc>
              <a:spcBef>
                <a:spcPct val="30000"/>
              </a:spcBef>
              <a:buClr>
                <a:srgbClr val="000066"/>
              </a:buClr>
              <a:buFont typeface="Wingdings" pitchFamily="2" charset="2"/>
              <a:buChar char="§"/>
            </a:pPr>
            <a:r>
              <a:rPr lang="en-US" sz="900" b="0">
                <a:solidFill>
                  <a:srgbClr val="000066"/>
                </a:solidFill>
              </a:rPr>
              <a:t>Define a high-level implementation plan</a:t>
            </a:r>
          </a:p>
          <a:p>
            <a:pPr marL="119063" indent="-119063">
              <a:lnSpc>
                <a:spcPct val="90000"/>
              </a:lnSpc>
              <a:spcBef>
                <a:spcPct val="30000"/>
              </a:spcBef>
              <a:buClr>
                <a:srgbClr val="000066"/>
              </a:buClr>
              <a:buFont typeface="Wingdings" pitchFamily="2" charset="2"/>
              <a:buChar char="§"/>
            </a:pPr>
            <a:r>
              <a:rPr lang="en-US" sz="900" b="0">
                <a:solidFill>
                  <a:srgbClr val="000066"/>
                </a:solidFill>
              </a:rPr>
              <a:t>Agree pilot content</a:t>
            </a:r>
          </a:p>
          <a:p>
            <a:pPr marL="119063" indent="-119063">
              <a:lnSpc>
                <a:spcPct val="90000"/>
              </a:lnSpc>
              <a:spcBef>
                <a:spcPct val="30000"/>
              </a:spcBef>
              <a:buClr>
                <a:srgbClr val="000066"/>
              </a:buClr>
              <a:buFont typeface="Wingdings" pitchFamily="2" charset="2"/>
              <a:buChar char="§"/>
            </a:pPr>
            <a:r>
              <a:rPr lang="en-US" sz="900" b="0">
                <a:solidFill>
                  <a:srgbClr val="000066"/>
                </a:solidFill>
              </a:rPr>
              <a:t>Agree governance and gain stakeholder buy-in</a:t>
            </a:r>
          </a:p>
        </p:txBody>
      </p:sp>
      <p:sp>
        <p:nvSpPr>
          <p:cNvPr id="48" name="Text Box 11"/>
          <p:cNvSpPr txBox="1">
            <a:spLocks noChangeArrowheads="1"/>
          </p:cNvSpPr>
          <p:nvPr/>
        </p:nvSpPr>
        <p:spPr bwMode="gray">
          <a:xfrm>
            <a:off x="4795838" y="2781300"/>
            <a:ext cx="1306512" cy="1690688"/>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a:solidFill>
                  <a:srgbClr val="000066"/>
                </a:solidFill>
              </a:rPr>
              <a:t>Conduct value and waste analysis; identify what is preventing the value to flow</a:t>
            </a:r>
          </a:p>
          <a:p>
            <a:pPr marL="119063" indent="-119063">
              <a:lnSpc>
                <a:spcPct val="90000"/>
              </a:lnSpc>
              <a:spcBef>
                <a:spcPct val="30000"/>
              </a:spcBef>
              <a:buClr>
                <a:srgbClr val="000066"/>
              </a:buClr>
              <a:buFont typeface="Wingdings" pitchFamily="2" charset="2"/>
              <a:buChar char="§"/>
            </a:pPr>
            <a:r>
              <a:rPr lang="en-US" sz="900" b="0">
                <a:solidFill>
                  <a:srgbClr val="000066"/>
                </a:solidFill>
              </a:rPr>
              <a:t>Define blue sky vision and agree future state lean design principles</a:t>
            </a:r>
          </a:p>
          <a:p>
            <a:pPr marL="119063" indent="-119063">
              <a:lnSpc>
                <a:spcPct val="90000"/>
              </a:lnSpc>
              <a:spcBef>
                <a:spcPct val="30000"/>
              </a:spcBef>
              <a:buClr>
                <a:srgbClr val="000066"/>
              </a:buClr>
              <a:buFont typeface="Wingdings" pitchFamily="2" charset="2"/>
              <a:buChar char="§"/>
            </a:pPr>
            <a:r>
              <a:rPr lang="en-US" sz="900" b="0">
                <a:solidFill>
                  <a:srgbClr val="000066"/>
                </a:solidFill>
              </a:rPr>
              <a:t>Map the future state</a:t>
            </a:r>
          </a:p>
          <a:p>
            <a:pPr marL="119063" indent="-119063">
              <a:lnSpc>
                <a:spcPct val="90000"/>
              </a:lnSpc>
              <a:spcBef>
                <a:spcPct val="30000"/>
              </a:spcBef>
              <a:buClr>
                <a:srgbClr val="000066"/>
              </a:buClr>
              <a:buFont typeface="Wingdings" pitchFamily="2" charset="2"/>
              <a:buChar char="§"/>
            </a:pPr>
            <a:r>
              <a:rPr lang="en-US" sz="900" b="0">
                <a:solidFill>
                  <a:srgbClr val="000066"/>
                </a:solidFill>
              </a:rPr>
              <a:t>Highlight benefits</a:t>
            </a:r>
          </a:p>
        </p:txBody>
      </p:sp>
      <p:sp>
        <p:nvSpPr>
          <p:cNvPr id="49" name="Text Box 12"/>
          <p:cNvSpPr txBox="1">
            <a:spLocks noChangeArrowheads="1"/>
          </p:cNvSpPr>
          <p:nvPr/>
        </p:nvSpPr>
        <p:spPr bwMode="gray">
          <a:xfrm>
            <a:off x="2030413" y="2781300"/>
            <a:ext cx="1306512" cy="1690688"/>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a:solidFill>
                  <a:srgbClr val="000066"/>
                </a:solidFill>
              </a:rPr>
              <a:t>Lean education by “doing” in a practical environment - team building</a:t>
            </a:r>
          </a:p>
          <a:p>
            <a:pPr marL="119063" indent="-119063">
              <a:lnSpc>
                <a:spcPct val="90000"/>
              </a:lnSpc>
              <a:spcBef>
                <a:spcPct val="30000"/>
              </a:spcBef>
              <a:buClr>
                <a:srgbClr val="000066"/>
              </a:buClr>
              <a:buFont typeface="Wingdings" pitchFamily="2" charset="2"/>
              <a:buChar char="§"/>
            </a:pPr>
            <a:r>
              <a:rPr lang="en-US" sz="900" b="0">
                <a:solidFill>
                  <a:srgbClr val="000066"/>
                </a:solidFill>
              </a:rPr>
              <a:t>Review charter, SIPOC and demand</a:t>
            </a:r>
          </a:p>
          <a:p>
            <a:pPr marL="119063" indent="-119063">
              <a:lnSpc>
                <a:spcPct val="90000"/>
              </a:lnSpc>
              <a:spcBef>
                <a:spcPct val="30000"/>
              </a:spcBef>
              <a:buClr>
                <a:srgbClr val="000066"/>
              </a:buClr>
              <a:buFont typeface="Wingdings" pitchFamily="2" charset="2"/>
              <a:buChar char="§"/>
            </a:pPr>
            <a:r>
              <a:rPr lang="en-US" sz="900" b="0">
                <a:solidFill>
                  <a:srgbClr val="000066"/>
                </a:solidFill>
              </a:rPr>
              <a:t>Understand who the customers are (VOC) and their requirements</a:t>
            </a:r>
          </a:p>
          <a:p>
            <a:pPr marL="119063" indent="-119063">
              <a:lnSpc>
                <a:spcPct val="90000"/>
              </a:lnSpc>
              <a:spcBef>
                <a:spcPct val="30000"/>
              </a:spcBef>
              <a:buClr>
                <a:srgbClr val="000066"/>
              </a:buClr>
              <a:buFont typeface="Wingdings" pitchFamily="2" charset="2"/>
              <a:buChar char="§"/>
            </a:pPr>
            <a:r>
              <a:rPr lang="en-US" sz="900" b="0">
                <a:solidFill>
                  <a:srgbClr val="000066"/>
                </a:solidFill>
              </a:rPr>
              <a:t>Value Stream Flow</a:t>
            </a:r>
          </a:p>
          <a:p>
            <a:pPr marL="119063" indent="-119063">
              <a:lnSpc>
                <a:spcPct val="90000"/>
              </a:lnSpc>
              <a:spcBef>
                <a:spcPct val="30000"/>
              </a:spcBef>
              <a:buClr>
                <a:srgbClr val="000066"/>
              </a:buClr>
              <a:buFont typeface="Wingdings" pitchFamily="2" charset="2"/>
              <a:buChar char="§"/>
            </a:pPr>
            <a:r>
              <a:rPr lang="en-US" sz="900" b="0">
                <a:solidFill>
                  <a:srgbClr val="000066"/>
                </a:solidFill>
              </a:rPr>
              <a:t>Plan for ‘seeing is believing’</a:t>
            </a:r>
          </a:p>
        </p:txBody>
      </p:sp>
      <p:sp>
        <p:nvSpPr>
          <p:cNvPr id="50" name="Rectangle 13"/>
          <p:cNvSpPr>
            <a:spLocks noChangeArrowheads="1"/>
          </p:cNvSpPr>
          <p:nvPr/>
        </p:nvSpPr>
        <p:spPr bwMode="auto">
          <a:xfrm rot="10800000">
            <a:off x="334963" y="2782888"/>
            <a:ext cx="263525" cy="1690687"/>
          </a:xfrm>
          <a:prstGeom prst="rect">
            <a:avLst/>
          </a:prstGeom>
          <a:solidFill>
            <a:schemeClr val="accent1"/>
          </a:solidFill>
          <a:ln w="9525">
            <a:noFill/>
            <a:miter lim="800000"/>
            <a:headEnd/>
            <a:tailEnd/>
          </a:ln>
        </p:spPr>
        <p:txBody>
          <a:bodyPr vert="eaVert" wrap="none" lIns="0" tIns="0" rIns="0" bIns="0" anchor="ctr"/>
          <a:lstStyle/>
          <a:p>
            <a:pPr algn="ctr"/>
            <a:r>
              <a:rPr lang="en-GB" sz="1000" b="1">
                <a:solidFill>
                  <a:schemeClr val="bg1"/>
                </a:solidFill>
              </a:rPr>
              <a:t>Key Activities</a:t>
            </a:r>
          </a:p>
        </p:txBody>
      </p:sp>
      <p:sp>
        <p:nvSpPr>
          <p:cNvPr id="51" name="Text Box 19"/>
          <p:cNvSpPr txBox="1">
            <a:spLocks noChangeArrowheads="1"/>
          </p:cNvSpPr>
          <p:nvPr/>
        </p:nvSpPr>
        <p:spPr bwMode="gray">
          <a:xfrm>
            <a:off x="649288" y="1824038"/>
            <a:ext cx="1306512" cy="881062"/>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a:solidFill>
                  <a:srgbClr val="000066"/>
                </a:solidFill>
              </a:rPr>
              <a:t>Project Kick-off</a:t>
            </a:r>
          </a:p>
          <a:p>
            <a:pPr marL="119063" indent="-119063">
              <a:lnSpc>
                <a:spcPct val="90000"/>
              </a:lnSpc>
              <a:spcBef>
                <a:spcPct val="30000"/>
              </a:spcBef>
              <a:buClr>
                <a:srgbClr val="000066"/>
              </a:buClr>
              <a:buFont typeface="Wingdings" pitchFamily="2" charset="2"/>
              <a:buChar char="§"/>
            </a:pPr>
            <a:r>
              <a:rPr lang="en-US" sz="900" b="0">
                <a:solidFill>
                  <a:srgbClr val="000066"/>
                </a:solidFill>
              </a:rPr>
              <a:t>Finalised Scope</a:t>
            </a:r>
          </a:p>
          <a:p>
            <a:pPr marL="119063" indent="-119063">
              <a:lnSpc>
                <a:spcPct val="90000"/>
              </a:lnSpc>
              <a:spcBef>
                <a:spcPct val="30000"/>
              </a:spcBef>
              <a:buClr>
                <a:srgbClr val="000066"/>
              </a:buClr>
              <a:buFont typeface="Wingdings" pitchFamily="2" charset="2"/>
              <a:buChar char="§"/>
            </a:pPr>
            <a:r>
              <a:rPr lang="en-US" sz="900" b="0">
                <a:solidFill>
                  <a:srgbClr val="000066"/>
                </a:solidFill>
              </a:rPr>
              <a:t>High-level process</a:t>
            </a:r>
          </a:p>
          <a:p>
            <a:pPr marL="119063" indent="-119063">
              <a:lnSpc>
                <a:spcPct val="90000"/>
              </a:lnSpc>
              <a:spcBef>
                <a:spcPct val="30000"/>
              </a:spcBef>
              <a:buClr>
                <a:srgbClr val="000066"/>
              </a:buClr>
              <a:buFont typeface="Wingdings" pitchFamily="2" charset="2"/>
              <a:buChar char="§"/>
            </a:pPr>
            <a:r>
              <a:rPr lang="en-US" sz="900" b="0">
                <a:solidFill>
                  <a:srgbClr val="000066"/>
                </a:solidFill>
              </a:rPr>
              <a:t>Team Selected</a:t>
            </a:r>
          </a:p>
          <a:p>
            <a:pPr marL="119063" indent="-119063">
              <a:lnSpc>
                <a:spcPct val="90000"/>
              </a:lnSpc>
              <a:spcBef>
                <a:spcPct val="30000"/>
              </a:spcBef>
              <a:buClr>
                <a:srgbClr val="000066"/>
              </a:buClr>
              <a:buFont typeface="Wingdings" pitchFamily="2" charset="2"/>
              <a:buChar char="§"/>
            </a:pPr>
            <a:r>
              <a:rPr lang="en-US" sz="900" b="0">
                <a:solidFill>
                  <a:srgbClr val="000066"/>
                </a:solidFill>
              </a:rPr>
              <a:t>High level plan agreed</a:t>
            </a:r>
          </a:p>
        </p:txBody>
      </p:sp>
      <p:sp>
        <p:nvSpPr>
          <p:cNvPr id="52" name="Text Box 20"/>
          <p:cNvSpPr txBox="1">
            <a:spLocks noChangeArrowheads="1"/>
          </p:cNvSpPr>
          <p:nvPr/>
        </p:nvSpPr>
        <p:spPr bwMode="gray">
          <a:xfrm>
            <a:off x="6178550" y="1824038"/>
            <a:ext cx="1306513" cy="577850"/>
          </a:xfrm>
          <a:prstGeom prst="rect">
            <a:avLst/>
          </a:prstGeom>
          <a:solidFill>
            <a:schemeClr val="bg2"/>
          </a:solidFill>
          <a:ln w="9525" algn="ctr">
            <a:noFill/>
            <a:miter lim="800000"/>
            <a:headEnd/>
            <a:tailEnd/>
          </a:ln>
        </p:spPr>
        <p:txBody>
          <a:bodyPr lIns="18288" rIns="54000"/>
          <a:lstStyle/>
          <a:p>
            <a:pPr marL="119063" indent="-119063">
              <a:lnSpc>
                <a:spcPct val="90000"/>
              </a:lnSpc>
              <a:spcBef>
                <a:spcPct val="30000"/>
              </a:spcBef>
              <a:buClr>
                <a:srgbClr val="000066"/>
              </a:buClr>
              <a:buFont typeface="Wingdings" pitchFamily="2" charset="2"/>
              <a:buChar char="§"/>
            </a:pPr>
            <a:r>
              <a:rPr lang="en-US" sz="900" b="0">
                <a:solidFill>
                  <a:srgbClr val="000066"/>
                </a:solidFill>
              </a:rPr>
              <a:t>Implementation plan &amp; charters</a:t>
            </a:r>
          </a:p>
          <a:p>
            <a:pPr marL="119063" indent="-119063">
              <a:lnSpc>
                <a:spcPct val="90000"/>
              </a:lnSpc>
              <a:spcBef>
                <a:spcPct val="30000"/>
              </a:spcBef>
              <a:buClr>
                <a:srgbClr val="000066"/>
              </a:buClr>
              <a:buFont typeface="Wingdings" pitchFamily="2" charset="2"/>
              <a:buChar char="§"/>
            </a:pPr>
            <a:r>
              <a:rPr lang="en-US" sz="900" b="0">
                <a:solidFill>
                  <a:srgbClr val="000066"/>
                </a:solidFill>
              </a:rPr>
              <a:t>Final Report back</a:t>
            </a:r>
          </a:p>
        </p:txBody>
      </p:sp>
      <p:sp>
        <p:nvSpPr>
          <p:cNvPr id="53" name="Text Box 21"/>
          <p:cNvSpPr txBox="1">
            <a:spLocks noChangeArrowheads="1"/>
          </p:cNvSpPr>
          <p:nvPr/>
        </p:nvSpPr>
        <p:spPr bwMode="gray">
          <a:xfrm>
            <a:off x="4795838" y="1824038"/>
            <a:ext cx="1306512" cy="577850"/>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a:solidFill>
                  <a:srgbClr val="000066"/>
                </a:solidFill>
              </a:rPr>
              <a:t>Future State map</a:t>
            </a:r>
          </a:p>
          <a:p>
            <a:pPr marL="119063" indent="-119063">
              <a:lnSpc>
                <a:spcPct val="90000"/>
              </a:lnSpc>
              <a:spcBef>
                <a:spcPct val="30000"/>
              </a:spcBef>
              <a:buClr>
                <a:srgbClr val="000066"/>
              </a:buClr>
              <a:buFont typeface="Wingdings" pitchFamily="2" charset="2"/>
              <a:buChar char="§"/>
            </a:pPr>
            <a:r>
              <a:rPr lang="en-US" sz="900" b="0">
                <a:solidFill>
                  <a:srgbClr val="000066"/>
                </a:solidFill>
              </a:rPr>
              <a:t>Report back to key stakeholders</a:t>
            </a:r>
          </a:p>
        </p:txBody>
      </p:sp>
      <p:sp>
        <p:nvSpPr>
          <p:cNvPr id="54" name="Text Box 22"/>
          <p:cNvSpPr txBox="1">
            <a:spLocks noChangeArrowheads="1"/>
          </p:cNvSpPr>
          <p:nvPr/>
        </p:nvSpPr>
        <p:spPr bwMode="gray">
          <a:xfrm>
            <a:off x="2030413" y="1824038"/>
            <a:ext cx="1306512" cy="577850"/>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a:solidFill>
                  <a:srgbClr val="000066"/>
                </a:solidFill>
              </a:rPr>
              <a:t>Customer requirements</a:t>
            </a:r>
          </a:p>
          <a:p>
            <a:pPr marL="119063" indent="-119063">
              <a:lnSpc>
                <a:spcPct val="90000"/>
              </a:lnSpc>
              <a:spcBef>
                <a:spcPct val="30000"/>
              </a:spcBef>
              <a:buClr>
                <a:srgbClr val="000066"/>
              </a:buClr>
              <a:buFont typeface="Wingdings" pitchFamily="2" charset="2"/>
              <a:buChar char="§"/>
            </a:pPr>
            <a:r>
              <a:rPr lang="en-US" sz="900" b="0">
                <a:solidFill>
                  <a:srgbClr val="000066"/>
                </a:solidFill>
              </a:rPr>
              <a:t>Plan interviews and current state mapping</a:t>
            </a:r>
          </a:p>
        </p:txBody>
      </p:sp>
      <p:sp>
        <p:nvSpPr>
          <p:cNvPr id="55" name="Rectangle 23"/>
          <p:cNvSpPr>
            <a:spLocks noChangeArrowheads="1"/>
          </p:cNvSpPr>
          <p:nvPr/>
        </p:nvSpPr>
        <p:spPr bwMode="auto">
          <a:xfrm rot="10800000">
            <a:off x="333375" y="1825625"/>
            <a:ext cx="263525" cy="881063"/>
          </a:xfrm>
          <a:prstGeom prst="rect">
            <a:avLst/>
          </a:prstGeom>
          <a:solidFill>
            <a:schemeClr val="accent1"/>
          </a:solidFill>
          <a:ln w="9525">
            <a:noFill/>
            <a:miter lim="800000"/>
            <a:headEnd/>
            <a:tailEnd/>
          </a:ln>
        </p:spPr>
        <p:txBody>
          <a:bodyPr vert="eaVert" wrap="none" lIns="0" tIns="0" rIns="0" bIns="0" anchor="ctr"/>
          <a:lstStyle/>
          <a:p>
            <a:pPr algn="ctr"/>
            <a:r>
              <a:rPr lang="en-GB" sz="1000" b="1">
                <a:solidFill>
                  <a:schemeClr val="bg1"/>
                </a:solidFill>
              </a:rPr>
              <a:t>Outputs</a:t>
            </a:r>
          </a:p>
        </p:txBody>
      </p:sp>
      <p:sp>
        <p:nvSpPr>
          <p:cNvPr id="56" name="Text Box 24"/>
          <p:cNvSpPr txBox="1">
            <a:spLocks noChangeArrowheads="1"/>
          </p:cNvSpPr>
          <p:nvPr/>
        </p:nvSpPr>
        <p:spPr bwMode="gray">
          <a:xfrm>
            <a:off x="3413125" y="1824038"/>
            <a:ext cx="1306513" cy="577850"/>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a:solidFill>
                  <a:srgbClr val="000066"/>
                </a:solidFill>
              </a:rPr>
              <a:t>Current State map</a:t>
            </a:r>
          </a:p>
          <a:p>
            <a:pPr marL="119063" indent="-119063">
              <a:lnSpc>
                <a:spcPct val="90000"/>
              </a:lnSpc>
              <a:spcBef>
                <a:spcPct val="30000"/>
              </a:spcBef>
              <a:buClr>
                <a:srgbClr val="000066"/>
              </a:buClr>
              <a:buFont typeface="Wingdings" pitchFamily="2" charset="2"/>
              <a:buChar char="§"/>
            </a:pPr>
            <a:r>
              <a:rPr lang="en-US" sz="900" b="0">
                <a:solidFill>
                  <a:srgbClr val="000066"/>
                </a:solidFill>
              </a:rPr>
              <a:t>Report back to key stakeholders</a:t>
            </a:r>
          </a:p>
        </p:txBody>
      </p:sp>
      <p:sp>
        <p:nvSpPr>
          <p:cNvPr id="57" name="Rectangle 25"/>
          <p:cNvSpPr>
            <a:spLocks noChangeArrowheads="1"/>
          </p:cNvSpPr>
          <p:nvPr/>
        </p:nvSpPr>
        <p:spPr bwMode="auto">
          <a:xfrm>
            <a:off x="7577138" y="1176338"/>
            <a:ext cx="1304925" cy="561975"/>
          </a:xfrm>
          <a:prstGeom prst="rect">
            <a:avLst/>
          </a:prstGeom>
          <a:solidFill>
            <a:srgbClr val="52D0FF"/>
          </a:solidFill>
          <a:ln w="9525" algn="ctr">
            <a:noFill/>
            <a:miter lim="800000"/>
            <a:headEnd/>
            <a:tailEnd/>
          </a:ln>
        </p:spPr>
        <p:txBody>
          <a:bodyPr lIns="45720" rIns="45720" anchor="ctr"/>
          <a:lstStyle/>
          <a:p>
            <a:pPr algn="ctr"/>
            <a:r>
              <a:rPr lang="en-US" sz="1000" b="1" dirty="0">
                <a:solidFill>
                  <a:schemeClr val="bg1"/>
                </a:solidFill>
              </a:rPr>
              <a:t>WP - Running the </a:t>
            </a:r>
          </a:p>
          <a:p>
            <a:pPr algn="ctr"/>
            <a:r>
              <a:rPr lang="en-US" sz="1000" b="1" dirty="0">
                <a:solidFill>
                  <a:schemeClr val="bg1"/>
                </a:solidFill>
              </a:rPr>
              <a:t>Work Pilot</a:t>
            </a:r>
          </a:p>
        </p:txBody>
      </p:sp>
      <p:sp>
        <p:nvSpPr>
          <p:cNvPr id="58" name="Text Box 26"/>
          <p:cNvSpPr txBox="1">
            <a:spLocks noChangeArrowheads="1"/>
          </p:cNvSpPr>
          <p:nvPr/>
        </p:nvSpPr>
        <p:spPr bwMode="gray">
          <a:xfrm>
            <a:off x="7575550" y="2781300"/>
            <a:ext cx="1306513" cy="1690688"/>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a:solidFill>
                  <a:srgbClr val="000066"/>
                </a:solidFill>
              </a:rPr>
              <a:t>Test &amp; refine  the new streamlined process in a safe environment</a:t>
            </a:r>
          </a:p>
          <a:p>
            <a:pPr marL="119063" indent="-119063">
              <a:lnSpc>
                <a:spcPct val="90000"/>
              </a:lnSpc>
              <a:spcBef>
                <a:spcPct val="30000"/>
              </a:spcBef>
              <a:buClr>
                <a:srgbClr val="000066"/>
              </a:buClr>
              <a:buFont typeface="Wingdings" pitchFamily="2" charset="2"/>
              <a:buChar char="§"/>
            </a:pPr>
            <a:r>
              <a:rPr lang="en-US" sz="900" b="0">
                <a:solidFill>
                  <a:srgbClr val="000066"/>
                </a:solidFill>
              </a:rPr>
              <a:t>Implement visual management</a:t>
            </a:r>
          </a:p>
          <a:p>
            <a:pPr marL="119063" indent="-119063">
              <a:lnSpc>
                <a:spcPct val="90000"/>
              </a:lnSpc>
              <a:spcBef>
                <a:spcPct val="30000"/>
              </a:spcBef>
              <a:buClr>
                <a:srgbClr val="000066"/>
              </a:buClr>
              <a:buFont typeface="Wingdings" pitchFamily="2" charset="2"/>
              <a:buChar char="§"/>
            </a:pPr>
            <a:r>
              <a:rPr lang="en-US" sz="900" b="0">
                <a:solidFill>
                  <a:srgbClr val="000066"/>
                </a:solidFill>
              </a:rPr>
              <a:t>Develop standardised operating procedures</a:t>
            </a:r>
          </a:p>
          <a:p>
            <a:pPr marL="119063" indent="-119063">
              <a:lnSpc>
                <a:spcPct val="90000"/>
              </a:lnSpc>
              <a:spcBef>
                <a:spcPct val="30000"/>
              </a:spcBef>
              <a:buClr>
                <a:srgbClr val="000066"/>
              </a:buClr>
              <a:buFont typeface="Wingdings" pitchFamily="2" charset="2"/>
              <a:buChar char="§"/>
            </a:pPr>
            <a:r>
              <a:rPr lang="en-US" sz="900" b="0">
                <a:solidFill>
                  <a:srgbClr val="000066"/>
                </a:solidFill>
              </a:rPr>
              <a:t>Measure new KPIs</a:t>
            </a:r>
          </a:p>
          <a:p>
            <a:pPr marL="119063" indent="-119063">
              <a:lnSpc>
                <a:spcPct val="90000"/>
              </a:lnSpc>
              <a:spcBef>
                <a:spcPct val="30000"/>
              </a:spcBef>
              <a:buClr>
                <a:srgbClr val="000066"/>
              </a:buClr>
              <a:buFont typeface="Wingdings" pitchFamily="2" charset="2"/>
              <a:buChar char="§"/>
            </a:pPr>
            <a:r>
              <a:rPr lang="en-GB" sz="900" b="0">
                <a:solidFill>
                  <a:srgbClr val="000066"/>
                </a:solidFill>
              </a:rPr>
              <a:t>Up-date the front line knowledge base,</a:t>
            </a:r>
          </a:p>
          <a:p>
            <a:pPr marL="119063" indent="-119063">
              <a:lnSpc>
                <a:spcPct val="90000"/>
              </a:lnSpc>
              <a:spcBef>
                <a:spcPct val="30000"/>
              </a:spcBef>
              <a:buClr>
                <a:srgbClr val="000066"/>
              </a:buClr>
              <a:buFont typeface="Wingdings" pitchFamily="2" charset="2"/>
              <a:buChar char="§"/>
            </a:pPr>
            <a:r>
              <a:rPr lang="en-GB" sz="900" b="0">
                <a:solidFill>
                  <a:srgbClr val="000066"/>
                </a:solidFill>
              </a:rPr>
              <a:t>Plan  transfer to BAU</a:t>
            </a:r>
            <a:endParaRPr lang="en-US" sz="900" b="0">
              <a:solidFill>
                <a:srgbClr val="000066"/>
              </a:solidFill>
            </a:endParaRPr>
          </a:p>
        </p:txBody>
      </p:sp>
      <p:sp>
        <p:nvSpPr>
          <p:cNvPr id="59" name="Text Box 27"/>
          <p:cNvSpPr txBox="1">
            <a:spLocks noChangeArrowheads="1"/>
          </p:cNvSpPr>
          <p:nvPr/>
        </p:nvSpPr>
        <p:spPr bwMode="gray">
          <a:xfrm>
            <a:off x="7575550" y="1824038"/>
            <a:ext cx="1306513" cy="882650"/>
          </a:xfrm>
          <a:prstGeom prst="rect">
            <a:avLst/>
          </a:prstGeom>
          <a:solidFill>
            <a:schemeClr val="bg2"/>
          </a:solidFill>
          <a:ln w="9525" algn="ctr">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a:solidFill>
                  <a:srgbClr val="000066"/>
                </a:solidFill>
              </a:rPr>
              <a:t>Rapid execution of the quick hits and impro-vement opportunities identified</a:t>
            </a:r>
          </a:p>
          <a:p>
            <a:pPr marL="119063" indent="-119063">
              <a:lnSpc>
                <a:spcPct val="90000"/>
              </a:lnSpc>
              <a:spcBef>
                <a:spcPct val="30000"/>
              </a:spcBef>
              <a:buClr>
                <a:srgbClr val="000066"/>
              </a:buClr>
              <a:buFont typeface="Wingdings" pitchFamily="2" charset="2"/>
              <a:buChar char="§"/>
            </a:pPr>
            <a:r>
              <a:rPr lang="en-US" sz="900" b="0">
                <a:solidFill>
                  <a:srgbClr val="000066"/>
                </a:solidFill>
              </a:rPr>
              <a:t>Confirm expected benefits</a:t>
            </a:r>
          </a:p>
        </p:txBody>
      </p:sp>
      <p:sp>
        <p:nvSpPr>
          <p:cNvPr id="60" name="AutoShape 28"/>
          <p:cNvSpPr>
            <a:spLocks noChangeArrowheads="1"/>
          </p:cNvSpPr>
          <p:nvPr/>
        </p:nvSpPr>
        <p:spPr bwMode="gray">
          <a:xfrm>
            <a:off x="2030413" y="2471738"/>
            <a:ext cx="5484812" cy="234950"/>
          </a:xfrm>
          <a:prstGeom prst="homePlate">
            <a:avLst>
              <a:gd name="adj" fmla="val 34693"/>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dirty="0">
                <a:solidFill>
                  <a:srgbClr val="000066"/>
                </a:solidFill>
              </a:rPr>
              <a:t>Initial identification of the </a:t>
            </a:r>
            <a:r>
              <a:rPr lang="en-US" sz="900" b="0" dirty="0" smtClean="0">
                <a:solidFill>
                  <a:srgbClr val="000066"/>
                </a:solidFill>
              </a:rPr>
              <a:t>“just do it”  </a:t>
            </a:r>
            <a:r>
              <a:rPr lang="en-US" sz="900" b="0" dirty="0">
                <a:solidFill>
                  <a:srgbClr val="000066"/>
                </a:solidFill>
              </a:rPr>
              <a:t>to be refined and designed, ready to be executed</a:t>
            </a:r>
          </a:p>
        </p:txBody>
      </p:sp>
      <p:sp>
        <p:nvSpPr>
          <p:cNvPr id="61" name="Rectangle 29"/>
          <p:cNvSpPr>
            <a:spLocks noChangeArrowheads="1"/>
          </p:cNvSpPr>
          <p:nvPr/>
        </p:nvSpPr>
        <p:spPr bwMode="auto">
          <a:xfrm>
            <a:off x="649288" y="1176338"/>
            <a:ext cx="1304925" cy="561975"/>
          </a:xfrm>
          <a:prstGeom prst="rect">
            <a:avLst/>
          </a:prstGeom>
          <a:solidFill>
            <a:schemeClr val="accent1"/>
          </a:solidFill>
          <a:ln w="9525" algn="ctr">
            <a:noFill/>
            <a:miter lim="800000"/>
            <a:headEnd/>
            <a:tailEnd/>
          </a:ln>
        </p:spPr>
        <p:txBody>
          <a:bodyPr lIns="45720" rIns="45720" anchor="ctr"/>
          <a:lstStyle/>
          <a:p>
            <a:pPr algn="ctr">
              <a:spcBef>
                <a:spcPct val="50000"/>
              </a:spcBef>
            </a:pPr>
            <a:r>
              <a:rPr lang="en-US" sz="1000" b="1" dirty="0">
                <a:solidFill>
                  <a:schemeClr val="bg1"/>
                </a:solidFill>
              </a:rPr>
              <a:t>M - </a:t>
            </a:r>
            <a:r>
              <a:rPr lang="en-US" sz="1000" b="1" dirty="0" err="1">
                <a:solidFill>
                  <a:schemeClr val="bg1"/>
                </a:solidFill>
              </a:rPr>
              <a:t>Mobilisation</a:t>
            </a:r>
            <a:r>
              <a:rPr lang="en-US" sz="1000" b="1" dirty="0">
                <a:solidFill>
                  <a:schemeClr val="bg1"/>
                </a:solidFill>
              </a:rPr>
              <a:t> Workshop</a:t>
            </a:r>
          </a:p>
        </p:txBody>
      </p:sp>
      <p:sp>
        <p:nvSpPr>
          <p:cNvPr id="62" name="Rectangle 30"/>
          <p:cNvSpPr>
            <a:spLocks noChangeArrowheads="1"/>
          </p:cNvSpPr>
          <p:nvPr/>
        </p:nvSpPr>
        <p:spPr bwMode="auto">
          <a:xfrm>
            <a:off x="3413125" y="1176338"/>
            <a:ext cx="1304925" cy="561975"/>
          </a:xfrm>
          <a:prstGeom prst="rect">
            <a:avLst/>
          </a:prstGeom>
          <a:solidFill>
            <a:srgbClr val="1462FF"/>
          </a:solidFill>
          <a:ln w="38100" cap="rnd" algn="ctr">
            <a:noFill/>
            <a:miter lim="800000"/>
            <a:headEnd/>
            <a:tailEnd/>
          </a:ln>
        </p:spPr>
        <p:txBody>
          <a:bodyPr wrap="square" lIns="180000" tIns="54000" rIns="144000" bIns="54000" anchor="ctr"/>
          <a:lstStyle/>
          <a:p>
            <a:pPr algn="ctr" defTabSz="1019175"/>
            <a:r>
              <a:rPr lang="en-US" sz="1000" b="1" dirty="0">
                <a:solidFill>
                  <a:srgbClr val="FFFFFF"/>
                </a:solidFill>
              </a:rPr>
              <a:t>CS2 - As-Is Detail Workshop</a:t>
            </a:r>
          </a:p>
        </p:txBody>
      </p:sp>
      <p:sp>
        <p:nvSpPr>
          <p:cNvPr id="63" name="Rectangle 31"/>
          <p:cNvSpPr>
            <a:spLocks noChangeArrowheads="1"/>
          </p:cNvSpPr>
          <p:nvPr/>
        </p:nvSpPr>
        <p:spPr bwMode="auto">
          <a:xfrm>
            <a:off x="6180138" y="1176338"/>
            <a:ext cx="1304925" cy="561975"/>
          </a:xfrm>
          <a:prstGeom prst="rect">
            <a:avLst/>
          </a:prstGeom>
          <a:solidFill>
            <a:srgbClr val="72C7E7"/>
          </a:solidFill>
          <a:ln w="38100" cap="rnd" algn="ctr">
            <a:noFill/>
            <a:miter lim="800000"/>
            <a:headEnd/>
            <a:tailEnd/>
          </a:ln>
        </p:spPr>
        <p:txBody>
          <a:bodyPr wrap="square" lIns="180000" tIns="54000" rIns="144000" bIns="54000" anchor="ctr"/>
          <a:lstStyle/>
          <a:p>
            <a:pPr algn="ctr" defTabSz="1019175"/>
            <a:r>
              <a:rPr lang="en-US" sz="1000" b="1" dirty="0">
                <a:solidFill>
                  <a:srgbClr val="FFFFFF"/>
                </a:solidFill>
              </a:rPr>
              <a:t>FS2 - Implementation Planning Workshop</a:t>
            </a:r>
          </a:p>
        </p:txBody>
      </p:sp>
      <p:sp>
        <p:nvSpPr>
          <p:cNvPr id="64" name="Rectangle 32"/>
          <p:cNvSpPr>
            <a:spLocks noChangeArrowheads="1"/>
          </p:cNvSpPr>
          <p:nvPr/>
        </p:nvSpPr>
        <p:spPr bwMode="auto">
          <a:xfrm>
            <a:off x="4797425" y="1176338"/>
            <a:ext cx="1304925" cy="561975"/>
          </a:xfrm>
          <a:prstGeom prst="rect">
            <a:avLst/>
          </a:prstGeom>
          <a:solidFill>
            <a:srgbClr val="00A1DE"/>
          </a:solidFill>
          <a:ln w="38100" cap="rnd" algn="ctr">
            <a:noFill/>
            <a:miter lim="800000"/>
            <a:headEnd/>
            <a:tailEnd/>
          </a:ln>
        </p:spPr>
        <p:txBody>
          <a:bodyPr wrap="square" lIns="180000" tIns="54000" rIns="144000" bIns="54000" anchor="ctr"/>
          <a:lstStyle/>
          <a:p>
            <a:pPr algn="ctr" defTabSz="1019175"/>
            <a:r>
              <a:rPr lang="en-US" sz="1000" b="1" dirty="0">
                <a:solidFill>
                  <a:srgbClr val="FFFFFF"/>
                </a:solidFill>
              </a:rPr>
              <a:t>FS1 - Future State Workshop</a:t>
            </a:r>
          </a:p>
        </p:txBody>
      </p:sp>
      <p:sp>
        <p:nvSpPr>
          <p:cNvPr id="65" name="Rectangle 33"/>
          <p:cNvSpPr>
            <a:spLocks noChangeArrowheads="1"/>
          </p:cNvSpPr>
          <p:nvPr/>
        </p:nvSpPr>
        <p:spPr bwMode="auto">
          <a:xfrm>
            <a:off x="2030413" y="1176338"/>
            <a:ext cx="1304925" cy="561975"/>
          </a:xfrm>
          <a:prstGeom prst="rect">
            <a:avLst/>
          </a:prstGeom>
          <a:solidFill>
            <a:srgbClr val="0079A6"/>
          </a:solidFill>
          <a:ln w="38100" cap="rnd" algn="ctr">
            <a:noFill/>
            <a:miter lim="800000"/>
            <a:headEnd/>
            <a:tailEnd/>
          </a:ln>
        </p:spPr>
        <p:txBody>
          <a:bodyPr wrap="square" lIns="180000" tIns="54000" rIns="144000" bIns="54000" anchor="ctr"/>
          <a:lstStyle/>
          <a:p>
            <a:pPr algn="ctr" defTabSz="1019175"/>
            <a:r>
              <a:rPr lang="en-US" sz="1000" b="1" dirty="0">
                <a:solidFill>
                  <a:srgbClr val="FFFFFF"/>
                </a:solidFill>
              </a:rPr>
              <a:t>CS1 - As-Is High level Workshop</a:t>
            </a:r>
          </a:p>
        </p:txBody>
      </p:sp>
      <p:sp>
        <p:nvSpPr>
          <p:cNvPr id="66" name="Text Box 35"/>
          <p:cNvSpPr txBox="1">
            <a:spLocks noChangeArrowheads="1"/>
          </p:cNvSpPr>
          <p:nvPr/>
        </p:nvSpPr>
        <p:spPr bwMode="gray">
          <a:xfrm>
            <a:off x="649288" y="4545014"/>
            <a:ext cx="1306512" cy="1596480"/>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a:solidFill>
                  <a:srgbClr val="000066"/>
                </a:solidFill>
              </a:rPr>
              <a:t>Problem scoping</a:t>
            </a:r>
            <a:endParaRPr lang="en-GB" sz="900" b="0">
              <a:solidFill>
                <a:srgbClr val="000066"/>
              </a:solidFill>
            </a:endParaRPr>
          </a:p>
          <a:p>
            <a:pPr marL="119063" indent="-119063">
              <a:lnSpc>
                <a:spcPct val="90000"/>
              </a:lnSpc>
              <a:spcBef>
                <a:spcPct val="30000"/>
              </a:spcBef>
              <a:buClr>
                <a:srgbClr val="000066"/>
              </a:buClr>
              <a:buFont typeface="Wingdings" pitchFamily="2" charset="2"/>
              <a:buChar char="§"/>
            </a:pPr>
            <a:r>
              <a:rPr lang="en-GB" sz="900" b="0">
                <a:solidFill>
                  <a:srgbClr val="000066"/>
                </a:solidFill>
              </a:rPr>
              <a:t>Identify process owners, suppliers, customers (SIPOC)</a:t>
            </a:r>
          </a:p>
          <a:p>
            <a:pPr marL="119063" indent="-119063">
              <a:lnSpc>
                <a:spcPct val="90000"/>
              </a:lnSpc>
              <a:spcBef>
                <a:spcPct val="30000"/>
              </a:spcBef>
              <a:buClr>
                <a:srgbClr val="000066"/>
              </a:buClr>
              <a:buFont typeface="Wingdings" pitchFamily="2" charset="2"/>
              <a:buChar char="§"/>
            </a:pPr>
            <a:r>
              <a:rPr lang="en-GB" sz="900" b="0">
                <a:solidFill>
                  <a:srgbClr val="000066"/>
                </a:solidFill>
              </a:rPr>
              <a:t>Value Tree</a:t>
            </a:r>
          </a:p>
          <a:p>
            <a:pPr marL="119063" indent="-119063">
              <a:lnSpc>
                <a:spcPct val="90000"/>
              </a:lnSpc>
              <a:spcBef>
                <a:spcPct val="30000"/>
              </a:spcBef>
              <a:buClr>
                <a:srgbClr val="000066"/>
              </a:buClr>
              <a:buFont typeface="Wingdings" pitchFamily="2" charset="2"/>
              <a:buChar char="§"/>
            </a:pPr>
            <a:r>
              <a:rPr lang="en-GB" sz="900" b="0">
                <a:solidFill>
                  <a:srgbClr val="000066"/>
                </a:solidFill>
              </a:rPr>
              <a:t>Data collection </a:t>
            </a:r>
          </a:p>
          <a:p>
            <a:pPr marL="119063" indent="-119063">
              <a:lnSpc>
                <a:spcPct val="90000"/>
              </a:lnSpc>
              <a:spcBef>
                <a:spcPct val="30000"/>
              </a:spcBef>
              <a:buClr>
                <a:srgbClr val="000066"/>
              </a:buClr>
              <a:buFont typeface="Wingdings" pitchFamily="2" charset="2"/>
              <a:buChar char="§"/>
            </a:pPr>
            <a:r>
              <a:rPr lang="en-GB" sz="900" b="0">
                <a:solidFill>
                  <a:srgbClr val="000066"/>
                </a:solidFill>
              </a:rPr>
              <a:t>Project Charter</a:t>
            </a:r>
          </a:p>
        </p:txBody>
      </p:sp>
      <p:sp>
        <p:nvSpPr>
          <p:cNvPr id="67" name="Text Box 36"/>
          <p:cNvSpPr txBox="1">
            <a:spLocks noChangeArrowheads="1"/>
          </p:cNvSpPr>
          <p:nvPr/>
        </p:nvSpPr>
        <p:spPr bwMode="gray">
          <a:xfrm>
            <a:off x="3413125" y="4545014"/>
            <a:ext cx="1306513" cy="1596480"/>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GB" sz="900" b="0">
                <a:solidFill>
                  <a:srgbClr val="000066"/>
                </a:solidFill>
              </a:rPr>
              <a:t>Seeing is Believing</a:t>
            </a:r>
          </a:p>
          <a:p>
            <a:pPr marL="119063" indent="-119063">
              <a:lnSpc>
                <a:spcPct val="90000"/>
              </a:lnSpc>
              <a:spcBef>
                <a:spcPct val="30000"/>
              </a:spcBef>
              <a:buClr>
                <a:srgbClr val="000066"/>
              </a:buClr>
              <a:buFont typeface="Wingdings" pitchFamily="2" charset="2"/>
              <a:buChar char="§"/>
            </a:pPr>
            <a:r>
              <a:rPr lang="en-GB" sz="900" b="0">
                <a:solidFill>
                  <a:srgbClr val="000066"/>
                </a:solidFill>
              </a:rPr>
              <a:t>Value stream mapping</a:t>
            </a:r>
          </a:p>
          <a:p>
            <a:pPr marL="119063" indent="-119063">
              <a:lnSpc>
                <a:spcPct val="90000"/>
              </a:lnSpc>
              <a:spcBef>
                <a:spcPct val="30000"/>
              </a:spcBef>
              <a:buClr>
                <a:srgbClr val="000066"/>
              </a:buClr>
              <a:buFont typeface="Wingdings" pitchFamily="2" charset="2"/>
              <a:buChar char="§"/>
            </a:pPr>
            <a:r>
              <a:rPr lang="en-GB" sz="900" b="0">
                <a:solidFill>
                  <a:srgbClr val="000066"/>
                </a:solidFill>
              </a:rPr>
              <a:t>Baseline Metrics </a:t>
            </a:r>
          </a:p>
          <a:p>
            <a:pPr marL="119063" indent="-119063">
              <a:lnSpc>
                <a:spcPct val="90000"/>
              </a:lnSpc>
              <a:spcBef>
                <a:spcPct val="30000"/>
              </a:spcBef>
              <a:buClr>
                <a:srgbClr val="000066"/>
              </a:buClr>
              <a:buFont typeface="Wingdings" pitchFamily="2" charset="2"/>
              <a:buChar char="§"/>
            </a:pPr>
            <a:r>
              <a:rPr lang="en-GB" sz="900" b="0">
                <a:solidFill>
                  <a:srgbClr val="000066"/>
                </a:solidFill>
              </a:rPr>
              <a:t>7 wastes analysis</a:t>
            </a:r>
          </a:p>
          <a:p>
            <a:pPr marL="119063" indent="-119063">
              <a:lnSpc>
                <a:spcPct val="90000"/>
              </a:lnSpc>
              <a:spcBef>
                <a:spcPct val="30000"/>
              </a:spcBef>
              <a:buClr>
                <a:srgbClr val="000066"/>
              </a:buClr>
              <a:buFont typeface="Wingdings" pitchFamily="2" charset="2"/>
              <a:buChar char="§"/>
            </a:pPr>
            <a:r>
              <a:rPr lang="en-GB" sz="900" b="0">
                <a:solidFill>
                  <a:srgbClr val="000066"/>
                </a:solidFill>
              </a:rPr>
              <a:t>Root cause analysis and problem-solving</a:t>
            </a:r>
          </a:p>
          <a:p>
            <a:pPr marL="119063" indent="-119063">
              <a:lnSpc>
                <a:spcPct val="90000"/>
              </a:lnSpc>
              <a:spcBef>
                <a:spcPct val="30000"/>
              </a:spcBef>
              <a:buClr>
                <a:srgbClr val="000066"/>
              </a:buClr>
              <a:buFont typeface="Wingdings" pitchFamily="2" charset="2"/>
              <a:buChar char="§"/>
            </a:pPr>
            <a:r>
              <a:rPr lang="en-GB" sz="900" b="0">
                <a:solidFill>
                  <a:srgbClr val="000066"/>
                </a:solidFill>
              </a:rPr>
              <a:t>5S analysis (work place management)</a:t>
            </a:r>
          </a:p>
        </p:txBody>
      </p:sp>
      <p:sp>
        <p:nvSpPr>
          <p:cNvPr id="68" name="Text Box 37"/>
          <p:cNvSpPr txBox="1">
            <a:spLocks noChangeArrowheads="1"/>
          </p:cNvSpPr>
          <p:nvPr/>
        </p:nvSpPr>
        <p:spPr bwMode="gray">
          <a:xfrm>
            <a:off x="6178550" y="4545014"/>
            <a:ext cx="1306513" cy="1596480"/>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a:solidFill>
                  <a:srgbClr val="000066"/>
                </a:solidFill>
              </a:rPr>
              <a:t>Improvement Work Packages charters</a:t>
            </a:r>
          </a:p>
          <a:p>
            <a:pPr marL="119063" indent="-119063">
              <a:lnSpc>
                <a:spcPct val="90000"/>
              </a:lnSpc>
              <a:spcBef>
                <a:spcPct val="30000"/>
              </a:spcBef>
              <a:buClr>
                <a:srgbClr val="000066"/>
              </a:buClr>
              <a:buFont typeface="Wingdings" pitchFamily="2" charset="2"/>
              <a:buChar char="§"/>
            </a:pPr>
            <a:r>
              <a:rPr lang="en-US" sz="900" b="0">
                <a:solidFill>
                  <a:srgbClr val="000066"/>
                </a:solidFill>
              </a:rPr>
              <a:t>Ease versus Impact assessment</a:t>
            </a:r>
          </a:p>
          <a:p>
            <a:pPr marL="119063" indent="-119063">
              <a:lnSpc>
                <a:spcPct val="90000"/>
              </a:lnSpc>
              <a:spcBef>
                <a:spcPct val="30000"/>
              </a:spcBef>
              <a:buClr>
                <a:srgbClr val="000066"/>
              </a:buClr>
              <a:buFont typeface="Wingdings" pitchFamily="2" charset="2"/>
              <a:buChar char="§"/>
            </a:pPr>
            <a:r>
              <a:rPr lang="en-US" sz="900" b="0">
                <a:solidFill>
                  <a:srgbClr val="000066"/>
                </a:solidFill>
              </a:rPr>
              <a:t>Gantt chart</a:t>
            </a:r>
          </a:p>
        </p:txBody>
      </p:sp>
      <p:sp>
        <p:nvSpPr>
          <p:cNvPr id="69" name="Text Box 38"/>
          <p:cNvSpPr txBox="1">
            <a:spLocks noChangeArrowheads="1"/>
          </p:cNvSpPr>
          <p:nvPr/>
        </p:nvSpPr>
        <p:spPr bwMode="gray">
          <a:xfrm>
            <a:off x="4795838" y="4545014"/>
            <a:ext cx="1306512" cy="1596480"/>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dirty="0">
                <a:solidFill>
                  <a:srgbClr val="000066"/>
                </a:solidFill>
              </a:rPr>
              <a:t>Lean design principles</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Pull systems and one piece flow</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Mistake proofing</a:t>
            </a:r>
          </a:p>
          <a:p>
            <a:pPr marL="119063" indent="-119063">
              <a:lnSpc>
                <a:spcPct val="90000"/>
              </a:lnSpc>
              <a:spcBef>
                <a:spcPct val="30000"/>
              </a:spcBef>
              <a:buClr>
                <a:srgbClr val="000066"/>
              </a:buClr>
              <a:buFont typeface="Wingdings" pitchFamily="2" charset="2"/>
              <a:buChar char="§"/>
            </a:pPr>
            <a:r>
              <a:rPr lang="en-US" sz="900" b="0" dirty="0" err="1">
                <a:solidFill>
                  <a:srgbClr val="000066"/>
                </a:solidFill>
              </a:rPr>
              <a:t>Andon</a:t>
            </a:r>
            <a:r>
              <a:rPr lang="en-US" sz="900" b="0" dirty="0">
                <a:solidFill>
                  <a:srgbClr val="000066"/>
                </a:solidFill>
              </a:rPr>
              <a:t> system</a:t>
            </a:r>
          </a:p>
          <a:p>
            <a:pPr marL="119063" indent="-119063">
              <a:lnSpc>
                <a:spcPct val="90000"/>
              </a:lnSpc>
              <a:spcBef>
                <a:spcPct val="30000"/>
              </a:spcBef>
              <a:buClr>
                <a:srgbClr val="000066"/>
              </a:buClr>
              <a:buFont typeface="Wingdings" pitchFamily="2" charset="2"/>
              <a:buChar char="§"/>
            </a:pPr>
            <a:r>
              <a:rPr lang="en-US" sz="900" b="0" dirty="0" err="1">
                <a:solidFill>
                  <a:srgbClr val="000066"/>
                </a:solidFill>
              </a:rPr>
              <a:t>Takt</a:t>
            </a:r>
            <a:r>
              <a:rPr lang="en-US" sz="900" b="0" dirty="0">
                <a:solidFill>
                  <a:srgbClr val="000066"/>
                </a:solidFill>
              </a:rPr>
              <a:t> time</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Cycle time diagram</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Load balancing </a:t>
            </a:r>
          </a:p>
        </p:txBody>
      </p:sp>
      <p:sp>
        <p:nvSpPr>
          <p:cNvPr id="70" name="Text Box 39"/>
          <p:cNvSpPr txBox="1">
            <a:spLocks noChangeArrowheads="1"/>
          </p:cNvSpPr>
          <p:nvPr/>
        </p:nvSpPr>
        <p:spPr bwMode="gray">
          <a:xfrm>
            <a:off x="2030413" y="4545014"/>
            <a:ext cx="1306512" cy="1596480"/>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a:solidFill>
                  <a:srgbClr val="000066"/>
                </a:solidFill>
              </a:rPr>
              <a:t>Lean simulation game</a:t>
            </a:r>
          </a:p>
          <a:p>
            <a:pPr marL="119063" indent="-119063">
              <a:lnSpc>
                <a:spcPct val="90000"/>
              </a:lnSpc>
              <a:spcBef>
                <a:spcPct val="30000"/>
              </a:spcBef>
              <a:buClr>
                <a:srgbClr val="000066"/>
              </a:buClr>
              <a:buFont typeface="Wingdings" pitchFamily="2" charset="2"/>
              <a:buChar char="§"/>
            </a:pPr>
            <a:r>
              <a:rPr lang="en-US" sz="900" b="0">
                <a:solidFill>
                  <a:srgbClr val="000066"/>
                </a:solidFill>
              </a:rPr>
              <a:t>VOC data &amp; CTQ</a:t>
            </a:r>
          </a:p>
          <a:p>
            <a:pPr marL="119063" indent="-119063">
              <a:lnSpc>
                <a:spcPct val="90000"/>
              </a:lnSpc>
              <a:spcBef>
                <a:spcPct val="30000"/>
              </a:spcBef>
              <a:buClr>
                <a:srgbClr val="000066"/>
              </a:buClr>
              <a:buFont typeface="Wingdings" pitchFamily="2" charset="2"/>
              <a:buChar char="§"/>
            </a:pPr>
            <a:r>
              <a:rPr lang="en-GB" sz="900" b="0">
                <a:solidFill>
                  <a:srgbClr val="000066"/>
                </a:solidFill>
              </a:rPr>
              <a:t>Understand demand -  Mississippi Chart</a:t>
            </a:r>
          </a:p>
          <a:p>
            <a:pPr marL="119063" indent="-119063">
              <a:lnSpc>
                <a:spcPct val="90000"/>
              </a:lnSpc>
              <a:spcBef>
                <a:spcPct val="30000"/>
              </a:spcBef>
              <a:buClr>
                <a:srgbClr val="000066"/>
              </a:buClr>
              <a:buFont typeface="Wingdings" pitchFamily="2" charset="2"/>
              <a:buChar char="§"/>
            </a:pPr>
            <a:r>
              <a:rPr lang="en-US" sz="900" b="0">
                <a:solidFill>
                  <a:srgbClr val="000066"/>
                </a:solidFill>
              </a:rPr>
              <a:t>Runners, Repeaters and Strangers</a:t>
            </a:r>
          </a:p>
          <a:p>
            <a:pPr marL="119063" indent="-119063">
              <a:lnSpc>
                <a:spcPct val="90000"/>
              </a:lnSpc>
              <a:spcBef>
                <a:spcPct val="30000"/>
              </a:spcBef>
              <a:buClr>
                <a:srgbClr val="000066"/>
              </a:buClr>
              <a:buFont typeface="Wingdings" pitchFamily="2" charset="2"/>
              <a:buChar char="§"/>
            </a:pPr>
            <a:r>
              <a:rPr lang="en-US" sz="900" b="0">
                <a:solidFill>
                  <a:srgbClr val="000066"/>
                </a:solidFill>
              </a:rPr>
              <a:t>Value tree</a:t>
            </a:r>
          </a:p>
        </p:txBody>
      </p:sp>
      <p:sp>
        <p:nvSpPr>
          <p:cNvPr id="71" name="Rectangle 40"/>
          <p:cNvSpPr>
            <a:spLocks noChangeArrowheads="1"/>
          </p:cNvSpPr>
          <p:nvPr/>
        </p:nvSpPr>
        <p:spPr bwMode="auto">
          <a:xfrm rot="10800000">
            <a:off x="334962" y="4546600"/>
            <a:ext cx="263525" cy="1596481"/>
          </a:xfrm>
          <a:prstGeom prst="rect">
            <a:avLst/>
          </a:prstGeom>
          <a:solidFill>
            <a:schemeClr val="accent1"/>
          </a:solidFill>
          <a:ln w="9525">
            <a:noFill/>
            <a:miter lim="800000"/>
            <a:headEnd/>
            <a:tailEnd/>
          </a:ln>
        </p:spPr>
        <p:txBody>
          <a:bodyPr vert="eaVert" wrap="none" lIns="0" tIns="0" rIns="0" bIns="0" anchor="ctr"/>
          <a:lstStyle/>
          <a:p>
            <a:pPr algn="ctr"/>
            <a:r>
              <a:rPr lang="en-GB" sz="1000" b="1" dirty="0">
                <a:solidFill>
                  <a:schemeClr val="bg1"/>
                </a:solidFill>
              </a:rPr>
              <a:t>Tools and techniques</a:t>
            </a:r>
          </a:p>
        </p:txBody>
      </p:sp>
      <p:sp>
        <p:nvSpPr>
          <p:cNvPr id="72" name="Text Box 41"/>
          <p:cNvSpPr txBox="1">
            <a:spLocks noChangeArrowheads="1"/>
          </p:cNvSpPr>
          <p:nvPr/>
        </p:nvSpPr>
        <p:spPr bwMode="gray">
          <a:xfrm>
            <a:off x="7575550" y="4545014"/>
            <a:ext cx="1306513" cy="1596480"/>
          </a:xfrm>
          <a:prstGeom prst="rect">
            <a:avLst/>
          </a:prstGeom>
          <a:solidFill>
            <a:schemeClr val="bg2"/>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b="0" dirty="0">
                <a:solidFill>
                  <a:srgbClr val="000066"/>
                </a:solidFill>
              </a:rPr>
              <a:t>Work pilot mission</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5S environment</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Standard Work</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Decision Trees</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Skill matrix</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KPI &amp; Run charts</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Control charts</a:t>
            </a:r>
          </a:p>
          <a:p>
            <a:pPr marL="119063" indent="-119063">
              <a:lnSpc>
                <a:spcPct val="90000"/>
              </a:lnSpc>
              <a:spcBef>
                <a:spcPct val="30000"/>
              </a:spcBef>
              <a:buClr>
                <a:srgbClr val="000066"/>
              </a:buClr>
              <a:buFont typeface="Wingdings" pitchFamily="2" charset="2"/>
              <a:buChar char="§"/>
            </a:pPr>
            <a:r>
              <a:rPr lang="en-US" sz="900" b="0" dirty="0">
                <a:solidFill>
                  <a:srgbClr val="000066"/>
                </a:solidFill>
              </a:rPr>
              <a:t>Quality matrix, FMEA</a:t>
            </a:r>
          </a:p>
          <a:p>
            <a:pPr marL="119063" indent="-119063">
              <a:lnSpc>
                <a:spcPct val="90000"/>
              </a:lnSpc>
              <a:spcBef>
                <a:spcPct val="30000"/>
              </a:spcBef>
              <a:buClr>
                <a:srgbClr val="000066"/>
              </a:buClr>
              <a:buFont typeface="Wingdings" pitchFamily="2" charset="2"/>
              <a:buChar char="§"/>
            </a:pPr>
            <a:r>
              <a:rPr lang="en-US" sz="900" b="0" dirty="0" smtClean="0">
                <a:solidFill>
                  <a:srgbClr val="000066"/>
                </a:solidFill>
              </a:rPr>
              <a:t>Problem solving </a:t>
            </a:r>
            <a:r>
              <a:rPr lang="en-US" sz="900" b="0" dirty="0">
                <a:solidFill>
                  <a:srgbClr val="000066"/>
                </a:solidFill>
              </a:rPr>
              <a:t>&amp; 8D</a:t>
            </a:r>
          </a:p>
        </p:txBody>
      </p:sp>
      <p:sp>
        <p:nvSpPr>
          <p:cNvPr id="127014" name="Rectangle 37"/>
          <p:cNvSpPr>
            <a:spLocks noChangeArrowheads="1"/>
          </p:cNvSpPr>
          <p:nvPr/>
        </p:nvSpPr>
        <p:spPr bwMode="auto">
          <a:xfrm>
            <a:off x="6151440" y="1120776"/>
            <a:ext cx="1333623" cy="5044528"/>
          </a:xfrm>
          <a:prstGeom prst="rect">
            <a:avLst/>
          </a:prstGeom>
          <a:noFill/>
          <a:ln w="57150" algn="ctr">
            <a:solidFill>
              <a:srgbClr val="FF0000"/>
            </a:solidFill>
            <a:miter lim="800000"/>
            <a:headEnd/>
            <a:tailEnd/>
          </a:ln>
        </p:spPr>
        <p:txBody>
          <a:bodyPr wrap="none" lIns="91430" tIns="45716" rIns="91430" bIns="45716" anchor="ctr"/>
          <a:lstStyle/>
          <a:p>
            <a:endParaRPr lang="en-US" b="0">
              <a:solidFill>
                <a:srgbClr val="FFFFFF"/>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a:spLocks noGrp="1"/>
          </p:cNvSpPr>
          <p:nvPr>
            <p:ph type="title"/>
          </p:nvPr>
        </p:nvSpPr>
        <p:spPr/>
        <p:txBody>
          <a:bodyPr/>
          <a:lstStyle/>
          <a:p>
            <a:pPr eaLnBrk="1" hangingPunct="1"/>
            <a:r>
              <a:rPr lang="en-US" sz="2400" dirty="0"/>
              <a:t>Lean management tools &amp; techniques</a:t>
            </a:r>
            <a:r>
              <a:rPr lang="en-GB" dirty="0" smtClean="0"/>
              <a:t/>
            </a:r>
            <a:br>
              <a:rPr lang="en-GB" dirty="0" smtClean="0"/>
            </a:br>
            <a:r>
              <a:rPr lang="en-US" sz="2000" dirty="0">
                <a:solidFill>
                  <a:schemeClr val="accent2"/>
                </a:solidFill>
              </a:rPr>
              <a:t>5S: </a:t>
            </a:r>
            <a:r>
              <a:rPr lang="en-GB" sz="1600" b="1" dirty="0">
                <a:solidFill>
                  <a:srgbClr val="99CC33"/>
                </a:solidFill>
                <a:cs typeface="Arial" pitchFamily="34" charset="0"/>
              </a:rPr>
              <a:t>Sort  </a:t>
            </a:r>
            <a:r>
              <a:rPr lang="en-GB" sz="1600" b="1" dirty="0">
                <a:solidFill>
                  <a:srgbClr val="99CC33"/>
                </a:solidFill>
                <a:cs typeface="Arial" pitchFamily="34" charset="0"/>
                <a:sym typeface="Wingdings" pitchFamily="2" charset="2"/>
              </a:rPr>
              <a:t> Straighten  Shine  </a:t>
            </a:r>
            <a:r>
              <a:rPr lang="en-GB" sz="1600" b="1" dirty="0" err="1">
                <a:solidFill>
                  <a:srgbClr val="99CC33"/>
                </a:solidFill>
                <a:cs typeface="Arial" pitchFamily="34" charset="0"/>
                <a:sym typeface="Wingdings" pitchFamily="2" charset="2"/>
              </a:rPr>
              <a:t>Standarise</a:t>
            </a:r>
            <a:r>
              <a:rPr lang="en-GB" sz="1600" b="1" dirty="0">
                <a:solidFill>
                  <a:srgbClr val="99CC33"/>
                </a:solidFill>
                <a:cs typeface="Arial" pitchFamily="34" charset="0"/>
                <a:sym typeface="Wingdings" pitchFamily="2" charset="2"/>
              </a:rPr>
              <a:t>  Sustain</a:t>
            </a:r>
            <a:r>
              <a:rPr lang="en-GB" sz="1600" b="1" dirty="0">
                <a:solidFill>
                  <a:srgbClr val="99CC33"/>
                </a:solidFill>
                <a:cs typeface="Arial" pitchFamily="34" charset="0"/>
              </a:rPr>
              <a:t/>
            </a:r>
            <a:br>
              <a:rPr lang="en-GB" sz="1600" b="1" dirty="0">
                <a:solidFill>
                  <a:srgbClr val="99CC33"/>
                </a:solidFill>
                <a:cs typeface="Arial" pitchFamily="34" charset="0"/>
              </a:rPr>
            </a:br>
            <a:endParaRPr lang="en-GB" sz="1600" dirty="0" smtClean="0"/>
          </a:p>
        </p:txBody>
      </p:sp>
      <p:sp>
        <p:nvSpPr>
          <p:cNvPr id="4" name="Slide Number Placeholder 3"/>
          <p:cNvSpPr>
            <a:spLocks noGrp="1"/>
          </p:cNvSpPr>
          <p:nvPr>
            <p:ph type="sldNum" sz="quarter" idx="11"/>
          </p:nvPr>
        </p:nvSpPr>
        <p:spPr/>
        <p:txBody>
          <a:bodyPr/>
          <a:lstStyle/>
          <a:p>
            <a:pPr>
              <a:defRPr/>
            </a:pPr>
            <a:fld id="{C5F14C61-931A-4236-A27B-A4A5BA7BA053}" type="slidenum">
              <a:rPr lang="en-GB">
                <a:latin typeface="+mj-lt"/>
              </a:rPr>
              <a:pPr>
                <a:defRPr/>
              </a:pPr>
              <a:t>40</a:t>
            </a:fld>
            <a:endParaRPr lang="en-GB" dirty="0">
              <a:latin typeface="+mj-lt"/>
            </a:endParaRPr>
          </a:p>
        </p:txBody>
      </p:sp>
      <p:pic>
        <p:nvPicPr>
          <p:cNvPr id="22" name="Picture 21" descr="Mama shop.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800" y="979396"/>
            <a:ext cx="7865217" cy="5489922"/>
          </a:xfrm>
          <a:prstGeom prst="rect">
            <a:avLst/>
          </a:prstGeom>
        </p:spPr>
      </p:pic>
    </p:spTree>
    <p:extLst>
      <p:ext uri="{BB962C8B-B14F-4D97-AF65-F5344CB8AC3E}">
        <p14:creationId xmlns:p14="http://schemas.microsoft.com/office/powerpoint/2010/main" val="8521304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a:spLocks noGrp="1"/>
          </p:cNvSpPr>
          <p:nvPr>
            <p:ph type="title"/>
          </p:nvPr>
        </p:nvSpPr>
        <p:spPr/>
        <p:txBody>
          <a:bodyPr/>
          <a:lstStyle/>
          <a:p>
            <a:pPr eaLnBrk="1" hangingPunct="1"/>
            <a:r>
              <a:rPr lang="en-US" sz="2400" dirty="0"/>
              <a:t>Tools &amp; Techniques</a:t>
            </a:r>
            <a:r>
              <a:rPr lang="en-GB" dirty="0" smtClean="0"/>
              <a:t/>
            </a:r>
            <a:br>
              <a:rPr lang="en-GB" dirty="0" smtClean="0"/>
            </a:br>
            <a:endParaRPr lang="en-GB" sz="1600" dirty="0" smtClean="0"/>
          </a:p>
        </p:txBody>
      </p:sp>
      <p:sp>
        <p:nvSpPr>
          <p:cNvPr id="4" name="Slide Number Placeholder 3"/>
          <p:cNvSpPr>
            <a:spLocks noGrp="1"/>
          </p:cNvSpPr>
          <p:nvPr>
            <p:ph type="sldNum" sz="quarter" idx="11"/>
          </p:nvPr>
        </p:nvSpPr>
        <p:spPr/>
        <p:txBody>
          <a:bodyPr/>
          <a:lstStyle/>
          <a:p>
            <a:pPr>
              <a:defRPr/>
            </a:pPr>
            <a:fld id="{C5F14C61-931A-4236-A27B-A4A5BA7BA053}" type="slidenum">
              <a:rPr lang="en-GB">
                <a:latin typeface="+mj-lt"/>
              </a:rPr>
              <a:pPr>
                <a:defRPr/>
              </a:pPr>
              <a:t>41</a:t>
            </a:fld>
            <a:endParaRPr lang="en-GB" dirty="0">
              <a:latin typeface="+mj-lt"/>
            </a:endParaRPr>
          </a:p>
        </p:txBody>
      </p:sp>
      <p:pic>
        <p:nvPicPr>
          <p:cNvPr id="5" name="Picture 4" descr="Messy shop 2.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157063" cy="6858000"/>
          </a:xfrm>
          <a:prstGeom prst="rect">
            <a:avLst/>
          </a:prstGeom>
        </p:spPr>
      </p:pic>
    </p:spTree>
    <p:extLst>
      <p:ext uri="{BB962C8B-B14F-4D97-AF65-F5344CB8AC3E}">
        <p14:creationId xmlns:p14="http://schemas.microsoft.com/office/powerpoint/2010/main" val="42846098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a:spLocks noGrp="1"/>
          </p:cNvSpPr>
          <p:nvPr>
            <p:ph type="title"/>
          </p:nvPr>
        </p:nvSpPr>
        <p:spPr/>
        <p:txBody>
          <a:bodyPr/>
          <a:lstStyle/>
          <a:p>
            <a:pPr eaLnBrk="1" hangingPunct="1"/>
            <a:r>
              <a:rPr lang="en-US" sz="2400" dirty="0"/>
              <a:t>Lean management tools &amp; techniques</a:t>
            </a:r>
            <a:r>
              <a:rPr lang="en-GB" dirty="0" smtClean="0"/>
              <a:t/>
            </a:r>
            <a:br>
              <a:rPr lang="en-GB" dirty="0" smtClean="0"/>
            </a:br>
            <a:r>
              <a:rPr lang="en-GB" sz="1800" b="1" dirty="0" smtClean="0">
                <a:solidFill>
                  <a:schemeClr val="accent2"/>
                </a:solidFill>
              </a:rPr>
              <a:t>One of the foundation of </a:t>
            </a:r>
            <a:r>
              <a:rPr lang="en-GB" sz="1800" b="1" dirty="0" smtClean="0">
                <a:solidFill>
                  <a:schemeClr val="accent2"/>
                </a:solidFill>
                <a:cs typeface="Arial" pitchFamily="34" charset="0"/>
              </a:rPr>
              <a:t>5</a:t>
            </a:r>
            <a:r>
              <a:rPr lang="en-GB" sz="1800" b="1" dirty="0" smtClean="0">
                <a:solidFill>
                  <a:srgbClr val="99CC33"/>
                </a:solidFill>
                <a:cs typeface="Arial" pitchFamily="34" charset="0"/>
              </a:rPr>
              <a:t>S is Visual management</a:t>
            </a:r>
            <a:endParaRPr lang="en-GB" sz="1600" dirty="0" smtClean="0"/>
          </a:p>
        </p:txBody>
      </p:sp>
      <p:sp>
        <p:nvSpPr>
          <p:cNvPr id="4" name="Slide Number Placeholder 3"/>
          <p:cNvSpPr>
            <a:spLocks noGrp="1"/>
          </p:cNvSpPr>
          <p:nvPr>
            <p:ph type="sldNum" sz="quarter" idx="11"/>
          </p:nvPr>
        </p:nvSpPr>
        <p:spPr/>
        <p:txBody>
          <a:bodyPr/>
          <a:lstStyle/>
          <a:p>
            <a:pPr>
              <a:defRPr/>
            </a:pPr>
            <a:fld id="{C5F14C61-931A-4236-A27B-A4A5BA7BA053}" type="slidenum">
              <a:rPr lang="en-GB">
                <a:latin typeface="+mj-lt"/>
              </a:rPr>
              <a:pPr>
                <a:defRPr/>
              </a:pPr>
              <a:t>42</a:t>
            </a:fld>
            <a:endParaRPr lang="en-GB" dirty="0">
              <a:latin typeface="+mj-lt"/>
            </a:endParaRPr>
          </a:p>
        </p:txBody>
      </p:sp>
      <p:sp>
        <p:nvSpPr>
          <p:cNvPr id="14" name="Rectangle 13"/>
          <p:cNvSpPr/>
          <p:nvPr/>
        </p:nvSpPr>
        <p:spPr>
          <a:xfrm>
            <a:off x="5594922" y="4539419"/>
            <a:ext cx="3081338" cy="1768475"/>
          </a:xfrm>
          <a:prstGeom prst="rect">
            <a:avLst/>
          </a:prstGeom>
          <a:solidFill>
            <a:srgbClr val="92D4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latin typeface="+mj-lt"/>
            </a:endParaRPr>
          </a:p>
        </p:txBody>
      </p:sp>
      <p:sp>
        <p:nvSpPr>
          <p:cNvPr id="15" name="Rectangle 14"/>
          <p:cNvSpPr/>
          <p:nvPr/>
        </p:nvSpPr>
        <p:spPr>
          <a:xfrm>
            <a:off x="2928938" y="1156787"/>
            <a:ext cx="3081337" cy="1770063"/>
          </a:xfrm>
          <a:prstGeom prst="rect">
            <a:avLst/>
          </a:prstGeom>
          <a:solidFill>
            <a:srgbClr val="00A1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latin typeface="+mj-lt"/>
            </a:endParaRPr>
          </a:p>
        </p:txBody>
      </p:sp>
      <p:sp>
        <p:nvSpPr>
          <p:cNvPr id="16" name="Rectangle 15"/>
          <p:cNvSpPr/>
          <p:nvPr/>
        </p:nvSpPr>
        <p:spPr>
          <a:xfrm>
            <a:off x="506413" y="4539419"/>
            <a:ext cx="3079750" cy="1768475"/>
          </a:xfrm>
          <a:prstGeom prst="rect">
            <a:avLst/>
          </a:prstGeom>
          <a:solidFill>
            <a:srgbClr val="72C7E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latin typeface="+mj-lt"/>
            </a:endParaRPr>
          </a:p>
        </p:txBody>
      </p:sp>
      <p:sp>
        <p:nvSpPr>
          <p:cNvPr id="17" name="Rectangle 2054"/>
          <p:cNvSpPr>
            <a:spLocks noChangeArrowheads="1"/>
          </p:cNvSpPr>
          <p:nvPr/>
        </p:nvSpPr>
        <p:spPr bwMode="auto">
          <a:xfrm>
            <a:off x="3194050" y="1593350"/>
            <a:ext cx="2590800" cy="1066800"/>
          </a:xfrm>
          <a:prstGeom prst="rect">
            <a:avLst/>
          </a:prstGeom>
          <a:noFill/>
          <a:ln w="9525">
            <a:noFill/>
            <a:miter lim="800000"/>
            <a:headEnd/>
            <a:tailEnd/>
          </a:ln>
        </p:spPr>
        <p:txBody>
          <a:bodyPr wrap="none" anchor="ctr"/>
          <a:lstStyle/>
          <a:p>
            <a:pPr marL="285750" indent="-285750">
              <a:spcBef>
                <a:spcPts val="600"/>
              </a:spcBef>
              <a:buFont typeface="Wingdings" panose="05000000000000000000" pitchFamily="2" charset="2"/>
              <a:buChar char="§"/>
              <a:defRPr/>
            </a:pPr>
            <a:endParaRPr lang="en-US" sz="1600" b="0" dirty="0">
              <a:solidFill>
                <a:schemeClr val="bg1"/>
              </a:solidFill>
              <a:latin typeface="+mj-lt"/>
            </a:endParaRPr>
          </a:p>
          <a:p>
            <a:pPr marL="285750" indent="-285750">
              <a:lnSpc>
                <a:spcPct val="95000"/>
              </a:lnSpc>
              <a:spcBef>
                <a:spcPts val="600"/>
              </a:spcBef>
              <a:buFont typeface="Wingdings" panose="05000000000000000000" pitchFamily="2" charset="2"/>
              <a:buChar char="§"/>
              <a:defRPr/>
            </a:pPr>
            <a:r>
              <a:rPr lang="en-US" sz="1600" b="0" dirty="0">
                <a:solidFill>
                  <a:schemeClr val="bg1"/>
                </a:solidFill>
                <a:latin typeface="+mj-lt"/>
              </a:rPr>
              <a:t>Production Status</a:t>
            </a:r>
          </a:p>
          <a:p>
            <a:pPr marL="285750" indent="-285750">
              <a:lnSpc>
                <a:spcPct val="95000"/>
              </a:lnSpc>
              <a:spcBef>
                <a:spcPts val="600"/>
              </a:spcBef>
              <a:buFont typeface="Wingdings" panose="05000000000000000000" pitchFamily="2" charset="2"/>
              <a:buChar char="§"/>
              <a:defRPr/>
            </a:pPr>
            <a:r>
              <a:rPr lang="en-US" sz="1600" b="0" dirty="0">
                <a:solidFill>
                  <a:schemeClr val="bg1"/>
                </a:solidFill>
                <a:latin typeface="+mj-lt"/>
              </a:rPr>
              <a:t>Inventory Levels</a:t>
            </a:r>
          </a:p>
          <a:p>
            <a:pPr marL="285750" indent="-285750">
              <a:lnSpc>
                <a:spcPct val="95000"/>
              </a:lnSpc>
              <a:spcBef>
                <a:spcPts val="600"/>
              </a:spcBef>
              <a:buFont typeface="Wingdings" panose="05000000000000000000" pitchFamily="2" charset="2"/>
              <a:buChar char="§"/>
              <a:defRPr/>
            </a:pPr>
            <a:r>
              <a:rPr lang="en-US" sz="1600" b="0" dirty="0">
                <a:solidFill>
                  <a:schemeClr val="bg1"/>
                </a:solidFill>
                <a:latin typeface="+mj-lt"/>
              </a:rPr>
              <a:t>Equipment Availability</a:t>
            </a:r>
          </a:p>
        </p:txBody>
      </p:sp>
      <p:sp>
        <p:nvSpPr>
          <p:cNvPr id="18" name="Rectangle 2076"/>
          <p:cNvSpPr>
            <a:spLocks noChangeArrowheads="1"/>
          </p:cNvSpPr>
          <p:nvPr/>
        </p:nvSpPr>
        <p:spPr bwMode="auto">
          <a:xfrm>
            <a:off x="3167063" y="1214843"/>
            <a:ext cx="2210862" cy="369332"/>
          </a:xfrm>
          <a:prstGeom prst="rect">
            <a:avLst/>
          </a:prstGeom>
          <a:noFill/>
          <a:ln w="9525">
            <a:noFill/>
            <a:miter lim="800000"/>
            <a:headEnd/>
            <a:tailEnd/>
          </a:ln>
        </p:spPr>
        <p:txBody>
          <a:bodyPr wrap="none">
            <a:spAutoFit/>
          </a:bodyPr>
          <a:lstStyle/>
          <a:p>
            <a:pPr>
              <a:spcBef>
                <a:spcPts val="600"/>
              </a:spcBef>
              <a:defRPr/>
            </a:pPr>
            <a:r>
              <a:rPr lang="en-US" b="1" dirty="0">
                <a:solidFill>
                  <a:schemeClr val="bg1"/>
                </a:solidFill>
                <a:latin typeface="+mj-lt"/>
              </a:rPr>
              <a:t>Seeing as a Group</a:t>
            </a:r>
          </a:p>
        </p:txBody>
      </p:sp>
      <p:sp>
        <p:nvSpPr>
          <p:cNvPr id="19" name="Rectangle 2081"/>
          <p:cNvSpPr>
            <a:spLocks noChangeArrowheads="1"/>
          </p:cNvSpPr>
          <p:nvPr/>
        </p:nvSpPr>
        <p:spPr bwMode="auto">
          <a:xfrm>
            <a:off x="621066" y="4976312"/>
            <a:ext cx="2590800" cy="1066800"/>
          </a:xfrm>
          <a:prstGeom prst="rect">
            <a:avLst/>
          </a:prstGeom>
          <a:noFill/>
          <a:ln w="9525">
            <a:noFill/>
            <a:miter lim="800000"/>
            <a:headEnd/>
            <a:tailEnd/>
          </a:ln>
        </p:spPr>
        <p:txBody>
          <a:bodyPr wrap="none" anchor="ctr"/>
          <a:lstStyle/>
          <a:p>
            <a:pPr marL="285750" indent="-285750">
              <a:lnSpc>
                <a:spcPct val="95000"/>
              </a:lnSpc>
              <a:buFont typeface="Wingdings" panose="05000000000000000000" pitchFamily="2" charset="2"/>
              <a:buChar char="§"/>
              <a:defRPr/>
            </a:pPr>
            <a:endParaRPr lang="en-US" sz="1600" b="0" dirty="0">
              <a:solidFill>
                <a:schemeClr val="bg1"/>
              </a:solidFill>
              <a:latin typeface="+mj-lt"/>
            </a:endParaRPr>
          </a:p>
          <a:p>
            <a:pPr marL="285750" indent="-285750">
              <a:lnSpc>
                <a:spcPct val="95000"/>
              </a:lnSpc>
              <a:spcBef>
                <a:spcPts val="600"/>
              </a:spcBef>
              <a:buFont typeface="Wingdings" panose="05000000000000000000" pitchFamily="2" charset="2"/>
              <a:buChar char="§"/>
              <a:defRPr/>
            </a:pPr>
            <a:r>
              <a:rPr lang="en-US" sz="1600" b="0" dirty="0">
                <a:solidFill>
                  <a:schemeClr val="bg1"/>
                </a:solidFill>
                <a:latin typeface="+mj-lt"/>
              </a:rPr>
              <a:t>Delivery Commitments</a:t>
            </a:r>
          </a:p>
          <a:p>
            <a:pPr marL="285750" indent="-285750">
              <a:lnSpc>
                <a:spcPct val="95000"/>
              </a:lnSpc>
              <a:spcBef>
                <a:spcPts val="600"/>
              </a:spcBef>
              <a:buFont typeface="Wingdings" panose="05000000000000000000" pitchFamily="2" charset="2"/>
              <a:buChar char="§"/>
              <a:defRPr/>
            </a:pPr>
            <a:r>
              <a:rPr lang="en-US" sz="1600" b="0" dirty="0">
                <a:solidFill>
                  <a:schemeClr val="bg1"/>
                </a:solidFill>
                <a:latin typeface="+mj-lt"/>
              </a:rPr>
              <a:t>Goals And Schedules</a:t>
            </a:r>
          </a:p>
        </p:txBody>
      </p:sp>
      <p:sp>
        <p:nvSpPr>
          <p:cNvPr id="20" name="Rectangle 2082"/>
          <p:cNvSpPr>
            <a:spLocks noChangeArrowheads="1"/>
          </p:cNvSpPr>
          <p:nvPr/>
        </p:nvSpPr>
        <p:spPr bwMode="auto">
          <a:xfrm>
            <a:off x="590549" y="4643843"/>
            <a:ext cx="2849841" cy="369332"/>
          </a:xfrm>
          <a:prstGeom prst="rect">
            <a:avLst/>
          </a:prstGeom>
          <a:noFill/>
          <a:ln w="9525">
            <a:noFill/>
            <a:miter lim="800000"/>
            <a:headEnd/>
            <a:tailEnd/>
          </a:ln>
        </p:spPr>
        <p:txBody>
          <a:bodyPr wrap="square">
            <a:spAutoFit/>
          </a:bodyPr>
          <a:lstStyle/>
          <a:p>
            <a:pPr algn="ctr">
              <a:spcBef>
                <a:spcPts val="600"/>
              </a:spcBef>
              <a:defRPr/>
            </a:pPr>
            <a:r>
              <a:rPr lang="en-US" b="1" dirty="0">
                <a:solidFill>
                  <a:schemeClr val="bg1"/>
                </a:solidFill>
                <a:latin typeface="+mj-lt"/>
              </a:rPr>
              <a:t>Knowing as a Group</a:t>
            </a:r>
          </a:p>
        </p:txBody>
      </p:sp>
      <p:sp>
        <p:nvSpPr>
          <p:cNvPr id="21" name="Rectangle 2085"/>
          <p:cNvSpPr>
            <a:spLocks noChangeArrowheads="1"/>
          </p:cNvSpPr>
          <p:nvPr/>
        </p:nvSpPr>
        <p:spPr bwMode="auto">
          <a:xfrm>
            <a:off x="5714647" y="4687962"/>
            <a:ext cx="2815206" cy="369332"/>
          </a:xfrm>
          <a:prstGeom prst="rect">
            <a:avLst/>
          </a:prstGeom>
          <a:noFill/>
          <a:ln w="9525">
            <a:noFill/>
            <a:miter lim="800000"/>
            <a:headEnd/>
            <a:tailEnd/>
          </a:ln>
        </p:spPr>
        <p:txBody>
          <a:bodyPr wrap="square">
            <a:spAutoFit/>
          </a:bodyPr>
          <a:lstStyle/>
          <a:p>
            <a:pPr algn="ctr">
              <a:spcBef>
                <a:spcPts val="600"/>
              </a:spcBef>
              <a:defRPr/>
            </a:pPr>
            <a:r>
              <a:rPr lang="en-US" b="1" dirty="0">
                <a:solidFill>
                  <a:schemeClr val="bg1"/>
                </a:solidFill>
                <a:latin typeface="+mj-lt"/>
              </a:rPr>
              <a:t>Acting as a Group</a:t>
            </a:r>
          </a:p>
        </p:txBody>
      </p:sp>
      <p:sp>
        <p:nvSpPr>
          <p:cNvPr id="23" name="TextBox 13"/>
          <p:cNvSpPr txBox="1">
            <a:spLocks noChangeArrowheads="1"/>
          </p:cNvSpPr>
          <p:nvPr/>
        </p:nvSpPr>
        <p:spPr bwMode="auto">
          <a:xfrm>
            <a:off x="5666029" y="5116253"/>
            <a:ext cx="3013075" cy="1104918"/>
          </a:xfrm>
          <a:prstGeom prst="rect">
            <a:avLst/>
          </a:prstGeom>
          <a:noFill/>
          <a:ln w="9525">
            <a:noFill/>
            <a:miter lim="800000"/>
            <a:headEnd/>
            <a:tailEnd/>
          </a:ln>
        </p:spPr>
        <p:txBody>
          <a:bodyPr>
            <a:spAutoFit/>
          </a:bodyPr>
          <a:lstStyle/>
          <a:p>
            <a:pPr marL="285750" indent="-285750">
              <a:lnSpc>
                <a:spcPct val="95000"/>
              </a:lnSpc>
              <a:spcBef>
                <a:spcPts val="600"/>
              </a:spcBef>
              <a:buFont typeface="Wingdings" panose="05000000000000000000" pitchFamily="2" charset="2"/>
              <a:buChar char="§"/>
              <a:defRPr/>
            </a:pPr>
            <a:r>
              <a:rPr lang="en-US" sz="1600" b="0" dirty="0" smtClean="0">
                <a:solidFill>
                  <a:schemeClr val="bg1"/>
                </a:solidFill>
                <a:latin typeface="+mj-lt"/>
              </a:rPr>
              <a:t>Consensus </a:t>
            </a:r>
            <a:r>
              <a:rPr lang="en-US" sz="1600" b="0" dirty="0">
                <a:solidFill>
                  <a:schemeClr val="bg1"/>
                </a:solidFill>
                <a:latin typeface="+mj-lt"/>
              </a:rPr>
              <a:t>on Objectives, Plans and Targets</a:t>
            </a:r>
          </a:p>
          <a:p>
            <a:pPr marL="285750" indent="-285750">
              <a:lnSpc>
                <a:spcPct val="95000"/>
              </a:lnSpc>
              <a:spcBef>
                <a:spcPts val="600"/>
              </a:spcBef>
              <a:buFont typeface="Wingdings" panose="05000000000000000000" pitchFamily="2" charset="2"/>
              <a:buChar char="§"/>
              <a:defRPr/>
            </a:pPr>
            <a:r>
              <a:rPr lang="en-US" sz="1600" b="0" dirty="0">
                <a:solidFill>
                  <a:schemeClr val="bg1"/>
                </a:solidFill>
                <a:latin typeface="+mj-lt"/>
              </a:rPr>
              <a:t>Involvement in Improvement Activities</a:t>
            </a:r>
            <a:endParaRPr lang="en-GB" sz="1600" b="0" dirty="0">
              <a:solidFill>
                <a:schemeClr val="bg1"/>
              </a:solidFill>
              <a:latin typeface="+mj-lt"/>
            </a:endParaRPr>
          </a:p>
        </p:txBody>
      </p:sp>
      <p:sp>
        <p:nvSpPr>
          <p:cNvPr id="34" name="Freeform 12"/>
          <p:cNvSpPr>
            <a:spLocks/>
          </p:cNvSpPr>
          <p:nvPr/>
        </p:nvSpPr>
        <p:spPr bwMode="blackWhite">
          <a:xfrm>
            <a:off x="3600149" y="3020385"/>
            <a:ext cx="1778602" cy="845820"/>
          </a:xfrm>
          <a:custGeom>
            <a:avLst/>
            <a:gdLst>
              <a:gd name="T0" fmla="*/ 2147483647 w 1553"/>
              <a:gd name="T1" fmla="*/ 2147483647 h 753"/>
              <a:gd name="T2" fmla="*/ 2147483647 w 1553"/>
              <a:gd name="T3" fmla="*/ 2147483647 h 753"/>
              <a:gd name="T4" fmla="*/ 2147483647 w 1553"/>
              <a:gd name="T5" fmla="*/ 2147483647 h 753"/>
              <a:gd name="T6" fmla="*/ 2147483647 w 1553"/>
              <a:gd name="T7" fmla="*/ 2147483647 h 753"/>
              <a:gd name="T8" fmla="*/ 2147483647 w 1553"/>
              <a:gd name="T9" fmla="*/ 2147483647 h 753"/>
              <a:gd name="T10" fmla="*/ 2147483647 w 1553"/>
              <a:gd name="T11" fmla="*/ 2147483647 h 753"/>
              <a:gd name="T12" fmla="*/ 2147483647 w 1553"/>
              <a:gd name="T13" fmla="*/ 2147483647 h 753"/>
              <a:gd name="T14" fmla="*/ 2147483647 w 1553"/>
              <a:gd name="T15" fmla="*/ 2147483647 h 753"/>
              <a:gd name="T16" fmla="*/ 2147483647 w 1553"/>
              <a:gd name="T17" fmla="*/ 2147483647 h 753"/>
              <a:gd name="T18" fmla="*/ 2147483647 w 1553"/>
              <a:gd name="T19" fmla="*/ 2147483647 h 753"/>
              <a:gd name="T20" fmla="*/ 2147483647 w 1553"/>
              <a:gd name="T21" fmla="*/ 2147483647 h 753"/>
              <a:gd name="T22" fmla="*/ 2147483647 w 1553"/>
              <a:gd name="T23" fmla="*/ 2147483647 h 753"/>
              <a:gd name="T24" fmla="*/ 2147483647 w 1553"/>
              <a:gd name="T25" fmla="*/ 2147483647 h 753"/>
              <a:gd name="T26" fmla="*/ 2147483647 w 1553"/>
              <a:gd name="T27" fmla="*/ 0 h 753"/>
              <a:gd name="T28" fmla="*/ 2147483647 w 1553"/>
              <a:gd name="T29" fmla="*/ 2147483647 h 753"/>
              <a:gd name="T30" fmla="*/ 2147483647 w 1553"/>
              <a:gd name="T31" fmla="*/ 2147483647 h 753"/>
              <a:gd name="T32" fmla="*/ 2147483647 w 1553"/>
              <a:gd name="T33" fmla="*/ 2147483647 h 753"/>
              <a:gd name="T34" fmla="*/ 2147483647 w 1553"/>
              <a:gd name="T35" fmla="*/ 2147483647 h 753"/>
              <a:gd name="T36" fmla="*/ 2147483647 w 1553"/>
              <a:gd name="T37" fmla="*/ 2147483647 h 753"/>
              <a:gd name="T38" fmla="*/ 2147483647 w 1553"/>
              <a:gd name="T39" fmla="*/ 2147483647 h 753"/>
              <a:gd name="T40" fmla="*/ 2147483647 w 1553"/>
              <a:gd name="T41" fmla="*/ 2147483647 h 753"/>
              <a:gd name="T42" fmla="*/ 2147483647 w 1553"/>
              <a:gd name="T43" fmla="*/ 2147483647 h 753"/>
              <a:gd name="T44" fmla="*/ 2147483647 w 1553"/>
              <a:gd name="T45" fmla="*/ 2147483647 h 753"/>
              <a:gd name="T46" fmla="*/ 2147483647 w 1553"/>
              <a:gd name="T47" fmla="*/ 2147483647 h 753"/>
              <a:gd name="T48" fmla="*/ 2147483647 w 1553"/>
              <a:gd name="T49" fmla="*/ 2147483647 h 753"/>
              <a:gd name="T50" fmla="*/ 2147483647 w 1553"/>
              <a:gd name="T51" fmla="*/ 2147483647 h 753"/>
              <a:gd name="T52" fmla="*/ 2147483647 w 1553"/>
              <a:gd name="T53" fmla="*/ 2147483647 h 753"/>
              <a:gd name="T54" fmla="*/ 2147483647 w 1553"/>
              <a:gd name="T55" fmla="*/ 2147483647 h 753"/>
              <a:gd name="T56" fmla="*/ 2147483647 w 1553"/>
              <a:gd name="T57" fmla="*/ 2147483647 h 753"/>
              <a:gd name="T58" fmla="*/ 2147483647 w 1553"/>
              <a:gd name="T59" fmla="*/ 2147483647 h 753"/>
              <a:gd name="T60" fmla="*/ 2147483647 w 1553"/>
              <a:gd name="T61" fmla="*/ 2147483647 h 753"/>
              <a:gd name="T62" fmla="*/ 2147483647 w 1553"/>
              <a:gd name="T63" fmla="*/ 2147483647 h 753"/>
              <a:gd name="T64" fmla="*/ 2147483647 w 1553"/>
              <a:gd name="T65" fmla="*/ 2147483647 h 753"/>
              <a:gd name="T66" fmla="*/ 0 w 1553"/>
              <a:gd name="T67" fmla="*/ 2147483647 h 753"/>
              <a:gd name="T68" fmla="*/ 2147483647 w 1553"/>
              <a:gd name="T69" fmla="*/ 2147483647 h 753"/>
              <a:gd name="T70" fmla="*/ 2147483647 w 1553"/>
              <a:gd name="T71" fmla="*/ 2147483647 h 753"/>
              <a:gd name="T72" fmla="*/ 2147483647 w 1553"/>
              <a:gd name="T73" fmla="*/ 2147483647 h 753"/>
              <a:gd name="T74" fmla="*/ 2147483647 w 1553"/>
              <a:gd name="T75" fmla="*/ 2147483647 h 753"/>
              <a:gd name="T76" fmla="*/ 2147483647 w 1553"/>
              <a:gd name="T77" fmla="*/ 2147483647 h 753"/>
              <a:gd name="T78" fmla="*/ 2147483647 w 1553"/>
              <a:gd name="T79" fmla="*/ 2147483647 h 753"/>
              <a:gd name="T80" fmla="*/ 2147483647 w 1553"/>
              <a:gd name="T81" fmla="*/ 2147483647 h 753"/>
              <a:gd name="T82" fmla="*/ 2147483647 w 1553"/>
              <a:gd name="T83" fmla="*/ 2147483647 h 753"/>
              <a:gd name="T84" fmla="*/ 2147483647 w 1553"/>
              <a:gd name="T85" fmla="*/ 2147483647 h 753"/>
              <a:gd name="T86" fmla="*/ 2147483647 w 1553"/>
              <a:gd name="T87" fmla="*/ 2147483647 h 753"/>
              <a:gd name="T88" fmla="*/ 2147483647 w 1553"/>
              <a:gd name="T89" fmla="*/ 2147483647 h 753"/>
              <a:gd name="T90" fmla="*/ 2147483647 w 1553"/>
              <a:gd name="T91" fmla="*/ 2147483647 h 753"/>
              <a:gd name="T92" fmla="*/ 2147483647 w 1553"/>
              <a:gd name="T93" fmla="*/ 2147483647 h 753"/>
              <a:gd name="T94" fmla="*/ 2147483647 w 1553"/>
              <a:gd name="T95" fmla="*/ 2147483647 h 753"/>
              <a:gd name="T96" fmla="*/ 2147483647 w 1553"/>
              <a:gd name="T97" fmla="*/ 2147483647 h 753"/>
              <a:gd name="T98" fmla="*/ 2147483647 w 1553"/>
              <a:gd name="T99" fmla="*/ 2147483647 h 753"/>
              <a:gd name="T100" fmla="*/ 2147483647 w 1553"/>
              <a:gd name="T101" fmla="*/ 2147483647 h 753"/>
              <a:gd name="T102" fmla="*/ 2147483647 w 1553"/>
              <a:gd name="T103" fmla="*/ 2147483647 h 753"/>
              <a:gd name="T104" fmla="*/ 2147483647 w 1553"/>
              <a:gd name="T105" fmla="*/ 2147483647 h 753"/>
              <a:gd name="T106" fmla="*/ 2147483647 w 1553"/>
              <a:gd name="T107" fmla="*/ 2147483647 h 753"/>
              <a:gd name="T108" fmla="*/ 2147483647 w 1553"/>
              <a:gd name="T109" fmla="*/ 2147483647 h 75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553"/>
              <a:gd name="T166" fmla="*/ 0 h 753"/>
              <a:gd name="T167" fmla="*/ 1553 w 1553"/>
              <a:gd name="T168" fmla="*/ 753 h 75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553" h="753">
                <a:moveTo>
                  <a:pt x="983" y="584"/>
                </a:moveTo>
                <a:lnTo>
                  <a:pt x="1417" y="541"/>
                </a:lnTo>
                <a:lnTo>
                  <a:pt x="1552" y="150"/>
                </a:lnTo>
                <a:lnTo>
                  <a:pt x="1447" y="227"/>
                </a:lnTo>
                <a:lnTo>
                  <a:pt x="1398" y="186"/>
                </a:lnTo>
                <a:lnTo>
                  <a:pt x="1347" y="149"/>
                </a:lnTo>
                <a:lnTo>
                  <a:pt x="1294" y="116"/>
                </a:lnTo>
                <a:lnTo>
                  <a:pt x="1238" y="87"/>
                </a:lnTo>
                <a:lnTo>
                  <a:pt x="1181" y="61"/>
                </a:lnTo>
                <a:lnTo>
                  <a:pt x="1122" y="41"/>
                </a:lnTo>
                <a:lnTo>
                  <a:pt x="1060" y="23"/>
                </a:lnTo>
                <a:lnTo>
                  <a:pt x="999" y="12"/>
                </a:lnTo>
                <a:lnTo>
                  <a:pt x="936" y="4"/>
                </a:lnTo>
                <a:lnTo>
                  <a:pt x="873" y="0"/>
                </a:lnTo>
                <a:lnTo>
                  <a:pt x="810" y="2"/>
                </a:lnTo>
                <a:lnTo>
                  <a:pt x="748" y="8"/>
                </a:lnTo>
                <a:lnTo>
                  <a:pt x="685" y="19"/>
                </a:lnTo>
                <a:lnTo>
                  <a:pt x="624" y="34"/>
                </a:lnTo>
                <a:lnTo>
                  <a:pt x="564" y="53"/>
                </a:lnTo>
                <a:lnTo>
                  <a:pt x="506" y="76"/>
                </a:lnTo>
                <a:lnTo>
                  <a:pt x="449" y="104"/>
                </a:lnTo>
                <a:lnTo>
                  <a:pt x="395" y="137"/>
                </a:lnTo>
                <a:lnTo>
                  <a:pt x="342" y="172"/>
                </a:lnTo>
                <a:lnTo>
                  <a:pt x="294" y="212"/>
                </a:lnTo>
                <a:lnTo>
                  <a:pt x="248" y="254"/>
                </a:lnTo>
                <a:lnTo>
                  <a:pt x="205" y="301"/>
                </a:lnTo>
                <a:lnTo>
                  <a:pt x="165" y="350"/>
                </a:lnTo>
                <a:lnTo>
                  <a:pt x="130" y="401"/>
                </a:lnTo>
                <a:lnTo>
                  <a:pt x="98" y="456"/>
                </a:lnTo>
                <a:lnTo>
                  <a:pt x="71" y="512"/>
                </a:lnTo>
                <a:lnTo>
                  <a:pt x="46" y="570"/>
                </a:lnTo>
                <a:lnTo>
                  <a:pt x="27" y="631"/>
                </a:lnTo>
                <a:lnTo>
                  <a:pt x="11" y="692"/>
                </a:lnTo>
                <a:lnTo>
                  <a:pt x="0" y="752"/>
                </a:lnTo>
                <a:lnTo>
                  <a:pt x="222" y="608"/>
                </a:lnTo>
                <a:lnTo>
                  <a:pt x="440" y="749"/>
                </a:lnTo>
                <a:lnTo>
                  <a:pt x="455" y="710"/>
                </a:lnTo>
                <a:lnTo>
                  <a:pt x="474" y="670"/>
                </a:lnTo>
                <a:lnTo>
                  <a:pt x="498" y="632"/>
                </a:lnTo>
                <a:lnTo>
                  <a:pt x="525" y="596"/>
                </a:lnTo>
                <a:lnTo>
                  <a:pt x="556" y="563"/>
                </a:lnTo>
                <a:lnTo>
                  <a:pt x="589" y="533"/>
                </a:lnTo>
                <a:lnTo>
                  <a:pt x="626" y="507"/>
                </a:lnTo>
                <a:lnTo>
                  <a:pt x="665" y="485"/>
                </a:lnTo>
                <a:lnTo>
                  <a:pt x="706" y="467"/>
                </a:lnTo>
                <a:lnTo>
                  <a:pt x="749" y="453"/>
                </a:lnTo>
                <a:lnTo>
                  <a:pt x="793" y="443"/>
                </a:lnTo>
                <a:lnTo>
                  <a:pt x="837" y="438"/>
                </a:lnTo>
                <a:lnTo>
                  <a:pt x="882" y="438"/>
                </a:lnTo>
                <a:lnTo>
                  <a:pt x="927" y="442"/>
                </a:lnTo>
                <a:lnTo>
                  <a:pt x="971" y="450"/>
                </a:lnTo>
                <a:lnTo>
                  <a:pt x="1014" y="464"/>
                </a:lnTo>
                <a:lnTo>
                  <a:pt x="1055" y="480"/>
                </a:lnTo>
                <a:lnTo>
                  <a:pt x="1095" y="502"/>
                </a:lnTo>
                <a:lnTo>
                  <a:pt x="983" y="584"/>
                </a:lnTo>
              </a:path>
            </a:pathLst>
          </a:custGeom>
          <a:solidFill>
            <a:srgbClr val="00A1D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36" name="Freeform 13"/>
          <p:cNvSpPr>
            <a:spLocks/>
          </p:cNvSpPr>
          <p:nvPr/>
        </p:nvSpPr>
        <p:spPr bwMode="blackWhite">
          <a:xfrm>
            <a:off x="3440391" y="3766352"/>
            <a:ext cx="1398588" cy="1203325"/>
          </a:xfrm>
          <a:custGeom>
            <a:avLst/>
            <a:gdLst>
              <a:gd name="T0" fmla="*/ 1552890 w 1221"/>
              <a:gd name="T1" fmla="*/ 1300481 h 1071"/>
              <a:gd name="T2" fmla="*/ 1275406 w 1221"/>
              <a:gd name="T3" fmla="*/ 1057109 h 1071"/>
              <a:gd name="T4" fmla="*/ 1375963 w 1221"/>
              <a:gd name="T5" fmla="*/ 786279 h 1071"/>
              <a:gd name="T6" fmla="*/ 1321230 w 1221"/>
              <a:gd name="T7" fmla="*/ 792520 h 1071"/>
              <a:gd name="T8" fmla="*/ 1265223 w 1221"/>
              <a:gd name="T9" fmla="*/ 793768 h 1071"/>
              <a:gd name="T10" fmla="*/ 1209218 w 1221"/>
              <a:gd name="T11" fmla="*/ 791272 h 1071"/>
              <a:gd name="T12" fmla="*/ 1153212 w 1221"/>
              <a:gd name="T13" fmla="*/ 781287 h 1071"/>
              <a:gd name="T14" fmla="*/ 1101024 w 1221"/>
              <a:gd name="T15" fmla="*/ 766310 h 1071"/>
              <a:gd name="T16" fmla="*/ 1047564 w 1221"/>
              <a:gd name="T17" fmla="*/ 747589 h 1071"/>
              <a:gd name="T18" fmla="*/ 997923 w 1221"/>
              <a:gd name="T19" fmla="*/ 722628 h 1071"/>
              <a:gd name="T20" fmla="*/ 950827 w 1221"/>
              <a:gd name="T21" fmla="*/ 693923 h 1071"/>
              <a:gd name="T22" fmla="*/ 907550 w 1221"/>
              <a:gd name="T23" fmla="*/ 658977 h 1071"/>
              <a:gd name="T24" fmla="*/ 868091 w 1221"/>
              <a:gd name="T25" fmla="*/ 619039 h 1071"/>
              <a:gd name="T26" fmla="*/ 831178 w 1221"/>
              <a:gd name="T27" fmla="*/ 577853 h 1071"/>
              <a:gd name="T28" fmla="*/ 800629 w 1221"/>
              <a:gd name="T29" fmla="*/ 532923 h 1071"/>
              <a:gd name="T30" fmla="*/ 775172 w 1221"/>
              <a:gd name="T31" fmla="*/ 486744 h 1071"/>
              <a:gd name="T32" fmla="*/ 756079 w 1221"/>
              <a:gd name="T33" fmla="*/ 439318 h 1071"/>
              <a:gd name="T34" fmla="*/ 739532 w 1221"/>
              <a:gd name="T35" fmla="*/ 391892 h 1071"/>
              <a:gd name="T36" fmla="*/ 729349 w 1221"/>
              <a:gd name="T37" fmla="*/ 340721 h 1071"/>
              <a:gd name="T38" fmla="*/ 722985 w 1221"/>
              <a:gd name="T39" fmla="*/ 289550 h 1071"/>
              <a:gd name="T40" fmla="*/ 906277 w 1221"/>
              <a:gd name="T41" fmla="*/ 289550 h 1071"/>
              <a:gd name="T42" fmla="*/ 468413 w 1221"/>
              <a:gd name="T43" fmla="*/ 0 h 1071"/>
              <a:gd name="T44" fmla="*/ 0 w 1221"/>
              <a:gd name="T45" fmla="*/ 293295 h 1071"/>
              <a:gd name="T46" fmla="*/ 170563 w 1221"/>
              <a:gd name="T47" fmla="*/ 292047 h 1071"/>
              <a:gd name="T48" fmla="*/ 176928 w 1221"/>
              <a:gd name="T49" fmla="*/ 369427 h 1071"/>
              <a:gd name="T50" fmla="*/ 188383 w 1221"/>
              <a:gd name="T51" fmla="*/ 446806 h 1071"/>
              <a:gd name="T52" fmla="*/ 204931 w 1221"/>
              <a:gd name="T53" fmla="*/ 522938 h 1071"/>
              <a:gd name="T54" fmla="*/ 226569 w 1221"/>
              <a:gd name="T55" fmla="*/ 597822 h 1071"/>
              <a:gd name="T56" fmla="*/ 254572 w 1221"/>
              <a:gd name="T57" fmla="*/ 671458 h 1071"/>
              <a:gd name="T58" fmla="*/ 288939 w 1221"/>
              <a:gd name="T59" fmla="*/ 742597 h 1071"/>
              <a:gd name="T60" fmla="*/ 327125 w 1221"/>
              <a:gd name="T61" fmla="*/ 811241 h 1071"/>
              <a:gd name="T62" fmla="*/ 370402 w 1221"/>
              <a:gd name="T63" fmla="*/ 876140 h 1071"/>
              <a:gd name="T64" fmla="*/ 417498 w 1221"/>
              <a:gd name="T65" fmla="*/ 937295 h 1071"/>
              <a:gd name="T66" fmla="*/ 469686 w 1221"/>
              <a:gd name="T67" fmla="*/ 994706 h 1071"/>
              <a:gd name="T68" fmla="*/ 525691 w 1221"/>
              <a:gd name="T69" fmla="*/ 1049620 h 1071"/>
              <a:gd name="T70" fmla="*/ 584243 w 1221"/>
              <a:gd name="T71" fmla="*/ 1100791 h 1071"/>
              <a:gd name="T72" fmla="*/ 647886 w 1221"/>
              <a:gd name="T73" fmla="*/ 1146969 h 1071"/>
              <a:gd name="T74" fmla="*/ 715348 w 1221"/>
              <a:gd name="T75" fmla="*/ 1186907 h 1071"/>
              <a:gd name="T76" fmla="*/ 785355 w 1221"/>
              <a:gd name="T77" fmla="*/ 1224349 h 1071"/>
              <a:gd name="T78" fmla="*/ 856635 w 1221"/>
              <a:gd name="T79" fmla="*/ 1256799 h 1071"/>
              <a:gd name="T80" fmla="*/ 931734 w 1221"/>
              <a:gd name="T81" fmla="*/ 1281760 h 1071"/>
              <a:gd name="T82" fmla="*/ 1006833 w 1221"/>
              <a:gd name="T83" fmla="*/ 1304225 h 1071"/>
              <a:gd name="T84" fmla="*/ 1084477 w 1221"/>
              <a:gd name="T85" fmla="*/ 1319202 h 1071"/>
              <a:gd name="T86" fmla="*/ 1162122 w 1221"/>
              <a:gd name="T87" fmla="*/ 1331683 h 1071"/>
              <a:gd name="T88" fmla="*/ 1241039 w 1221"/>
              <a:gd name="T89" fmla="*/ 1335427 h 1071"/>
              <a:gd name="T90" fmla="*/ 1319957 w 1221"/>
              <a:gd name="T91" fmla="*/ 1335427 h 1071"/>
              <a:gd name="T92" fmla="*/ 1397601 w 1221"/>
              <a:gd name="T93" fmla="*/ 1330435 h 1071"/>
              <a:gd name="T94" fmla="*/ 1476519 w 1221"/>
              <a:gd name="T95" fmla="*/ 1317954 h 1071"/>
              <a:gd name="T96" fmla="*/ 1552890 w 1221"/>
              <a:gd name="T97" fmla="*/ 1300481 h 107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21"/>
              <a:gd name="T148" fmla="*/ 0 h 1071"/>
              <a:gd name="T149" fmla="*/ 1221 w 1221"/>
              <a:gd name="T150" fmla="*/ 1071 h 107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21" h="1071">
                <a:moveTo>
                  <a:pt x="1220" y="1042"/>
                </a:moveTo>
                <a:lnTo>
                  <a:pt x="1002" y="847"/>
                </a:lnTo>
                <a:lnTo>
                  <a:pt x="1081" y="630"/>
                </a:lnTo>
                <a:lnTo>
                  <a:pt x="1038" y="635"/>
                </a:lnTo>
                <a:lnTo>
                  <a:pt x="994" y="636"/>
                </a:lnTo>
                <a:lnTo>
                  <a:pt x="950" y="634"/>
                </a:lnTo>
                <a:lnTo>
                  <a:pt x="906" y="626"/>
                </a:lnTo>
                <a:lnTo>
                  <a:pt x="865" y="614"/>
                </a:lnTo>
                <a:lnTo>
                  <a:pt x="823" y="599"/>
                </a:lnTo>
                <a:lnTo>
                  <a:pt x="784" y="579"/>
                </a:lnTo>
                <a:lnTo>
                  <a:pt x="747" y="556"/>
                </a:lnTo>
                <a:lnTo>
                  <a:pt x="713" y="528"/>
                </a:lnTo>
                <a:lnTo>
                  <a:pt x="682" y="496"/>
                </a:lnTo>
                <a:lnTo>
                  <a:pt x="653" y="463"/>
                </a:lnTo>
                <a:lnTo>
                  <a:pt x="629" y="427"/>
                </a:lnTo>
                <a:lnTo>
                  <a:pt x="609" y="390"/>
                </a:lnTo>
                <a:lnTo>
                  <a:pt x="594" y="352"/>
                </a:lnTo>
                <a:lnTo>
                  <a:pt x="581" y="314"/>
                </a:lnTo>
                <a:lnTo>
                  <a:pt x="573" y="273"/>
                </a:lnTo>
                <a:lnTo>
                  <a:pt x="568" y="232"/>
                </a:lnTo>
                <a:lnTo>
                  <a:pt x="712" y="232"/>
                </a:lnTo>
                <a:lnTo>
                  <a:pt x="368" y="0"/>
                </a:lnTo>
                <a:lnTo>
                  <a:pt x="0" y="235"/>
                </a:lnTo>
                <a:lnTo>
                  <a:pt x="134" y="234"/>
                </a:lnTo>
                <a:lnTo>
                  <a:pt x="139" y="296"/>
                </a:lnTo>
                <a:lnTo>
                  <a:pt x="148" y="358"/>
                </a:lnTo>
                <a:lnTo>
                  <a:pt x="161" y="419"/>
                </a:lnTo>
                <a:lnTo>
                  <a:pt x="178" y="479"/>
                </a:lnTo>
                <a:lnTo>
                  <a:pt x="200" y="538"/>
                </a:lnTo>
                <a:lnTo>
                  <a:pt x="227" y="595"/>
                </a:lnTo>
                <a:lnTo>
                  <a:pt x="257" y="650"/>
                </a:lnTo>
                <a:lnTo>
                  <a:pt x="291" y="702"/>
                </a:lnTo>
                <a:lnTo>
                  <a:pt x="328" y="751"/>
                </a:lnTo>
                <a:lnTo>
                  <a:pt x="369" y="797"/>
                </a:lnTo>
                <a:lnTo>
                  <a:pt x="413" y="841"/>
                </a:lnTo>
                <a:lnTo>
                  <a:pt x="459" y="882"/>
                </a:lnTo>
                <a:lnTo>
                  <a:pt x="509" y="919"/>
                </a:lnTo>
                <a:lnTo>
                  <a:pt x="562" y="951"/>
                </a:lnTo>
                <a:lnTo>
                  <a:pt x="617" y="981"/>
                </a:lnTo>
                <a:lnTo>
                  <a:pt x="673" y="1007"/>
                </a:lnTo>
                <a:lnTo>
                  <a:pt x="732" y="1027"/>
                </a:lnTo>
                <a:lnTo>
                  <a:pt x="791" y="1045"/>
                </a:lnTo>
                <a:lnTo>
                  <a:pt x="852" y="1057"/>
                </a:lnTo>
                <a:lnTo>
                  <a:pt x="913" y="1067"/>
                </a:lnTo>
                <a:lnTo>
                  <a:pt x="975" y="1070"/>
                </a:lnTo>
                <a:lnTo>
                  <a:pt x="1037" y="1070"/>
                </a:lnTo>
                <a:lnTo>
                  <a:pt x="1098" y="1066"/>
                </a:lnTo>
                <a:lnTo>
                  <a:pt x="1160" y="1056"/>
                </a:lnTo>
                <a:lnTo>
                  <a:pt x="1220" y="1042"/>
                </a:lnTo>
              </a:path>
            </a:pathLst>
          </a:custGeom>
          <a:solidFill>
            <a:srgbClr val="72C7E7"/>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a:cs typeface="+mn-cs"/>
            </a:endParaRPr>
          </a:p>
        </p:txBody>
      </p:sp>
      <p:sp>
        <p:nvSpPr>
          <p:cNvPr id="37" name="Freeform 14"/>
          <p:cNvSpPr>
            <a:spLocks/>
          </p:cNvSpPr>
          <p:nvPr/>
        </p:nvSpPr>
        <p:spPr bwMode="blackWhite">
          <a:xfrm>
            <a:off x="4670167" y="3399005"/>
            <a:ext cx="908587" cy="1617345"/>
          </a:xfrm>
          <a:custGeom>
            <a:avLst/>
            <a:gdLst>
              <a:gd name="T0" fmla="*/ 2147483647 w 793"/>
              <a:gd name="T1" fmla="*/ 2147483647 h 1440"/>
              <a:gd name="T2" fmla="*/ 2147483647 w 793"/>
              <a:gd name="T3" fmla="*/ 2147483647 h 1440"/>
              <a:gd name="T4" fmla="*/ 2147483647 w 793"/>
              <a:gd name="T5" fmla="*/ 2147483647 h 1440"/>
              <a:gd name="T6" fmla="*/ 2147483647 w 793"/>
              <a:gd name="T7" fmla="*/ 2147483647 h 1440"/>
              <a:gd name="T8" fmla="*/ 2147483647 w 793"/>
              <a:gd name="T9" fmla="*/ 2147483647 h 1440"/>
              <a:gd name="T10" fmla="*/ 2147483647 w 793"/>
              <a:gd name="T11" fmla="*/ 2147483647 h 1440"/>
              <a:gd name="T12" fmla="*/ 2147483647 w 793"/>
              <a:gd name="T13" fmla="*/ 2147483647 h 1440"/>
              <a:gd name="T14" fmla="*/ 2147483647 w 793"/>
              <a:gd name="T15" fmla="*/ 2147483647 h 1440"/>
              <a:gd name="T16" fmla="*/ 2147483647 w 793"/>
              <a:gd name="T17" fmla="*/ 2147483647 h 1440"/>
              <a:gd name="T18" fmla="*/ 2147483647 w 793"/>
              <a:gd name="T19" fmla="*/ 2147483647 h 1440"/>
              <a:gd name="T20" fmla="*/ 2147483647 w 793"/>
              <a:gd name="T21" fmla="*/ 2147483647 h 1440"/>
              <a:gd name="T22" fmla="*/ 2147483647 w 793"/>
              <a:gd name="T23" fmla="*/ 2147483647 h 1440"/>
              <a:gd name="T24" fmla="*/ 2147483647 w 793"/>
              <a:gd name="T25" fmla="*/ 2147483647 h 1440"/>
              <a:gd name="T26" fmla="*/ 2147483647 w 793"/>
              <a:gd name="T27" fmla="*/ 2147483647 h 1440"/>
              <a:gd name="T28" fmla="*/ 2147483647 w 793"/>
              <a:gd name="T29" fmla="*/ 2147483647 h 1440"/>
              <a:gd name="T30" fmla="*/ 2147483647 w 793"/>
              <a:gd name="T31" fmla="*/ 2147483647 h 1440"/>
              <a:gd name="T32" fmla="*/ 2147483647 w 793"/>
              <a:gd name="T33" fmla="*/ 2147483647 h 1440"/>
              <a:gd name="T34" fmla="*/ 2147483647 w 793"/>
              <a:gd name="T35" fmla="*/ 2147483647 h 1440"/>
              <a:gd name="T36" fmla="*/ 2147483647 w 793"/>
              <a:gd name="T37" fmla="*/ 2147483647 h 1440"/>
              <a:gd name="T38" fmla="*/ 2147483647 w 793"/>
              <a:gd name="T39" fmla="*/ 2147483647 h 1440"/>
              <a:gd name="T40" fmla="*/ 2147483647 w 793"/>
              <a:gd name="T41" fmla="*/ 2147483647 h 1440"/>
              <a:gd name="T42" fmla="*/ 2147483647 w 793"/>
              <a:gd name="T43" fmla="*/ 2147483647 h 1440"/>
              <a:gd name="T44" fmla="*/ 2147483647 w 793"/>
              <a:gd name="T45" fmla="*/ 2147483647 h 1440"/>
              <a:gd name="T46" fmla="*/ 2147483647 w 793"/>
              <a:gd name="T47" fmla="*/ 2147483647 h 1440"/>
              <a:gd name="T48" fmla="*/ 2147483647 w 793"/>
              <a:gd name="T49" fmla="*/ 2147483647 h 1440"/>
              <a:gd name="T50" fmla="*/ 2147483647 w 793"/>
              <a:gd name="T51" fmla="*/ 2147483647 h 1440"/>
              <a:gd name="T52" fmla="*/ 2147483647 w 793"/>
              <a:gd name="T53" fmla="*/ 0 h 1440"/>
              <a:gd name="T54" fmla="*/ 2147483647 w 793"/>
              <a:gd name="T55" fmla="*/ 2147483647 h 1440"/>
              <a:gd name="T56" fmla="*/ 2147483647 w 793"/>
              <a:gd name="T57" fmla="*/ 2147483647 h 1440"/>
              <a:gd name="T58" fmla="*/ 2147483647 w 793"/>
              <a:gd name="T59" fmla="*/ 2147483647 h 1440"/>
              <a:gd name="T60" fmla="*/ 2147483647 w 793"/>
              <a:gd name="T61" fmla="*/ 2147483647 h 1440"/>
              <a:gd name="T62" fmla="*/ 2147483647 w 793"/>
              <a:gd name="T63" fmla="*/ 2147483647 h 1440"/>
              <a:gd name="T64" fmla="*/ 2147483647 w 793"/>
              <a:gd name="T65" fmla="*/ 2147483647 h 1440"/>
              <a:gd name="T66" fmla="*/ 2147483647 w 793"/>
              <a:gd name="T67" fmla="*/ 2147483647 h 1440"/>
              <a:gd name="T68" fmla="*/ 2147483647 w 793"/>
              <a:gd name="T69" fmla="*/ 2147483647 h 1440"/>
              <a:gd name="T70" fmla="*/ 2147483647 w 793"/>
              <a:gd name="T71" fmla="*/ 2147483647 h 1440"/>
              <a:gd name="T72" fmla="*/ 2147483647 w 793"/>
              <a:gd name="T73" fmla="*/ 2147483647 h 1440"/>
              <a:gd name="T74" fmla="*/ 2147483647 w 793"/>
              <a:gd name="T75" fmla="*/ 2147483647 h 1440"/>
              <a:gd name="T76" fmla="*/ 2147483647 w 793"/>
              <a:gd name="T77" fmla="*/ 2147483647 h 1440"/>
              <a:gd name="T78" fmla="*/ 2147483647 w 793"/>
              <a:gd name="T79" fmla="*/ 2147483647 h 1440"/>
              <a:gd name="T80" fmla="*/ 2147483647 w 793"/>
              <a:gd name="T81" fmla="*/ 2147483647 h 1440"/>
              <a:gd name="T82" fmla="*/ 2147483647 w 793"/>
              <a:gd name="T83" fmla="*/ 2147483647 h 1440"/>
              <a:gd name="T84" fmla="*/ 2147483647 w 793"/>
              <a:gd name="T85" fmla="*/ 2147483647 h 1440"/>
              <a:gd name="T86" fmla="*/ 2147483647 w 793"/>
              <a:gd name="T87" fmla="*/ 2147483647 h 1440"/>
              <a:gd name="T88" fmla="*/ 2147483647 w 793"/>
              <a:gd name="T89" fmla="*/ 2147483647 h 1440"/>
              <a:gd name="T90" fmla="*/ 2147483647 w 793"/>
              <a:gd name="T91" fmla="*/ 2147483647 h 1440"/>
              <a:gd name="T92" fmla="*/ 0 w 793"/>
              <a:gd name="T93" fmla="*/ 2147483647 h 1440"/>
              <a:gd name="T94" fmla="*/ 2147483647 w 793"/>
              <a:gd name="T95" fmla="*/ 2147483647 h 1440"/>
              <a:gd name="T96" fmla="*/ 2147483647 w 793"/>
              <a:gd name="T97" fmla="*/ 2147483647 h 144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93"/>
              <a:gd name="T148" fmla="*/ 0 h 1440"/>
              <a:gd name="T149" fmla="*/ 793 w 793"/>
              <a:gd name="T150" fmla="*/ 1440 h 144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93" h="1440">
                <a:moveTo>
                  <a:pt x="286" y="1316"/>
                </a:moveTo>
                <a:lnTo>
                  <a:pt x="340" y="1290"/>
                </a:lnTo>
                <a:lnTo>
                  <a:pt x="392" y="1260"/>
                </a:lnTo>
                <a:lnTo>
                  <a:pt x="442" y="1225"/>
                </a:lnTo>
                <a:lnTo>
                  <a:pt x="490" y="1187"/>
                </a:lnTo>
                <a:lnTo>
                  <a:pt x="535" y="1146"/>
                </a:lnTo>
                <a:lnTo>
                  <a:pt x="576" y="1102"/>
                </a:lnTo>
                <a:lnTo>
                  <a:pt x="616" y="1055"/>
                </a:lnTo>
                <a:lnTo>
                  <a:pt x="650" y="1005"/>
                </a:lnTo>
                <a:lnTo>
                  <a:pt x="682" y="953"/>
                </a:lnTo>
                <a:lnTo>
                  <a:pt x="709" y="900"/>
                </a:lnTo>
                <a:lnTo>
                  <a:pt x="734" y="844"/>
                </a:lnTo>
                <a:lnTo>
                  <a:pt x="753" y="786"/>
                </a:lnTo>
                <a:lnTo>
                  <a:pt x="770" y="727"/>
                </a:lnTo>
                <a:lnTo>
                  <a:pt x="781" y="668"/>
                </a:lnTo>
                <a:lnTo>
                  <a:pt x="789" y="608"/>
                </a:lnTo>
                <a:lnTo>
                  <a:pt x="792" y="547"/>
                </a:lnTo>
                <a:lnTo>
                  <a:pt x="790" y="487"/>
                </a:lnTo>
                <a:lnTo>
                  <a:pt x="786" y="427"/>
                </a:lnTo>
                <a:lnTo>
                  <a:pt x="775" y="367"/>
                </a:lnTo>
                <a:lnTo>
                  <a:pt x="762" y="308"/>
                </a:lnTo>
                <a:lnTo>
                  <a:pt x="744" y="249"/>
                </a:lnTo>
                <a:lnTo>
                  <a:pt x="722" y="193"/>
                </a:lnTo>
                <a:lnTo>
                  <a:pt x="697" y="137"/>
                </a:lnTo>
                <a:lnTo>
                  <a:pt x="667" y="84"/>
                </a:lnTo>
                <a:lnTo>
                  <a:pt x="639" y="41"/>
                </a:lnTo>
                <a:lnTo>
                  <a:pt x="609" y="0"/>
                </a:lnTo>
                <a:lnTo>
                  <a:pt x="521" y="247"/>
                </a:lnTo>
                <a:lnTo>
                  <a:pt x="277" y="280"/>
                </a:lnTo>
                <a:lnTo>
                  <a:pt x="294" y="308"/>
                </a:lnTo>
                <a:lnTo>
                  <a:pt x="316" y="347"/>
                </a:lnTo>
                <a:lnTo>
                  <a:pt x="332" y="389"/>
                </a:lnTo>
                <a:lnTo>
                  <a:pt x="345" y="431"/>
                </a:lnTo>
                <a:lnTo>
                  <a:pt x="353" y="475"/>
                </a:lnTo>
                <a:lnTo>
                  <a:pt x="357" y="519"/>
                </a:lnTo>
                <a:lnTo>
                  <a:pt x="355" y="564"/>
                </a:lnTo>
                <a:lnTo>
                  <a:pt x="350" y="608"/>
                </a:lnTo>
                <a:lnTo>
                  <a:pt x="339" y="652"/>
                </a:lnTo>
                <a:lnTo>
                  <a:pt x="325" y="694"/>
                </a:lnTo>
                <a:lnTo>
                  <a:pt x="306" y="734"/>
                </a:lnTo>
                <a:lnTo>
                  <a:pt x="284" y="772"/>
                </a:lnTo>
                <a:lnTo>
                  <a:pt x="257" y="808"/>
                </a:lnTo>
                <a:lnTo>
                  <a:pt x="227" y="841"/>
                </a:lnTo>
                <a:lnTo>
                  <a:pt x="193" y="871"/>
                </a:lnTo>
                <a:lnTo>
                  <a:pt x="156" y="896"/>
                </a:lnTo>
                <a:lnTo>
                  <a:pt x="113" y="761"/>
                </a:lnTo>
                <a:lnTo>
                  <a:pt x="0" y="1169"/>
                </a:lnTo>
                <a:lnTo>
                  <a:pt x="321" y="1439"/>
                </a:lnTo>
                <a:lnTo>
                  <a:pt x="286" y="1316"/>
                </a:lnTo>
              </a:path>
            </a:pathLst>
          </a:custGeom>
          <a:solidFill>
            <a:srgbClr val="92D4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Tree>
    <p:extLst>
      <p:ext uri="{BB962C8B-B14F-4D97-AF65-F5344CB8AC3E}">
        <p14:creationId xmlns:p14="http://schemas.microsoft.com/office/powerpoint/2010/main" val="27804867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a:spLocks noGrp="1"/>
          </p:cNvSpPr>
          <p:nvPr>
            <p:ph type="title"/>
          </p:nvPr>
        </p:nvSpPr>
        <p:spPr/>
        <p:txBody>
          <a:bodyPr/>
          <a:lstStyle/>
          <a:p>
            <a:pPr eaLnBrk="1" hangingPunct="1"/>
            <a:r>
              <a:rPr lang="en-US" sz="2400" dirty="0"/>
              <a:t>Lean management tools &amp; techniques</a:t>
            </a:r>
            <a:r>
              <a:rPr lang="en-GB" dirty="0" smtClean="0"/>
              <a:t/>
            </a:r>
            <a:br>
              <a:rPr lang="en-GB" dirty="0" smtClean="0"/>
            </a:br>
            <a:r>
              <a:rPr lang="en-GB" sz="1800" b="1" dirty="0" smtClean="0">
                <a:solidFill>
                  <a:srgbClr val="99CC33"/>
                </a:solidFill>
                <a:cs typeface="Arial" pitchFamily="34" charset="0"/>
              </a:rPr>
              <a:t>Visual management is here everyday</a:t>
            </a:r>
            <a:endParaRPr lang="en-GB" sz="1600" dirty="0" smtClean="0"/>
          </a:p>
        </p:txBody>
      </p:sp>
      <p:sp>
        <p:nvSpPr>
          <p:cNvPr id="4" name="Slide Number Placeholder 3"/>
          <p:cNvSpPr>
            <a:spLocks noGrp="1"/>
          </p:cNvSpPr>
          <p:nvPr>
            <p:ph type="sldNum" sz="quarter" idx="11"/>
          </p:nvPr>
        </p:nvSpPr>
        <p:spPr/>
        <p:txBody>
          <a:bodyPr/>
          <a:lstStyle/>
          <a:p>
            <a:pPr>
              <a:defRPr/>
            </a:pPr>
            <a:fld id="{C5F14C61-931A-4236-A27B-A4A5BA7BA053}" type="slidenum">
              <a:rPr lang="en-GB">
                <a:latin typeface="+mj-lt"/>
              </a:rPr>
              <a:pPr>
                <a:defRPr/>
              </a:pPr>
              <a:t>43</a:t>
            </a:fld>
            <a:endParaRPr lang="en-GB" dirty="0">
              <a:latin typeface="+mj-lt"/>
            </a:endParaRPr>
          </a:p>
        </p:txBody>
      </p:sp>
      <p:sp>
        <p:nvSpPr>
          <p:cNvPr id="22" name="Rectangle 3"/>
          <p:cNvSpPr txBox="1">
            <a:spLocks noChangeArrowheads="1"/>
          </p:cNvSpPr>
          <p:nvPr/>
        </p:nvSpPr>
        <p:spPr bwMode="auto">
          <a:xfrm>
            <a:off x="361950" y="1274763"/>
            <a:ext cx="8285163" cy="46815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90500" indent="-190500" algn="l" rtl="0" eaLnBrk="0" fontAlgn="base" hangingPunct="0">
              <a:lnSpc>
                <a:spcPct val="102000"/>
              </a:lnSpc>
              <a:spcBef>
                <a:spcPct val="0"/>
              </a:spcBef>
              <a:spcAft>
                <a:spcPct val="37000"/>
              </a:spcAft>
              <a:tabLst>
                <a:tab pos="5715000" algn="l"/>
              </a:tabLst>
              <a:defRPr>
                <a:solidFill>
                  <a:srgbClr val="000066"/>
                </a:solidFill>
                <a:latin typeface="+mn-lt"/>
                <a:ea typeface="+mn-ea"/>
                <a:cs typeface="+mn-cs"/>
              </a:defRPr>
            </a:lvl1pPr>
            <a:lvl2pPr marL="382588" indent="-190500" algn="l" rtl="0" eaLnBrk="0" fontAlgn="base" hangingPunct="0">
              <a:lnSpc>
                <a:spcPct val="94000"/>
              </a:lnSpc>
              <a:spcBef>
                <a:spcPct val="0"/>
              </a:spcBef>
              <a:spcAft>
                <a:spcPct val="36000"/>
              </a:spcAft>
              <a:buChar char="–"/>
              <a:tabLst>
                <a:tab pos="5715000" algn="l"/>
              </a:tabLst>
              <a:defRPr sz="1600">
                <a:solidFill>
                  <a:srgbClr val="000066"/>
                </a:solidFill>
                <a:latin typeface="+mn-lt"/>
              </a:defRPr>
            </a:lvl2pPr>
            <a:lvl3pPr marL="574675" indent="-190500" algn="l" rtl="0" eaLnBrk="0" fontAlgn="base" hangingPunct="0">
              <a:lnSpc>
                <a:spcPct val="95000"/>
              </a:lnSpc>
              <a:spcBef>
                <a:spcPct val="0"/>
              </a:spcBef>
              <a:spcAft>
                <a:spcPct val="30000"/>
              </a:spcAft>
              <a:buChar char="–"/>
              <a:tabLst>
                <a:tab pos="5715000" algn="l"/>
              </a:tabLst>
              <a:defRPr sz="1400">
                <a:solidFill>
                  <a:srgbClr val="000066"/>
                </a:solidFill>
                <a:latin typeface="+mn-lt"/>
              </a:defRPr>
            </a:lvl3pPr>
            <a:lvl4pPr marL="771525" indent="-195263" algn="l" rtl="0" eaLnBrk="0" fontAlgn="base" hangingPunct="0">
              <a:lnSpc>
                <a:spcPct val="97000"/>
              </a:lnSpc>
              <a:spcBef>
                <a:spcPct val="0"/>
              </a:spcBef>
              <a:spcAft>
                <a:spcPct val="28000"/>
              </a:spcAft>
              <a:buChar char="–"/>
              <a:tabLst>
                <a:tab pos="5715000" algn="l"/>
              </a:tabLst>
              <a:defRPr sz="1200">
                <a:solidFill>
                  <a:srgbClr val="000066"/>
                </a:solidFill>
                <a:latin typeface="+mn-lt"/>
              </a:defRPr>
            </a:lvl4pPr>
            <a:lvl5pPr marL="960438" indent="-187325" algn="l" rtl="0" eaLnBrk="0" fontAlgn="base" hangingPunct="0">
              <a:lnSpc>
                <a:spcPts val="1600"/>
              </a:lnSpc>
              <a:spcBef>
                <a:spcPct val="0"/>
              </a:spcBef>
              <a:spcAft>
                <a:spcPct val="0"/>
              </a:spcAft>
              <a:buChar char="–"/>
              <a:tabLst>
                <a:tab pos="5715000" algn="l"/>
              </a:tabLst>
              <a:defRPr sz="1200">
                <a:solidFill>
                  <a:schemeClr val="tx1"/>
                </a:solidFill>
                <a:latin typeface="Verdana" pitchFamily="34" charset="0"/>
              </a:defRPr>
            </a:lvl5pPr>
            <a:lvl6pPr marL="14176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6pPr>
            <a:lvl7pPr marL="18748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7pPr>
            <a:lvl8pPr marL="23320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8pPr>
            <a:lvl9pPr marL="27892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9pPr>
          </a:lstStyle>
          <a:p>
            <a:pPr>
              <a:lnSpc>
                <a:spcPct val="100000"/>
              </a:lnSpc>
            </a:pPr>
            <a:r>
              <a:rPr lang="en-US" sz="2000" b="0" kern="0" dirty="0" smtClean="0"/>
              <a:t>We see and use visual management every day</a:t>
            </a:r>
          </a:p>
          <a:p>
            <a:pPr marL="342900" indent="-342900">
              <a:lnSpc>
                <a:spcPct val="100000"/>
              </a:lnSpc>
            </a:pPr>
            <a:r>
              <a:rPr lang="en-US" sz="2000" b="0" kern="0" dirty="0" smtClean="0"/>
              <a:t>When processing and delivering orders we see:</a:t>
            </a:r>
          </a:p>
          <a:p>
            <a:pPr marL="790576" lvl="1" indent="-263525">
              <a:lnSpc>
                <a:spcPct val="100000"/>
              </a:lnSpc>
            </a:pPr>
            <a:r>
              <a:rPr lang="en-US" sz="1800" b="0" kern="0" dirty="0" smtClean="0"/>
              <a:t>SAP error messages (</a:t>
            </a:r>
            <a:r>
              <a:rPr lang="en-US" sz="1800" b="0" i="1" kern="0" dirty="0" smtClean="0"/>
              <a:t>that need our attention</a:t>
            </a:r>
            <a:r>
              <a:rPr lang="en-US" sz="1800" b="0" kern="0" dirty="0" smtClean="0"/>
              <a:t>)</a:t>
            </a:r>
          </a:p>
          <a:p>
            <a:pPr marL="790576" lvl="1" indent="-263525">
              <a:lnSpc>
                <a:spcPct val="100000"/>
              </a:lnSpc>
            </a:pPr>
            <a:r>
              <a:rPr lang="en-US" sz="1800" b="0" kern="0" dirty="0" smtClean="0"/>
              <a:t>Control reports (</a:t>
            </a:r>
            <a:r>
              <a:rPr lang="en-US" sz="1800" b="0" i="1" kern="0" dirty="0" smtClean="0"/>
              <a:t>highlighting activities not completed)</a:t>
            </a:r>
          </a:p>
          <a:p>
            <a:pPr marL="790576" lvl="1" indent="-263525">
              <a:lnSpc>
                <a:spcPct val="100000"/>
              </a:lnSpc>
            </a:pPr>
            <a:r>
              <a:rPr lang="en-US" sz="1800" b="0" kern="0" dirty="0" smtClean="0"/>
              <a:t>Vehicle Signs/Lights (</a:t>
            </a:r>
            <a:r>
              <a:rPr lang="en-US" sz="1800" b="0" i="1" kern="0" dirty="0" smtClean="0"/>
              <a:t>assisting </a:t>
            </a:r>
            <a:r>
              <a:rPr lang="en-US" sz="1800" b="0" i="1" kern="0" dirty="0" err="1" smtClean="0"/>
              <a:t>haulier</a:t>
            </a:r>
            <a:r>
              <a:rPr lang="en-US" sz="1800" b="0" i="1" kern="0" dirty="0" smtClean="0"/>
              <a:t> drivers with loading)</a:t>
            </a:r>
          </a:p>
          <a:p>
            <a:pPr marL="790576" lvl="1" indent="-263525">
              <a:lnSpc>
                <a:spcPct val="100000"/>
              </a:lnSpc>
            </a:pPr>
            <a:r>
              <a:rPr lang="en-GB" sz="1800" b="0" kern="0" dirty="0" smtClean="0"/>
              <a:t>Smart suppliers/employees set up and amend templates (</a:t>
            </a:r>
            <a:r>
              <a:rPr lang="en-GB" sz="1800" b="0" i="1" kern="0" dirty="0" smtClean="0"/>
              <a:t>that identify where data has not been entered</a:t>
            </a:r>
            <a:r>
              <a:rPr lang="en-GB" sz="1800" b="0" kern="0" dirty="0" smtClean="0"/>
              <a:t>)</a:t>
            </a:r>
          </a:p>
          <a:p>
            <a:pPr marL="790576" lvl="1" indent="-263525">
              <a:lnSpc>
                <a:spcPct val="100000"/>
              </a:lnSpc>
            </a:pPr>
            <a:r>
              <a:rPr lang="en-GB" sz="1800" b="0" kern="0" dirty="0" smtClean="0"/>
              <a:t>Visual identification signs in warehouses </a:t>
            </a:r>
            <a:r>
              <a:rPr lang="en-GB" sz="1800" b="0" i="1" kern="0" dirty="0" smtClean="0"/>
              <a:t>(to locate product inventory)</a:t>
            </a:r>
            <a:endParaRPr lang="en-US" sz="1800" b="0" i="1" kern="0" dirty="0" smtClean="0"/>
          </a:p>
          <a:p>
            <a:pPr marL="790576" lvl="1" indent="-263525">
              <a:lnSpc>
                <a:spcPct val="100000"/>
              </a:lnSpc>
              <a:buFontTx/>
              <a:buNone/>
            </a:pPr>
            <a:endParaRPr lang="en-US" sz="2000" b="0" kern="0" dirty="0" smtClean="0"/>
          </a:p>
        </p:txBody>
      </p:sp>
      <p:sp>
        <p:nvSpPr>
          <p:cNvPr id="5" name="Text Box 5"/>
          <p:cNvSpPr txBox="1">
            <a:spLocks noChangeArrowheads="1"/>
          </p:cNvSpPr>
          <p:nvPr/>
        </p:nvSpPr>
        <p:spPr bwMode="auto">
          <a:xfrm>
            <a:off x="361950" y="4494308"/>
            <a:ext cx="8455025" cy="326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square" lIns="79333" tIns="39667" rIns="79333" bIns="39667">
            <a:spAutoFit/>
          </a:bodyPr>
          <a:lstStyle>
            <a:lvl1pPr algn="l" defTabSz="793750">
              <a:defRPr sz="2400">
                <a:solidFill>
                  <a:schemeClr val="tx1"/>
                </a:solidFill>
                <a:latin typeface="Times New Roman" pitchFamily="18" charset="0"/>
              </a:defRPr>
            </a:lvl1pPr>
            <a:lvl2pPr marL="396875" algn="l" defTabSz="793750">
              <a:defRPr sz="2400">
                <a:solidFill>
                  <a:schemeClr val="tx1"/>
                </a:solidFill>
                <a:latin typeface="Times New Roman" pitchFamily="18" charset="0"/>
              </a:defRPr>
            </a:lvl2pPr>
            <a:lvl3pPr marL="793750" algn="l" defTabSz="793750">
              <a:defRPr sz="2400">
                <a:solidFill>
                  <a:schemeClr val="tx1"/>
                </a:solidFill>
                <a:latin typeface="Times New Roman" pitchFamily="18" charset="0"/>
              </a:defRPr>
            </a:lvl3pPr>
            <a:lvl4pPr marL="1190625" algn="l" defTabSz="793750">
              <a:defRPr sz="2400">
                <a:solidFill>
                  <a:schemeClr val="tx1"/>
                </a:solidFill>
                <a:latin typeface="Times New Roman" pitchFamily="18" charset="0"/>
              </a:defRPr>
            </a:lvl4pPr>
            <a:lvl5pPr marL="1585913" algn="l" defTabSz="793750">
              <a:defRPr sz="2400">
                <a:solidFill>
                  <a:schemeClr val="tx1"/>
                </a:solidFill>
                <a:latin typeface="Times New Roman" pitchFamily="18" charset="0"/>
              </a:defRPr>
            </a:lvl5pPr>
            <a:lvl6pPr marL="2043113" defTabSz="793750" eaLnBrk="0" fontAlgn="base" hangingPunct="0">
              <a:spcBef>
                <a:spcPct val="0"/>
              </a:spcBef>
              <a:spcAft>
                <a:spcPct val="0"/>
              </a:spcAft>
              <a:defRPr sz="2400">
                <a:solidFill>
                  <a:schemeClr val="tx1"/>
                </a:solidFill>
                <a:latin typeface="Times New Roman" pitchFamily="18" charset="0"/>
              </a:defRPr>
            </a:lvl6pPr>
            <a:lvl7pPr marL="2500313" defTabSz="793750" eaLnBrk="0" fontAlgn="base" hangingPunct="0">
              <a:spcBef>
                <a:spcPct val="0"/>
              </a:spcBef>
              <a:spcAft>
                <a:spcPct val="0"/>
              </a:spcAft>
              <a:defRPr sz="2400">
                <a:solidFill>
                  <a:schemeClr val="tx1"/>
                </a:solidFill>
                <a:latin typeface="Times New Roman" pitchFamily="18" charset="0"/>
              </a:defRPr>
            </a:lvl7pPr>
            <a:lvl8pPr marL="2957513" defTabSz="793750" eaLnBrk="0" fontAlgn="base" hangingPunct="0">
              <a:spcBef>
                <a:spcPct val="0"/>
              </a:spcBef>
              <a:spcAft>
                <a:spcPct val="0"/>
              </a:spcAft>
              <a:defRPr sz="2400">
                <a:solidFill>
                  <a:schemeClr val="tx1"/>
                </a:solidFill>
                <a:latin typeface="Times New Roman" pitchFamily="18" charset="0"/>
              </a:defRPr>
            </a:lvl8pPr>
            <a:lvl9pPr marL="3414713" defTabSz="793750" eaLnBrk="0" fontAlgn="base" hangingPunct="0">
              <a:spcBef>
                <a:spcPct val="0"/>
              </a:spcBef>
              <a:spcAft>
                <a:spcPct val="0"/>
              </a:spcAft>
              <a:defRPr sz="2400">
                <a:solidFill>
                  <a:schemeClr val="tx1"/>
                </a:solidFill>
                <a:latin typeface="Times New Roman" pitchFamily="18" charset="0"/>
              </a:defRPr>
            </a:lvl9pPr>
          </a:lstStyle>
          <a:p>
            <a:pPr>
              <a:buClrTx/>
              <a:buSzTx/>
              <a:buFontTx/>
              <a:buNone/>
            </a:pPr>
            <a:r>
              <a:rPr lang="en-GB" altLang="fr-FR" sz="1600" b="1" dirty="0">
                <a:solidFill>
                  <a:schemeClr val="accent1"/>
                </a:solidFill>
                <a:latin typeface="+mj-lt"/>
              </a:rPr>
              <a:t>We are surrounded by </a:t>
            </a:r>
            <a:r>
              <a:rPr lang="en-GB" altLang="fr-FR" sz="1600" b="1" dirty="0" smtClean="0">
                <a:solidFill>
                  <a:schemeClr val="accent1"/>
                </a:solidFill>
                <a:latin typeface="+mj-lt"/>
              </a:rPr>
              <a:t>Visual </a:t>
            </a:r>
            <a:r>
              <a:rPr lang="en-GB" altLang="fr-FR" sz="1600" b="1" dirty="0">
                <a:solidFill>
                  <a:schemeClr val="accent1"/>
                </a:solidFill>
                <a:latin typeface="+mj-lt"/>
              </a:rPr>
              <a:t>Management, </a:t>
            </a:r>
            <a:r>
              <a:rPr lang="en-GB" altLang="fr-FR" sz="1600" b="1" dirty="0" smtClean="0">
                <a:solidFill>
                  <a:schemeClr val="accent1"/>
                </a:solidFill>
                <a:latin typeface="+mj-lt"/>
              </a:rPr>
              <a:t>but </a:t>
            </a:r>
            <a:r>
              <a:rPr lang="en-GB" altLang="fr-FR" sz="1600" b="1" dirty="0">
                <a:solidFill>
                  <a:schemeClr val="accent1"/>
                </a:solidFill>
                <a:latin typeface="+mj-lt"/>
              </a:rPr>
              <a:t>we rarely bring it to work with </a:t>
            </a:r>
            <a:r>
              <a:rPr lang="en-GB" altLang="fr-FR" sz="1600" b="1" dirty="0" smtClean="0">
                <a:solidFill>
                  <a:schemeClr val="accent1"/>
                </a:solidFill>
                <a:latin typeface="+mj-lt"/>
              </a:rPr>
              <a:t>us…</a:t>
            </a:r>
            <a:endParaRPr lang="en-GB" altLang="fr-FR" sz="1600" b="1" dirty="0">
              <a:solidFill>
                <a:schemeClr val="accent1"/>
              </a:solidFill>
              <a:latin typeface="+mj-lt"/>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2858" y="5021444"/>
            <a:ext cx="1022730" cy="1015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pic>
      <p:pic>
        <p:nvPicPr>
          <p:cNvPr id="7" name="Picture 6" descr="bus stop"/>
          <p:cNvPicPr>
            <a:picLocks noChangeAspect="1" noChangeArrowheads="1"/>
          </p:cNvPicPr>
          <p:nvPr/>
        </p:nvPicPr>
        <p:blipFill>
          <a:blip r:embed="rId4">
            <a:lum bright="12000"/>
            <a:extLst>
              <a:ext uri="{28A0092B-C50C-407E-A947-70E740481C1C}">
                <a14:useLocalDpi xmlns:a14="http://schemas.microsoft.com/office/drawing/2010/main" val="0"/>
              </a:ext>
            </a:extLst>
          </a:blip>
          <a:srcRect/>
          <a:stretch>
            <a:fillRect/>
          </a:stretch>
        </p:blipFill>
        <p:spPr bwMode="auto">
          <a:xfrm>
            <a:off x="1167074" y="4984159"/>
            <a:ext cx="815666" cy="11923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98413" y="5053656"/>
            <a:ext cx="1084336" cy="9508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pic>
      <p:pic>
        <p:nvPicPr>
          <p:cNvPr id="9" name="Picture 12" descr="Traffic-Lights-For-Bicycle-LED30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950" y="4923692"/>
            <a:ext cx="503908" cy="12815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97807" y="5101892"/>
            <a:ext cx="1000606" cy="9348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pic>
      <p:pic>
        <p:nvPicPr>
          <p:cNvPr id="11" name="Picture 7" descr="100_28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63515" y="5189819"/>
            <a:ext cx="1900238" cy="6127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9" descr="bsr-a500"/>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93894" y="4937405"/>
            <a:ext cx="706438" cy="111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8223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2" name="Rectangle 7"/>
          <p:cNvSpPr>
            <a:spLocks noChangeArrowheads="1"/>
          </p:cNvSpPr>
          <p:nvPr/>
        </p:nvSpPr>
        <p:spPr bwMode="auto">
          <a:xfrm>
            <a:off x="363701" y="1162899"/>
            <a:ext cx="8342034" cy="822093"/>
          </a:xfrm>
          <a:prstGeom prst="rect">
            <a:avLst/>
          </a:prstGeom>
          <a:noFill/>
          <a:ln w="9525">
            <a:noFill/>
            <a:miter lim="800000"/>
            <a:headEnd/>
            <a:tailEnd/>
          </a:ln>
        </p:spPr>
        <p:txBody>
          <a:bodyPr/>
          <a:lstStyle/>
          <a:p>
            <a:pPr marL="285750" indent="-285750">
              <a:buFont typeface="Wingdings" panose="05000000000000000000" pitchFamily="2" charset="2"/>
              <a:buChar char="§"/>
            </a:pPr>
            <a:r>
              <a:rPr lang="en-GB" sz="1600" b="0" dirty="0" smtClean="0">
                <a:solidFill>
                  <a:schemeClr val="accent1"/>
                </a:solidFill>
              </a:rPr>
              <a:t>Visual management can be used in many different ways</a:t>
            </a:r>
          </a:p>
          <a:p>
            <a:pPr marL="285750" indent="-285750">
              <a:buFont typeface="Wingdings" panose="05000000000000000000" pitchFamily="2" charset="2"/>
              <a:buChar char="§"/>
            </a:pPr>
            <a:endParaRPr lang="en-GB" sz="1600" b="0" dirty="0">
              <a:solidFill>
                <a:schemeClr val="accent1"/>
              </a:solidFill>
            </a:endParaRPr>
          </a:p>
          <a:p>
            <a:pPr marL="285750" indent="-285750">
              <a:buFont typeface="Wingdings" panose="05000000000000000000" pitchFamily="2" charset="2"/>
              <a:buChar char="§"/>
            </a:pPr>
            <a:r>
              <a:rPr lang="en-GB" sz="1600" b="0" dirty="0" smtClean="0">
                <a:solidFill>
                  <a:schemeClr val="accent1"/>
                </a:solidFill>
              </a:rPr>
              <a:t>What examples can you think of from your other clients?</a:t>
            </a:r>
            <a:endParaRPr lang="en-GB" sz="1600" b="0" dirty="0">
              <a:solidFill>
                <a:schemeClr val="accent1"/>
              </a:solidFill>
            </a:endParaRPr>
          </a:p>
        </p:txBody>
      </p:sp>
      <p:sp>
        <p:nvSpPr>
          <p:cNvPr id="162824" name="Rectangle 2"/>
          <p:cNvSpPr>
            <a:spLocks noGrp="1" noChangeArrowheads="1"/>
          </p:cNvSpPr>
          <p:nvPr>
            <p:ph type="title"/>
          </p:nvPr>
        </p:nvSpPr>
        <p:spPr>
          <a:xfrm>
            <a:off x="358775" y="358775"/>
            <a:ext cx="8245475" cy="498475"/>
          </a:xfrm>
        </p:spPr>
        <p:txBody>
          <a:bodyPr/>
          <a:lstStyle/>
          <a:p>
            <a:r>
              <a:rPr lang="en-US" sz="2400" dirty="0"/>
              <a:t>Lean management tools &amp; techniques</a:t>
            </a:r>
            <a:r>
              <a:rPr lang="en-US" sz="2400" dirty="0" smtClean="0"/>
              <a:t/>
            </a:r>
            <a:br>
              <a:rPr lang="en-US" sz="2400" dirty="0" smtClean="0"/>
            </a:br>
            <a:r>
              <a:rPr lang="en-GB" sz="1800" b="1" dirty="0" smtClean="0">
                <a:solidFill>
                  <a:srgbClr val="99CC33"/>
                </a:solidFill>
                <a:cs typeface="Arial" pitchFamily="34" charset="0"/>
              </a:rPr>
              <a:t>Simple visual aids can be used throughout the workplace</a:t>
            </a:r>
          </a:p>
        </p:txBody>
      </p:sp>
      <p:sp>
        <p:nvSpPr>
          <p:cNvPr id="9" name="Slide Number Placeholder 4"/>
          <p:cNvSpPr>
            <a:spLocks noGrp="1"/>
          </p:cNvSpPr>
          <p:nvPr>
            <p:ph type="sldNum" sz="quarter" idx="11"/>
          </p:nvPr>
        </p:nvSpPr>
        <p:spPr>
          <a:noFill/>
        </p:spPr>
        <p:txBody>
          <a:bodyPr/>
          <a:lstStyle/>
          <a:p>
            <a:fld id="{8378419C-AF56-455E-844A-2F42E2AED845}" type="slidenum">
              <a:rPr lang="en-GB" altLang="en-GB"/>
              <a:pPr/>
              <a:t>44</a:t>
            </a:fld>
            <a:endParaRPr lang="en-GB" altLang="en-GB"/>
          </a:p>
        </p:txBody>
      </p:sp>
      <p:pic>
        <p:nvPicPr>
          <p:cNvPr id="12290" name="Picture 2" descr="http://www.vsi.eu/afbeeldingen/visual%20manageme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9" y="2206172"/>
            <a:ext cx="8215714" cy="402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48622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Examples</a:t>
            </a:r>
            <a:r>
              <a:rPr lang="fr-FR" dirty="0" smtClean="0"/>
              <a:t> of </a:t>
            </a:r>
            <a:r>
              <a:rPr lang="fr-FR" dirty="0" err="1" smtClean="0"/>
              <a:t>visual</a:t>
            </a:r>
            <a:r>
              <a:rPr lang="fr-FR" dirty="0" smtClean="0"/>
              <a:t> management</a:t>
            </a:r>
            <a:endParaRPr lang="fr-FR" dirty="0"/>
          </a:p>
        </p:txBody>
      </p:sp>
      <p:sp>
        <p:nvSpPr>
          <p:cNvPr id="3" name="Footer Placeholder 2"/>
          <p:cNvSpPr>
            <a:spLocks noGrp="1"/>
          </p:cNvSpPr>
          <p:nvPr>
            <p:ph type="ftr" sz="quarter" idx="10"/>
          </p:nvPr>
        </p:nvSpPr>
        <p:spPr/>
        <p:txBody>
          <a:bodyPr/>
          <a:lstStyle/>
          <a:p>
            <a:pPr>
              <a:defRPr/>
            </a:pPr>
            <a:r>
              <a:rPr lang="en-GB" altLang="en-GB" smtClean="0"/>
              <a:t>Lean Workshops</a:t>
            </a:r>
            <a:endParaRPr lang="en-GB" altLang="en-GB"/>
          </a:p>
        </p:txBody>
      </p:sp>
      <p:sp>
        <p:nvSpPr>
          <p:cNvPr id="4" name="Slide Number Placeholder 3"/>
          <p:cNvSpPr>
            <a:spLocks noGrp="1"/>
          </p:cNvSpPr>
          <p:nvPr>
            <p:ph type="sldNum" sz="quarter" idx="11"/>
          </p:nvPr>
        </p:nvSpPr>
        <p:spPr/>
        <p:txBody>
          <a:bodyPr/>
          <a:lstStyle/>
          <a:p>
            <a:pPr>
              <a:defRPr/>
            </a:pPr>
            <a:fld id="{52E1F56E-0AD8-4EA9-9BCA-27C227E9B0E9}" type="slidenum">
              <a:rPr lang="en-GB" altLang="en-GB" smtClean="0"/>
              <a:pPr>
                <a:defRPr/>
              </a:pPr>
              <a:t>45</a:t>
            </a:fld>
            <a:endParaRPr lang="en-GB" altLang="en-GB"/>
          </a:p>
        </p:txBody>
      </p:sp>
      <p:sp>
        <p:nvSpPr>
          <p:cNvPr id="5" name="Rectangle 4"/>
          <p:cNvSpPr/>
          <p:nvPr/>
        </p:nvSpPr>
        <p:spPr>
          <a:xfrm>
            <a:off x="21772" y="36286"/>
            <a:ext cx="9072000" cy="6768000"/>
          </a:xfrm>
          <a:prstGeom prst="rect">
            <a:avLst/>
          </a:prstGeom>
          <a:noFill/>
          <a:ln w="107950">
            <a:solidFill>
              <a:srgbClr val="FFFF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97" descr="6-29-06 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361950" y="4179032"/>
            <a:ext cx="2174379" cy="21328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9" descr="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1287462"/>
            <a:ext cx="2174379" cy="2132823"/>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100"/>
          <p:cNvSpPr txBox="1">
            <a:spLocks noChangeArrowheads="1"/>
          </p:cNvSpPr>
          <p:nvPr/>
        </p:nvSpPr>
        <p:spPr bwMode="gray">
          <a:xfrm>
            <a:off x="361950" y="6318250"/>
            <a:ext cx="2495360"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219075" indent="-219075" algn="l" defTabSz="844550">
              <a:defRPr sz="2400">
                <a:solidFill>
                  <a:schemeClr val="tx1"/>
                </a:solidFill>
                <a:latin typeface="Times New Roman" pitchFamily="18" charset="0"/>
              </a:defRPr>
            </a:lvl1pPr>
            <a:lvl2pPr algn="l" defTabSz="844550">
              <a:defRPr sz="2400">
                <a:solidFill>
                  <a:schemeClr val="tx1"/>
                </a:solidFill>
                <a:latin typeface="Times New Roman" pitchFamily="18" charset="0"/>
              </a:defRPr>
            </a:lvl2pPr>
            <a:lvl3pPr algn="l" defTabSz="844550">
              <a:defRPr sz="2400">
                <a:solidFill>
                  <a:schemeClr val="tx1"/>
                </a:solidFill>
                <a:latin typeface="Times New Roman" pitchFamily="18" charset="0"/>
              </a:defRPr>
            </a:lvl3pPr>
            <a:lvl4pPr algn="l" defTabSz="844550">
              <a:defRPr sz="2400">
                <a:solidFill>
                  <a:schemeClr val="tx1"/>
                </a:solidFill>
                <a:latin typeface="Times New Roman" pitchFamily="18" charset="0"/>
              </a:defRPr>
            </a:lvl4pPr>
            <a:lvl5pPr algn="l" defTabSz="844550">
              <a:defRPr sz="2400">
                <a:solidFill>
                  <a:schemeClr val="tx1"/>
                </a:solidFill>
                <a:latin typeface="Times New Roman" pitchFamily="18" charset="0"/>
              </a:defRPr>
            </a:lvl5pPr>
            <a:lvl6pPr defTabSz="844550" eaLnBrk="0" fontAlgn="base" hangingPunct="0">
              <a:spcBef>
                <a:spcPct val="0"/>
              </a:spcBef>
              <a:spcAft>
                <a:spcPct val="0"/>
              </a:spcAft>
              <a:defRPr sz="2400">
                <a:solidFill>
                  <a:schemeClr val="tx1"/>
                </a:solidFill>
                <a:latin typeface="Times New Roman" pitchFamily="18" charset="0"/>
              </a:defRPr>
            </a:lvl6pPr>
            <a:lvl7pPr defTabSz="844550" eaLnBrk="0" fontAlgn="base" hangingPunct="0">
              <a:spcBef>
                <a:spcPct val="0"/>
              </a:spcBef>
              <a:spcAft>
                <a:spcPct val="0"/>
              </a:spcAft>
              <a:defRPr sz="2400">
                <a:solidFill>
                  <a:schemeClr val="tx1"/>
                </a:solidFill>
                <a:latin typeface="Times New Roman" pitchFamily="18" charset="0"/>
              </a:defRPr>
            </a:lvl7pPr>
            <a:lvl8pPr defTabSz="844550" eaLnBrk="0" fontAlgn="base" hangingPunct="0">
              <a:spcBef>
                <a:spcPct val="0"/>
              </a:spcBef>
              <a:spcAft>
                <a:spcPct val="0"/>
              </a:spcAft>
              <a:defRPr sz="2400">
                <a:solidFill>
                  <a:schemeClr val="tx1"/>
                </a:solidFill>
                <a:latin typeface="Times New Roman" pitchFamily="18" charset="0"/>
              </a:defRPr>
            </a:lvl8pPr>
            <a:lvl9pPr defTabSz="844550" eaLnBrk="0" fontAlgn="base" hangingPunct="0">
              <a:spcBef>
                <a:spcPct val="0"/>
              </a:spcBef>
              <a:spcAft>
                <a:spcPct val="0"/>
              </a:spcAft>
              <a:defRPr sz="2400">
                <a:solidFill>
                  <a:schemeClr val="tx1"/>
                </a:solidFill>
                <a:latin typeface="Times New Roman" pitchFamily="18" charset="0"/>
              </a:defRPr>
            </a:lvl9pPr>
          </a:lstStyle>
          <a:p>
            <a:r>
              <a:rPr lang="en-GB" altLang="fr-FR" sz="1400" b="1" i="1" dirty="0">
                <a:latin typeface="Barclays Sans" pitchFamily="34" charset="0"/>
              </a:rPr>
              <a:t>Stationery cupboard</a:t>
            </a:r>
          </a:p>
        </p:txBody>
      </p:sp>
      <p:sp>
        <p:nvSpPr>
          <p:cNvPr id="9" name="Text Box 101"/>
          <p:cNvSpPr txBox="1">
            <a:spLocks noChangeArrowheads="1"/>
          </p:cNvSpPr>
          <p:nvPr/>
        </p:nvSpPr>
        <p:spPr bwMode="gray">
          <a:xfrm>
            <a:off x="361950" y="3429000"/>
            <a:ext cx="2174379"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219075" indent="-219075" algn="l" defTabSz="844550">
              <a:defRPr sz="2400">
                <a:solidFill>
                  <a:schemeClr val="tx1"/>
                </a:solidFill>
                <a:latin typeface="Times New Roman" pitchFamily="18" charset="0"/>
              </a:defRPr>
            </a:lvl1pPr>
            <a:lvl2pPr algn="l" defTabSz="844550">
              <a:defRPr sz="2400">
                <a:solidFill>
                  <a:schemeClr val="tx1"/>
                </a:solidFill>
                <a:latin typeface="Times New Roman" pitchFamily="18" charset="0"/>
              </a:defRPr>
            </a:lvl2pPr>
            <a:lvl3pPr algn="l" defTabSz="844550">
              <a:defRPr sz="2400">
                <a:solidFill>
                  <a:schemeClr val="tx1"/>
                </a:solidFill>
                <a:latin typeface="Times New Roman" pitchFamily="18" charset="0"/>
              </a:defRPr>
            </a:lvl3pPr>
            <a:lvl4pPr algn="l" defTabSz="844550">
              <a:defRPr sz="2400">
                <a:solidFill>
                  <a:schemeClr val="tx1"/>
                </a:solidFill>
                <a:latin typeface="Times New Roman" pitchFamily="18" charset="0"/>
              </a:defRPr>
            </a:lvl4pPr>
            <a:lvl5pPr algn="l" defTabSz="844550">
              <a:defRPr sz="2400">
                <a:solidFill>
                  <a:schemeClr val="tx1"/>
                </a:solidFill>
                <a:latin typeface="Times New Roman" pitchFamily="18" charset="0"/>
              </a:defRPr>
            </a:lvl5pPr>
            <a:lvl6pPr defTabSz="844550" eaLnBrk="0" fontAlgn="base" hangingPunct="0">
              <a:spcBef>
                <a:spcPct val="0"/>
              </a:spcBef>
              <a:spcAft>
                <a:spcPct val="0"/>
              </a:spcAft>
              <a:defRPr sz="2400">
                <a:solidFill>
                  <a:schemeClr val="tx1"/>
                </a:solidFill>
                <a:latin typeface="Times New Roman" pitchFamily="18" charset="0"/>
              </a:defRPr>
            </a:lvl6pPr>
            <a:lvl7pPr defTabSz="844550" eaLnBrk="0" fontAlgn="base" hangingPunct="0">
              <a:spcBef>
                <a:spcPct val="0"/>
              </a:spcBef>
              <a:spcAft>
                <a:spcPct val="0"/>
              </a:spcAft>
              <a:defRPr sz="2400">
                <a:solidFill>
                  <a:schemeClr val="tx1"/>
                </a:solidFill>
                <a:latin typeface="Times New Roman" pitchFamily="18" charset="0"/>
              </a:defRPr>
            </a:lvl7pPr>
            <a:lvl8pPr defTabSz="844550" eaLnBrk="0" fontAlgn="base" hangingPunct="0">
              <a:spcBef>
                <a:spcPct val="0"/>
              </a:spcBef>
              <a:spcAft>
                <a:spcPct val="0"/>
              </a:spcAft>
              <a:defRPr sz="2400">
                <a:solidFill>
                  <a:schemeClr val="tx1"/>
                </a:solidFill>
                <a:latin typeface="Times New Roman" pitchFamily="18" charset="0"/>
              </a:defRPr>
            </a:lvl8pPr>
            <a:lvl9pPr defTabSz="844550" eaLnBrk="0" fontAlgn="base" hangingPunct="0">
              <a:spcBef>
                <a:spcPct val="0"/>
              </a:spcBef>
              <a:spcAft>
                <a:spcPct val="0"/>
              </a:spcAft>
              <a:defRPr sz="2400">
                <a:solidFill>
                  <a:schemeClr val="tx1"/>
                </a:solidFill>
                <a:latin typeface="Times New Roman" pitchFamily="18" charset="0"/>
              </a:defRPr>
            </a:lvl9pPr>
          </a:lstStyle>
          <a:p>
            <a:r>
              <a:rPr lang="en-GB" altLang="fr-FR" sz="1400" b="1" i="1" dirty="0">
                <a:latin typeface="Barclays Sans" pitchFamily="34" charset="0"/>
              </a:rPr>
              <a:t>File cupboard</a:t>
            </a:r>
          </a:p>
        </p:txBody>
      </p:sp>
      <p:pic>
        <p:nvPicPr>
          <p:cNvPr id="10" name="Picture 2" descr="DSC001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3112" y="1287463"/>
            <a:ext cx="2684287" cy="2166514"/>
          </a:xfrm>
          <a:prstGeom prst="rect">
            <a:avLst/>
          </a:prstGeom>
          <a:noFill/>
          <a:extLst>
            <a:ext uri="{909E8E84-426E-40DD-AFC4-6F175D3DCCD1}">
              <a14:hiddenFill xmlns:a14="http://schemas.microsoft.com/office/drawing/2010/main">
                <a:solidFill>
                  <a:srgbClr val="FFFFFF"/>
                </a:solidFill>
              </a14:hiddenFill>
            </a:ext>
          </a:extLst>
        </p:spPr>
      </p:pic>
      <p:sp>
        <p:nvSpPr>
          <p:cNvPr id="11" name="Oval 7"/>
          <p:cNvSpPr>
            <a:spLocks noChangeArrowheads="1"/>
          </p:cNvSpPr>
          <p:nvPr/>
        </p:nvSpPr>
        <p:spPr bwMode="gray">
          <a:xfrm>
            <a:off x="3119590" y="2086092"/>
            <a:ext cx="1551002" cy="1039245"/>
          </a:xfrm>
          <a:prstGeom prst="ellipse">
            <a:avLst/>
          </a:prstGeom>
          <a:noFill/>
          <a:ln w="38100" algn="ctr">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fr-FR"/>
          </a:p>
        </p:txBody>
      </p:sp>
      <p:pic>
        <p:nvPicPr>
          <p:cNvPr id="12" name="Picture 4" descr="Stadeln_00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3112" y="4226066"/>
            <a:ext cx="2684287" cy="2092184"/>
          </a:xfrm>
          <a:prstGeom prst="rect">
            <a:avLst/>
          </a:prstGeom>
          <a:noFill/>
          <a:extLst>
            <a:ext uri="{909E8E84-426E-40DD-AFC4-6F175D3DCCD1}">
              <a14:hiddenFill xmlns:a14="http://schemas.microsoft.com/office/drawing/2010/main">
                <a:solidFill>
                  <a:srgbClr val="FFFFFF"/>
                </a:solidFill>
              </a14:hiddenFill>
            </a:ext>
          </a:extLst>
        </p:spPr>
      </p:pic>
      <p:sp>
        <p:nvSpPr>
          <p:cNvPr id="13" name="Oval 8"/>
          <p:cNvSpPr>
            <a:spLocks noChangeArrowheads="1"/>
          </p:cNvSpPr>
          <p:nvPr/>
        </p:nvSpPr>
        <p:spPr bwMode="gray">
          <a:xfrm>
            <a:off x="2891036" y="5427139"/>
            <a:ext cx="2776363" cy="617041"/>
          </a:xfrm>
          <a:prstGeom prst="ellipse">
            <a:avLst/>
          </a:prstGeom>
          <a:noFill/>
          <a:ln w="38100" algn="ctr">
            <a:solidFill>
              <a:srgbClr val="00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fr-FR"/>
          </a:p>
        </p:txBody>
      </p:sp>
      <p:cxnSp>
        <p:nvCxnSpPr>
          <p:cNvPr id="16" name="Straight Arrow Connector 15"/>
          <p:cNvCxnSpPr>
            <a:stCxn id="10" idx="2"/>
            <a:endCxn id="12" idx="0"/>
          </p:cNvCxnSpPr>
          <p:nvPr/>
        </p:nvCxnSpPr>
        <p:spPr bwMode="auto">
          <a:xfrm>
            <a:off x="4325256" y="3453977"/>
            <a:ext cx="0" cy="772089"/>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14" name="Text Box 101"/>
          <p:cNvSpPr txBox="1">
            <a:spLocks noChangeArrowheads="1"/>
          </p:cNvSpPr>
          <p:nvPr/>
        </p:nvSpPr>
        <p:spPr bwMode="gray">
          <a:xfrm>
            <a:off x="2996760" y="3592776"/>
            <a:ext cx="2684287" cy="436017"/>
          </a:xfrm>
          <a:prstGeom prst="rect">
            <a:avLst/>
          </a:prstGeom>
          <a:solidFill>
            <a:schemeClr val="bg1"/>
          </a:solidFill>
          <a:ln>
            <a:noFill/>
          </a:ln>
          <a:effectLst/>
        </p:spPr>
        <p:txBody>
          <a:bodyPr wrap="square" lIns="0" tIns="0" rIns="0" bIns="0">
            <a:spAutoFit/>
          </a:bodyPr>
          <a:lstStyle>
            <a:lvl1pPr marL="219075" indent="-219075" algn="l" defTabSz="844550">
              <a:defRPr sz="2400">
                <a:solidFill>
                  <a:schemeClr val="tx1"/>
                </a:solidFill>
                <a:latin typeface="Times New Roman" pitchFamily="18" charset="0"/>
              </a:defRPr>
            </a:lvl1pPr>
            <a:lvl2pPr algn="l" defTabSz="844550">
              <a:defRPr sz="2400">
                <a:solidFill>
                  <a:schemeClr val="tx1"/>
                </a:solidFill>
                <a:latin typeface="Times New Roman" pitchFamily="18" charset="0"/>
              </a:defRPr>
            </a:lvl2pPr>
            <a:lvl3pPr algn="l" defTabSz="844550">
              <a:defRPr sz="2400">
                <a:solidFill>
                  <a:schemeClr val="tx1"/>
                </a:solidFill>
                <a:latin typeface="Times New Roman" pitchFamily="18" charset="0"/>
              </a:defRPr>
            </a:lvl3pPr>
            <a:lvl4pPr algn="l" defTabSz="844550">
              <a:defRPr sz="2400">
                <a:solidFill>
                  <a:schemeClr val="tx1"/>
                </a:solidFill>
                <a:latin typeface="Times New Roman" pitchFamily="18" charset="0"/>
              </a:defRPr>
            </a:lvl4pPr>
            <a:lvl5pPr algn="l" defTabSz="844550">
              <a:defRPr sz="2400">
                <a:solidFill>
                  <a:schemeClr val="tx1"/>
                </a:solidFill>
                <a:latin typeface="Times New Roman" pitchFamily="18" charset="0"/>
              </a:defRPr>
            </a:lvl5pPr>
            <a:lvl6pPr defTabSz="844550" eaLnBrk="0" fontAlgn="base" hangingPunct="0">
              <a:spcBef>
                <a:spcPct val="0"/>
              </a:spcBef>
              <a:spcAft>
                <a:spcPct val="0"/>
              </a:spcAft>
              <a:defRPr sz="2400">
                <a:solidFill>
                  <a:schemeClr val="tx1"/>
                </a:solidFill>
                <a:latin typeface="Times New Roman" pitchFamily="18" charset="0"/>
              </a:defRPr>
            </a:lvl6pPr>
            <a:lvl7pPr defTabSz="844550" eaLnBrk="0" fontAlgn="base" hangingPunct="0">
              <a:spcBef>
                <a:spcPct val="0"/>
              </a:spcBef>
              <a:spcAft>
                <a:spcPct val="0"/>
              </a:spcAft>
              <a:defRPr sz="2400">
                <a:solidFill>
                  <a:schemeClr val="tx1"/>
                </a:solidFill>
                <a:latin typeface="Times New Roman" pitchFamily="18" charset="0"/>
              </a:defRPr>
            </a:lvl7pPr>
            <a:lvl8pPr defTabSz="844550" eaLnBrk="0" fontAlgn="base" hangingPunct="0">
              <a:spcBef>
                <a:spcPct val="0"/>
              </a:spcBef>
              <a:spcAft>
                <a:spcPct val="0"/>
              </a:spcAft>
              <a:defRPr sz="2400">
                <a:solidFill>
                  <a:schemeClr val="tx1"/>
                </a:solidFill>
                <a:latin typeface="Times New Roman" pitchFamily="18" charset="0"/>
              </a:defRPr>
            </a:lvl8pPr>
            <a:lvl9pPr defTabSz="844550" eaLnBrk="0" fontAlgn="base" hangingPunct="0">
              <a:spcBef>
                <a:spcPct val="0"/>
              </a:spcBef>
              <a:spcAft>
                <a:spcPct val="0"/>
              </a:spcAft>
              <a:defRPr sz="2400">
                <a:solidFill>
                  <a:schemeClr val="tx1"/>
                </a:solidFill>
                <a:latin typeface="Times New Roman" pitchFamily="18" charset="0"/>
              </a:defRPr>
            </a:lvl9pPr>
          </a:lstStyle>
          <a:p>
            <a:pPr marL="0" indent="0" algn="ctr">
              <a:lnSpc>
                <a:spcPts val="1700"/>
              </a:lnSpc>
            </a:pPr>
            <a:r>
              <a:rPr lang="en-GB" altLang="fr-FR" sz="1400" b="1" i="1" dirty="0" smtClean="0">
                <a:latin typeface="Barclays Sans" pitchFamily="34" charset="0"/>
              </a:rPr>
              <a:t>From hidden to making </a:t>
            </a:r>
          </a:p>
          <a:p>
            <a:pPr marL="0" indent="0" algn="ctr">
              <a:lnSpc>
                <a:spcPts val="1700"/>
              </a:lnSpc>
            </a:pPr>
            <a:r>
              <a:rPr lang="en-GB" altLang="fr-FR" sz="1400" b="1" i="1" dirty="0" smtClean="0">
                <a:latin typeface="Barclays Sans" pitchFamily="34" charset="0"/>
              </a:rPr>
              <a:t>the work visible :</a:t>
            </a:r>
            <a:endParaRPr lang="en-GB" altLang="fr-FR" sz="1400" b="1" i="1" dirty="0">
              <a:latin typeface="Barclays Sans" pitchFamily="34" charset="0"/>
            </a:endParaRPr>
          </a:p>
        </p:txBody>
      </p:sp>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67475" y="1280394"/>
            <a:ext cx="2741283" cy="3937753"/>
          </a:xfrm>
          <a:prstGeom prst="rect">
            <a:avLst/>
          </a:prstGeom>
        </p:spPr>
      </p:pic>
      <p:sp>
        <p:nvSpPr>
          <p:cNvPr id="20" name="Text Box 101"/>
          <p:cNvSpPr txBox="1">
            <a:spLocks noChangeArrowheads="1"/>
          </p:cNvSpPr>
          <p:nvPr/>
        </p:nvSpPr>
        <p:spPr bwMode="gray">
          <a:xfrm>
            <a:off x="6105392" y="5245443"/>
            <a:ext cx="2684287" cy="654025"/>
          </a:xfrm>
          <a:prstGeom prst="rect">
            <a:avLst/>
          </a:prstGeom>
          <a:solidFill>
            <a:schemeClr val="bg1"/>
          </a:solidFill>
          <a:ln>
            <a:noFill/>
          </a:ln>
          <a:effectLst/>
        </p:spPr>
        <p:txBody>
          <a:bodyPr wrap="square" lIns="0" tIns="0" rIns="0" bIns="0">
            <a:spAutoFit/>
          </a:bodyPr>
          <a:lstStyle>
            <a:lvl1pPr marL="219075" indent="-219075" algn="l" defTabSz="844550">
              <a:defRPr sz="2400">
                <a:solidFill>
                  <a:schemeClr val="tx1"/>
                </a:solidFill>
                <a:latin typeface="Times New Roman" pitchFamily="18" charset="0"/>
              </a:defRPr>
            </a:lvl1pPr>
            <a:lvl2pPr algn="l" defTabSz="844550">
              <a:defRPr sz="2400">
                <a:solidFill>
                  <a:schemeClr val="tx1"/>
                </a:solidFill>
                <a:latin typeface="Times New Roman" pitchFamily="18" charset="0"/>
              </a:defRPr>
            </a:lvl2pPr>
            <a:lvl3pPr algn="l" defTabSz="844550">
              <a:defRPr sz="2400">
                <a:solidFill>
                  <a:schemeClr val="tx1"/>
                </a:solidFill>
                <a:latin typeface="Times New Roman" pitchFamily="18" charset="0"/>
              </a:defRPr>
            </a:lvl3pPr>
            <a:lvl4pPr algn="l" defTabSz="844550">
              <a:defRPr sz="2400">
                <a:solidFill>
                  <a:schemeClr val="tx1"/>
                </a:solidFill>
                <a:latin typeface="Times New Roman" pitchFamily="18" charset="0"/>
              </a:defRPr>
            </a:lvl4pPr>
            <a:lvl5pPr algn="l" defTabSz="844550">
              <a:defRPr sz="2400">
                <a:solidFill>
                  <a:schemeClr val="tx1"/>
                </a:solidFill>
                <a:latin typeface="Times New Roman" pitchFamily="18" charset="0"/>
              </a:defRPr>
            </a:lvl5pPr>
            <a:lvl6pPr defTabSz="844550" eaLnBrk="0" fontAlgn="base" hangingPunct="0">
              <a:spcBef>
                <a:spcPct val="0"/>
              </a:spcBef>
              <a:spcAft>
                <a:spcPct val="0"/>
              </a:spcAft>
              <a:defRPr sz="2400">
                <a:solidFill>
                  <a:schemeClr val="tx1"/>
                </a:solidFill>
                <a:latin typeface="Times New Roman" pitchFamily="18" charset="0"/>
              </a:defRPr>
            </a:lvl6pPr>
            <a:lvl7pPr defTabSz="844550" eaLnBrk="0" fontAlgn="base" hangingPunct="0">
              <a:spcBef>
                <a:spcPct val="0"/>
              </a:spcBef>
              <a:spcAft>
                <a:spcPct val="0"/>
              </a:spcAft>
              <a:defRPr sz="2400">
                <a:solidFill>
                  <a:schemeClr val="tx1"/>
                </a:solidFill>
                <a:latin typeface="Times New Roman" pitchFamily="18" charset="0"/>
              </a:defRPr>
            </a:lvl7pPr>
            <a:lvl8pPr defTabSz="844550" eaLnBrk="0" fontAlgn="base" hangingPunct="0">
              <a:spcBef>
                <a:spcPct val="0"/>
              </a:spcBef>
              <a:spcAft>
                <a:spcPct val="0"/>
              </a:spcAft>
              <a:defRPr sz="2400">
                <a:solidFill>
                  <a:schemeClr val="tx1"/>
                </a:solidFill>
                <a:latin typeface="Times New Roman" pitchFamily="18" charset="0"/>
              </a:defRPr>
            </a:lvl8pPr>
            <a:lvl9pPr defTabSz="844550" eaLnBrk="0" fontAlgn="base" hangingPunct="0">
              <a:spcBef>
                <a:spcPct val="0"/>
              </a:spcBef>
              <a:spcAft>
                <a:spcPct val="0"/>
              </a:spcAft>
              <a:defRPr sz="2400">
                <a:solidFill>
                  <a:schemeClr val="tx1"/>
                </a:solidFill>
                <a:latin typeface="Times New Roman" pitchFamily="18" charset="0"/>
              </a:defRPr>
            </a:lvl9pPr>
          </a:lstStyle>
          <a:p>
            <a:pPr marL="0" indent="0">
              <a:lnSpc>
                <a:spcPts val="1700"/>
              </a:lnSpc>
            </a:pPr>
            <a:r>
              <a:rPr lang="en-GB" altLang="fr-FR" sz="1400" b="1" i="1" dirty="0" smtClean="0">
                <a:latin typeface="Barclays Sans" pitchFamily="34" charset="0"/>
              </a:rPr>
              <a:t>Progress board : to share with the team the progress to date and the actions to complete</a:t>
            </a:r>
            <a:endParaRPr lang="en-GB" altLang="fr-FR" sz="1400" b="1" i="1" dirty="0">
              <a:latin typeface="Barclays Sans" pitchFamily="34" charset="0"/>
            </a:endParaRPr>
          </a:p>
        </p:txBody>
      </p:sp>
    </p:spTree>
    <p:extLst>
      <p:ext uri="{BB962C8B-B14F-4D97-AF65-F5344CB8AC3E}">
        <p14:creationId xmlns:p14="http://schemas.microsoft.com/office/powerpoint/2010/main" val="2800812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06" name="Rectangle 2"/>
          <p:cNvSpPr>
            <a:spLocks noGrp="1" noChangeArrowheads="1"/>
          </p:cNvSpPr>
          <p:nvPr>
            <p:ph type="title"/>
          </p:nvPr>
        </p:nvSpPr>
        <p:spPr>
          <a:xfrm>
            <a:off x="358775" y="358775"/>
            <a:ext cx="8245475" cy="498475"/>
          </a:xfrm>
        </p:spPr>
        <p:txBody>
          <a:bodyPr/>
          <a:lstStyle/>
          <a:p>
            <a:r>
              <a:rPr lang="en-US" sz="2400" dirty="0"/>
              <a:t>Lean management tools &amp; techniques</a:t>
            </a:r>
            <a:r>
              <a:rPr lang="en-US" sz="2400" dirty="0" smtClean="0"/>
              <a:t/>
            </a:r>
            <a:br>
              <a:rPr lang="en-US" sz="2400" dirty="0" smtClean="0"/>
            </a:br>
            <a:r>
              <a:rPr lang="en-GB" sz="1800" b="1" dirty="0" smtClean="0">
                <a:solidFill>
                  <a:srgbClr val="99CC33"/>
                </a:solidFill>
                <a:cs typeface="Arial" pitchFamily="34" charset="0"/>
              </a:rPr>
              <a:t>Visual Management - KPI &amp; Metrics</a:t>
            </a:r>
          </a:p>
        </p:txBody>
      </p:sp>
      <p:sp>
        <p:nvSpPr>
          <p:cNvPr id="161794" name="Rectangle 33"/>
          <p:cNvSpPr>
            <a:spLocks noGrp="1" noChangeArrowheads="1"/>
          </p:cNvSpPr>
          <p:nvPr>
            <p:ph idx="1"/>
          </p:nvPr>
        </p:nvSpPr>
        <p:spPr>
          <a:xfrm>
            <a:off x="463550" y="1258206"/>
            <a:ext cx="8237537" cy="1058862"/>
          </a:xfrm>
        </p:spPr>
        <p:txBody>
          <a:bodyPr/>
          <a:lstStyle/>
          <a:p>
            <a:pPr marL="285750" indent="-285750" eaLnBrk="1" hangingPunct="1">
              <a:buFont typeface="Wingdings" panose="05000000000000000000" pitchFamily="2" charset="2"/>
              <a:buChar char="§"/>
            </a:pPr>
            <a:r>
              <a:rPr lang="en-GB" sz="1600" dirty="0" smtClean="0"/>
              <a:t>Visual management shows KPIs that inform you of the </a:t>
            </a:r>
            <a:r>
              <a:rPr lang="en-GB" sz="1600" b="1" dirty="0" smtClean="0"/>
              <a:t>CURRENT STATUS </a:t>
            </a:r>
            <a:r>
              <a:rPr lang="en-GB" sz="1600" dirty="0" smtClean="0"/>
              <a:t>enabling you to make a controlled change.</a:t>
            </a:r>
          </a:p>
          <a:p>
            <a:pPr marL="285750" indent="-285750" eaLnBrk="1" hangingPunct="1">
              <a:buFont typeface="Wingdings" panose="05000000000000000000" pitchFamily="2" charset="2"/>
              <a:buChar char="§"/>
            </a:pPr>
            <a:r>
              <a:rPr lang="en-GB" sz="1600" dirty="0" smtClean="0"/>
              <a:t>Can your resources react to a change in customer demand?</a:t>
            </a:r>
          </a:p>
        </p:txBody>
      </p:sp>
      <p:sp>
        <p:nvSpPr>
          <p:cNvPr id="31" name="Slide Number Placeholder 4"/>
          <p:cNvSpPr>
            <a:spLocks noGrp="1"/>
          </p:cNvSpPr>
          <p:nvPr>
            <p:ph type="sldNum" sz="quarter" idx="11"/>
          </p:nvPr>
        </p:nvSpPr>
        <p:spPr>
          <a:noFill/>
        </p:spPr>
        <p:txBody>
          <a:bodyPr/>
          <a:lstStyle/>
          <a:p>
            <a:fld id="{8378419C-AF56-455E-844A-2F42E2AED845}" type="slidenum">
              <a:rPr lang="en-GB" altLang="en-GB"/>
              <a:pPr/>
              <a:t>46</a:t>
            </a:fld>
            <a:endParaRPr lang="en-GB" altLang="en-GB"/>
          </a:p>
        </p:txBody>
      </p:sp>
      <p:sp>
        <p:nvSpPr>
          <p:cNvPr id="161796" name="Rectangle 4"/>
          <p:cNvSpPr>
            <a:spLocks noChangeArrowheads="1"/>
          </p:cNvSpPr>
          <p:nvPr/>
        </p:nvSpPr>
        <p:spPr bwMode="auto">
          <a:xfrm>
            <a:off x="361950" y="5621338"/>
            <a:ext cx="8455025" cy="669925"/>
          </a:xfrm>
          <a:prstGeom prst="rect">
            <a:avLst/>
          </a:prstGeom>
          <a:solidFill>
            <a:schemeClr val="accent3"/>
          </a:solidFill>
          <a:ln w="28575" algn="ctr">
            <a:noFill/>
            <a:miter lim="800000"/>
            <a:headEnd/>
            <a:tailEnd/>
          </a:ln>
        </p:spPr>
        <p:txBody>
          <a:bodyPr wrap="square" lIns="91429" tIns="45715" rIns="91429" bIns="45715">
            <a:spAutoFit/>
          </a:bodyPr>
          <a:lstStyle/>
          <a:p>
            <a:pPr algn="ctr" eaLnBrk="0" hangingPunct="0">
              <a:buClr>
                <a:srgbClr val="009900"/>
              </a:buClr>
              <a:buFont typeface="Monotype Sorts" pitchFamily="2" charset="2"/>
              <a:buNone/>
            </a:pPr>
            <a:r>
              <a:rPr lang="en-GB" dirty="0">
                <a:solidFill>
                  <a:schemeClr val="bg1"/>
                </a:solidFill>
              </a:rPr>
              <a:t>Visual Displays allow us to highlight the gap between actual and expected performance and can act as the kick-off to improvement projects</a:t>
            </a:r>
          </a:p>
        </p:txBody>
      </p:sp>
      <p:sp>
        <p:nvSpPr>
          <p:cNvPr id="161797" name="Text Box 6"/>
          <p:cNvSpPr txBox="1">
            <a:spLocks noChangeArrowheads="1"/>
          </p:cNvSpPr>
          <p:nvPr/>
        </p:nvSpPr>
        <p:spPr bwMode="auto">
          <a:xfrm>
            <a:off x="831850" y="5087938"/>
            <a:ext cx="3659188" cy="336550"/>
          </a:xfrm>
          <a:prstGeom prst="rect">
            <a:avLst/>
          </a:prstGeom>
          <a:noFill/>
          <a:ln w="28575" algn="ctr">
            <a:noFill/>
            <a:miter lim="800000"/>
            <a:headEnd/>
            <a:tailEnd/>
          </a:ln>
        </p:spPr>
        <p:txBody>
          <a:bodyPr>
            <a:spAutoFit/>
          </a:bodyPr>
          <a:lstStyle/>
          <a:p>
            <a:pPr algn="ctr">
              <a:spcBef>
                <a:spcPct val="5000"/>
              </a:spcBef>
            </a:pPr>
            <a:r>
              <a:rPr lang="en-GB" sz="1600" b="0"/>
              <a:t>Limited scope to improve</a:t>
            </a:r>
          </a:p>
        </p:txBody>
      </p:sp>
      <p:sp>
        <p:nvSpPr>
          <p:cNvPr id="161798" name="Text Box 7"/>
          <p:cNvSpPr txBox="1">
            <a:spLocks noChangeArrowheads="1"/>
          </p:cNvSpPr>
          <p:nvPr/>
        </p:nvSpPr>
        <p:spPr bwMode="auto">
          <a:xfrm>
            <a:off x="5122863" y="5087938"/>
            <a:ext cx="3084512" cy="336550"/>
          </a:xfrm>
          <a:prstGeom prst="rect">
            <a:avLst/>
          </a:prstGeom>
          <a:noFill/>
          <a:ln w="28575" algn="ctr">
            <a:noFill/>
            <a:miter lim="800000"/>
            <a:headEnd/>
            <a:tailEnd/>
          </a:ln>
        </p:spPr>
        <p:txBody>
          <a:bodyPr wrap="none">
            <a:spAutoFit/>
          </a:bodyPr>
          <a:lstStyle/>
          <a:p>
            <a:pPr algn="ctr">
              <a:spcBef>
                <a:spcPct val="5000"/>
              </a:spcBef>
            </a:pPr>
            <a:r>
              <a:rPr lang="en-GB" sz="1600" b="0"/>
              <a:t>Enable continuous improvement</a:t>
            </a:r>
          </a:p>
        </p:txBody>
      </p:sp>
      <p:sp>
        <p:nvSpPr>
          <p:cNvPr id="161799" name="Text Box 8"/>
          <p:cNvSpPr txBox="1">
            <a:spLocks noChangeArrowheads="1"/>
          </p:cNvSpPr>
          <p:nvPr/>
        </p:nvSpPr>
        <p:spPr bwMode="auto">
          <a:xfrm>
            <a:off x="4295775" y="2300288"/>
            <a:ext cx="3182938" cy="938212"/>
          </a:xfrm>
          <a:prstGeom prst="rect">
            <a:avLst/>
          </a:prstGeom>
          <a:noFill/>
          <a:ln w="28575" algn="ctr">
            <a:noFill/>
            <a:miter lim="800000"/>
            <a:headEnd/>
            <a:tailEnd/>
          </a:ln>
        </p:spPr>
        <p:txBody>
          <a:bodyPr wrap="none"/>
          <a:lstStyle/>
          <a:p>
            <a:pPr algn="ctr">
              <a:spcBef>
                <a:spcPct val="5000"/>
              </a:spcBef>
            </a:pPr>
            <a:r>
              <a:rPr lang="en-GB" dirty="0"/>
              <a:t>Improving the future:</a:t>
            </a:r>
            <a:endParaRPr lang="en-GB" sz="1600" dirty="0"/>
          </a:p>
          <a:p>
            <a:pPr algn="ctr">
              <a:spcBef>
                <a:spcPct val="5000"/>
              </a:spcBef>
            </a:pPr>
            <a:r>
              <a:rPr lang="en-GB" sz="1600" b="0" dirty="0">
                <a:solidFill>
                  <a:srgbClr val="92D400"/>
                </a:solidFill>
              </a:rPr>
              <a:t>Reacting to current progress</a:t>
            </a:r>
          </a:p>
          <a:p>
            <a:pPr algn="ctr">
              <a:spcBef>
                <a:spcPct val="5000"/>
              </a:spcBef>
            </a:pPr>
            <a:r>
              <a:rPr lang="en-GB" sz="1600" b="0" dirty="0">
                <a:solidFill>
                  <a:srgbClr val="92D400"/>
                </a:solidFill>
              </a:rPr>
              <a:t>Addressing today's issues</a:t>
            </a:r>
          </a:p>
        </p:txBody>
      </p:sp>
      <p:sp>
        <p:nvSpPr>
          <p:cNvPr id="161800" name="Text Box 9"/>
          <p:cNvSpPr txBox="1">
            <a:spLocks noChangeArrowheads="1"/>
          </p:cNvSpPr>
          <p:nvPr/>
        </p:nvSpPr>
        <p:spPr bwMode="auto">
          <a:xfrm>
            <a:off x="1695450" y="2300288"/>
            <a:ext cx="2868613" cy="938212"/>
          </a:xfrm>
          <a:prstGeom prst="rect">
            <a:avLst/>
          </a:prstGeom>
          <a:noFill/>
          <a:ln w="28575" algn="ctr">
            <a:noFill/>
            <a:miter lim="800000"/>
            <a:headEnd/>
            <a:tailEnd/>
          </a:ln>
        </p:spPr>
        <p:txBody>
          <a:bodyPr/>
          <a:lstStyle/>
          <a:p>
            <a:pPr algn="ctr">
              <a:spcBef>
                <a:spcPct val="5000"/>
              </a:spcBef>
            </a:pPr>
            <a:r>
              <a:rPr lang="en-GB"/>
              <a:t>Reviewing the past:</a:t>
            </a:r>
            <a:endParaRPr lang="en-GB" sz="1600"/>
          </a:p>
          <a:p>
            <a:pPr algn="ctr">
              <a:spcBef>
                <a:spcPct val="5000"/>
              </a:spcBef>
            </a:pPr>
            <a:r>
              <a:rPr lang="en-GB" sz="1600" b="0" i="1">
                <a:solidFill>
                  <a:srgbClr val="92D400"/>
                </a:solidFill>
              </a:rPr>
              <a:t>Last months productivity</a:t>
            </a:r>
          </a:p>
          <a:p>
            <a:pPr algn="ctr">
              <a:spcBef>
                <a:spcPct val="5000"/>
              </a:spcBef>
            </a:pPr>
            <a:r>
              <a:rPr lang="en-GB" sz="1600" b="0" i="1">
                <a:solidFill>
                  <a:srgbClr val="92D400"/>
                </a:solidFill>
              </a:rPr>
              <a:t>Last years errors</a:t>
            </a:r>
            <a:endParaRPr lang="en-GB" sz="1600">
              <a:solidFill>
                <a:srgbClr val="92D400"/>
              </a:solidFill>
            </a:endParaRPr>
          </a:p>
        </p:txBody>
      </p:sp>
      <p:pic>
        <p:nvPicPr>
          <p:cNvPr id="161801" name="Picture 36" descr="DSCN1682 (Larg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164388" y="3178175"/>
            <a:ext cx="1908175" cy="1431925"/>
          </a:xfrm>
          <a:prstGeom prst="rect">
            <a:avLst/>
          </a:prstGeom>
          <a:noFill/>
          <a:ln w="9525">
            <a:noFill/>
            <a:miter lim="800000"/>
            <a:headEnd/>
            <a:tailEnd/>
          </a:ln>
        </p:spPr>
      </p:pic>
      <p:pic>
        <p:nvPicPr>
          <p:cNvPr id="161802" name="Picture 37" descr="j030435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3175" y="3262313"/>
            <a:ext cx="2505075" cy="1714500"/>
          </a:xfrm>
          <a:prstGeom prst="rect">
            <a:avLst/>
          </a:prstGeom>
          <a:noFill/>
          <a:ln w="9525">
            <a:noFill/>
            <a:miter lim="800000"/>
            <a:headEnd/>
            <a:tailEnd/>
          </a:ln>
        </p:spPr>
      </p:pic>
      <p:sp>
        <p:nvSpPr>
          <p:cNvPr id="161803" name="AutoShape 38"/>
          <p:cNvSpPr>
            <a:spLocks noChangeArrowheads="1"/>
          </p:cNvSpPr>
          <p:nvPr/>
        </p:nvSpPr>
        <p:spPr bwMode="auto">
          <a:xfrm>
            <a:off x="4306888" y="3787775"/>
            <a:ext cx="574675" cy="557213"/>
          </a:xfrm>
          <a:prstGeom prst="rightArrow">
            <a:avLst>
              <a:gd name="adj1" fmla="val 50000"/>
              <a:gd name="adj2" fmla="val 25783"/>
            </a:avLst>
          </a:prstGeom>
          <a:solidFill>
            <a:schemeClr val="tx1"/>
          </a:solidFill>
          <a:ln w="9525" algn="ctr">
            <a:noFill/>
            <a:miter lim="800000"/>
            <a:headEnd/>
            <a:tailEnd/>
          </a:ln>
        </p:spPr>
        <p:txBody>
          <a:bodyPr anchor="ctr">
            <a:spAutoFit/>
          </a:bodyPr>
          <a:lstStyle/>
          <a:p>
            <a:endParaRPr lang="en-US"/>
          </a:p>
        </p:txBody>
      </p:sp>
      <p:pic>
        <p:nvPicPr>
          <p:cNvPr id="161804" name="Picture 39"/>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3025" y="3178175"/>
            <a:ext cx="1906588" cy="1430338"/>
          </a:xfrm>
          <a:prstGeom prst="rect">
            <a:avLst/>
          </a:prstGeom>
          <a:noFill/>
          <a:ln w="6350" algn="ctr">
            <a:noFill/>
            <a:miter lim="800000"/>
            <a:headEnd/>
            <a:tailEnd/>
          </a:ln>
        </p:spPr>
      </p:pic>
      <p:grpSp>
        <p:nvGrpSpPr>
          <p:cNvPr id="161805" name="Group 40"/>
          <p:cNvGrpSpPr>
            <a:grpSpLocks/>
          </p:cNvGrpSpPr>
          <p:nvPr/>
        </p:nvGrpSpPr>
        <p:grpSpPr bwMode="auto">
          <a:xfrm>
            <a:off x="1549400" y="3262313"/>
            <a:ext cx="2505075" cy="1714500"/>
            <a:chOff x="698" y="1289"/>
            <a:chExt cx="1778" cy="1216"/>
          </a:xfrm>
        </p:grpSpPr>
        <p:sp>
          <p:nvSpPr>
            <p:cNvPr id="161807" name="AutoShape 41"/>
            <p:cNvSpPr>
              <a:spLocks noChangeAspect="1" noChangeArrowheads="1" noTextEdit="1"/>
            </p:cNvSpPr>
            <p:nvPr/>
          </p:nvSpPr>
          <p:spPr bwMode="auto">
            <a:xfrm flipH="1">
              <a:off x="698" y="1289"/>
              <a:ext cx="1778" cy="1216"/>
            </a:xfrm>
            <a:prstGeom prst="rect">
              <a:avLst/>
            </a:prstGeom>
            <a:noFill/>
            <a:ln w="9525">
              <a:noFill/>
              <a:miter lim="800000"/>
              <a:headEnd/>
              <a:tailEnd/>
            </a:ln>
          </p:spPr>
          <p:txBody>
            <a:bodyPr/>
            <a:lstStyle/>
            <a:p>
              <a:endParaRPr lang="en-GB"/>
            </a:p>
          </p:txBody>
        </p:sp>
        <p:sp>
          <p:nvSpPr>
            <p:cNvPr id="161808" name="Freeform 42"/>
            <p:cNvSpPr>
              <a:spLocks/>
            </p:cNvSpPr>
            <p:nvPr/>
          </p:nvSpPr>
          <p:spPr bwMode="auto">
            <a:xfrm flipH="1">
              <a:off x="1253" y="1289"/>
              <a:ext cx="1216" cy="1216"/>
            </a:xfrm>
            <a:custGeom>
              <a:avLst/>
              <a:gdLst>
                <a:gd name="T0" fmla="*/ 68 w 2433"/>
                <a:gd name="T1" fmla="*/ 152 h 2432"/>
                <a:gd name="T2" fmla="*/ 57 w 2433"/>
                <a:gd name="T3" fmla="*/ 150 h 2432"/>
                <a:gd name="T4" fmla="*/ 46 w 2433"/>
                <a:gd name="T5" fmla="*/ 146 h 2432"/>
                <a:gd name="T6" fmla="*/ 36 w 2433"/>
                <a:gd name="T7" fmla="*/ 141 h 2432"/>
                <a:gd name="T8" fmla="*/ 27 w 2433"/>
                <a:gd name="T9" fmla="*/ 135 h 2432"/>
                <a:gd name="T10" fmla="*/ 19 w 2433"/>
                <a:gd name="T11" fmla="*/ 127 h 2432"/>
                <a:gd name="T12" fmla="*/ 13 w 2433"/>
                <a:gd name="T13" fmla="*/ 118 h 2432"/>
                <a:gd name="T14" fmla="*/ 7 w 2433"/>
                <a:gd name="T15" fmla="*/ 108 h 2432"/>
                <a:gd name="T16" fmla="*/ 3 w 2433"/>
                <a:gd name="T17" fmla="*/ 98 h 2432"/>
                <a:gd name="T18" fmla="*/ 0 w 2433"/>
                <a:gd name="T19" fmla="*/ 87 h 2432"/>
                <a:gd name="T20" fmla="*/ 0 w 2433"/>
                <a:gd name="T21" fmla="*/ 76 h 2432"/>
                <a:gd name="T22" fmla="*/ 0 w 2433"/>
                <a:gd name="T23" fmla="*/ 65 h 2432"/>
                <a:gd name="T24" fmla="*/ 3 w 2433"/>
                <a:gd name="T25" fmla="*/ 53 h 2432"/>
                <a:gd name="T26" fmla="*/ 7 w 2433"/>
                <a:gd name="T27" fmla="*/ 43 h 2432"/>
                <a:gd name="T28" fmla="*/ 13 w 2433"/>
                <a:gd name="T29" fmla="*/ 34 h 2432"/>
                <a:gd name="T30" fmla="*/ 19 w 2433"/>
                <a:gd name="T31" fmla="*/ 24 h 2432"/>
                <a:gd name="T32" fmla="*/ 27 w 2433"/>
                <a:gd name="T33" fmla="*/ 18 h 2432"/>
                <a:gd name="T34" fmla="*/ 36 w 2433"/>
                <a:gd name="T35" fmla="*/ 11 h 2432"/>
                <a:gd name="T36" fmla="*/ 46 w 2433"/>
                <a:gd name="T37" fmla="*/ 6 h 2432"/>
                <a:gd name="T38" fmla="*/ 57 w 2433"/>
                <a:gd name="T39" fmla="*/ 2 h 2432"/>
                <a:gd name="T40" fmla="*/ 68 w 2433"/>
                <a:gd name="T41" fmla="*/ 1 h 2432"/>
                <a:gd name="T42" fmla="*/ 80 w 2433"/>
                <a:gd name="T43" fmla="*/ 1 h 2432"/>
                <a:gd name="T44" fmla="*/ 91 w 2433"/>
                <a:gd name="T45" fmla="*/ 1 h 2432"/>
                <a:gd name="T46" fmla="*/ 102 w 2433"/>
                <a:gd name="T47" fmla="*/ 5 h 2432"/>
                <a:gd name="T48" fmla="*/ 112 w 2433"/>
                <a:gd name="T49" fmla="*/ 10 h 2432"/>
                <a:gd name="T50" fmla="*/ 121 w 2433"/>
                <a:gd name="T51" fmla="*/ 15 h 2432"/>
                <a:gd name="T52" fmla="*/ 129 w 2433"/>
                <a:gd name="T53" fmla="*/ 22 h 2432"/>
                <a:gd name="T54" fmla="*/ 136 w 2433"/>
                <a:gd name="T55" fmla="*/ 30 h 2432"/>
                <a:gd name="T56" fmla="*/ 142 w 2433"/>
                <a:gd name="T57" fmla="*/ 39 h 2432"/>
                <a:gd name="T58" fmla="*/ 147 w 2433"/>
                <a:gd name="T59" fmla="*/ 49 h 2432"/>
                <a:gd name="T60" fmla="*/ 150 w 2433"/>
                <a:gd name="T61" fmla="*/ 60 h 2432"/>
                <a:gd name="T62" fmla="*/ 151 w 2433"/>
                <a:gd name="T63" fmla="*/ 73 h 2432"/>
                <a:gd name="T64" fmla="*/ 151 w 2433"/>
                <a:gd name="T65" fmla="*/ 83 h 2432"/>
                <a:gd name="T66" fmla="*/ 149 w 2433"/>
                <a:gd name="T67" fmla="*/ 95 h 2432"/>
                <a:gd name="T68" fmla="*/ 146 w 2433"/>
                <a:gd name="T69" fmla="*/ 105 h 2432"/>
                <a:gd name="T70" fmla="*/ 141 w 2433"/>
                <a:gd name="T71" fmla="*/ 115 h 2432"/>
                <a:gd name="T72" fmla="*/ 134 w 2433"/>
                <a:gd name="T73" fmla="*/ 124 h 2432"/>
                <a:gd name="T74" fmla="*/ 127 w 2433"/>
                <a:gd name="T75" fmla="*/ 133 h 2432"/>
                <a:gd name="T76" fmla="*/ 118 w 2433"/>
                <a:gd name="T77" fmla="*/ 139 h 2432"/>
                <a:gd name="T78" fmla="*/ 109 w 2433"/>
                <a:gd name="T79" fmla="*/ 145 h 2432"/>
                <a:gd name="T80" fmla="*/ 98 w 2433"/>
                <a:gd name="T81" fmla="*/ 149 h 2432"/>
                <a:gd name="T82" fmla="*/ 87 w 2433"/>
                <a:gd name="T83" fmla="*/ 152 h 2432"/>
                <a:gd name="T84" fmla="*/ 76 w 2433"/>
                <a:gd name="T85" fmla="*/ 152 h 24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433"/>
                <a:gd name="T130" fmla="*/ 0 h 2432"/>
                <a:gd name="T131" fmla="*/ 2433 w 2433"/>
                <a:gd name="T132" fmla="*/ 2432 h 24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433" h="2432">
                  <a:moveTo>
                    <a:pt x="1218" y="2432"/>
                  </a:moveTo>
                  <a:lnTo>
                    <a:pt x="1156" y="2430"/>
                  </a:lnTo>
                  <a:lnTo>
                    <a:pt x="1094" y="2425"/>
                  </a:lnTo>
                  <a:lnTo>
                    <a:pt x="1033" y="2418"/>
                  </a:lnTo>
                  <a:lnTo>
                    <a:pt x="972" y="2407"/>
                  </a:lnTo>
                  <a:lnTo>
                    <a:pt x="914" y="2393"/>
                  </a:lnTo>
                  <a:lnTo>
                    <a:pt x="857" y="2377"/>
                  </a:lnTo>
                  <a:lnTo>
                    <a:pt x="800" y="2359"/>
                  </a:lnTo>
                  <a:lnTo>
                    <a:pt x="745" y="2336"/>
                  </a:lnTo>
                  <a:lnTo>
                    <a:pt x="689" y="2313"/>
                  </a:lnTo>
                  <a:lnTo>
                    <a:pt x="638" y="2286"/>
                  </a:lnTo>
                  <a:lnTo>
                    <a:pt x="586" y="2256"/>
                  </a:lnTo>
                  <a:lnTo>
                    <a:pt x="536" y="2224"/>
                  </a:lnTo>
                  <a:lnTo>
                    <a:pt x="490" y="2190"/>
                  </a:lnTo>
                  <a:lnTo>
                    <a:pt x="444" y="2154"/>
                  </a:lnTo>
                  <a:lnTo>
                    <a:pt x="399" y="2115"/>
                  </a:lnTo>
                  <a:lnTo>
                    <a:pt x="356" y="2076"/>
                  </a:lnTo>
                  <a:lnTo>
                    <a:pt x="317" y="2033"/>
                  </a:lnTo>
                  <a:lnTo>
                    <a:pt x="278" y="1989"/>
                  </a:lnTo>
                  <a:lnTo>
                    <a:pt x="242" y="1945"/>
                  </a:lnTo>
                  <a:lnTo>
                    <a:pt x="209" y="1896"/>
                  </a:lnTo>
                  <a:lnTo>
                    <a:pt x="177" y="1847"/>
                  </a:lnTo>
                  <a:lnTo>
                    <a:pt x="148" y="1795"/>
                  </a:lnTo>
                  <a:lnTo>
                    <a:pt x="120" y="1743"/>
                  </a:lnTo>
                  <a:lnTo>
                    <a:pt x="96" y="1690"/>
                  </a:lnTo>
                  <a:lnTo>
                    <a:pt x="73" y="1635"/>
                  </a:lnTo>
                  <a:lnTo>
                    <a:pt x="55" y="1578"/>
                  </a:lnTo>
                  <a:lnTo>
                    <a:pt x="39" y="1521"/>
                  </a:lnTo>
                  <a:lnTo>
                    <a:pt x="25" y="1462"/>
                  </a:lnTo>
                  <a:lnTo>
                    <a:pt x="14" y="1402"/>
                  </a:lnTo>
                  <a:lnTo>
                    <a:pt x="7" y="1341"/>
                  </a:lnTo>
                  <a:lnTo>
                    <a:pt x="2" y="1279"/>
                  </a:lnTo>
                  <a:lnTo>
                    <a:pt x="0" y="1217"/>
                  </a:lnTo>
                  <a:lnTo>
                    <a:pt x="2" y="1155"/>
                  </a:lnTo>
                  <a:lnTo>
                    <a:pt x="7" y="1092"/>
                  </a:lnTo>
                  <a:lnTo>
                    <a:pt x="14" y="1032"/>
                  </a:lnTo>
                  <a:lnTo>
                    <a:pt x="25" y="971"/>
                  </a:lnTo>
                  <a:lnTo>
                    <a:pt x="39" y="913"/>
                  </a:lnTo>
                  <a:lnTo>
                    <a:pt x="55" y="856"/>
                  </a:lnTo>
                  <a:lnTo>
                    <a:pt x="73" y="799"/>
                  </a:lnTo>
                  <a:lnTo>
                    <a:pt x="96" y="744"/>
                  </a:lnTo>
                  <a:lnTo>
                    <a:pt x="120" y="690"/>
                  </a:lnTo>
                  <a:lnTo>
                    <a:pt x="148" y="637"/>
                  </a:lnTo>
                  <a:lnTo>
                    <a:pt x="177" y="587"/>
                  </a:lnTo>
                  <a:lnTo>
                    <a:pt x="209" y="537"/>
                  </a:lnTo>
                  <a:lnTo>
                    <a:pt x="242" y="489"/>
                  </a:lnTo>
                  <a:lnTo>
                    <a:pt x="278" y="443"/>
                  </a:lnTo>
                  <a:lnTo>
                    <a:pt x="317" y="399"/>
                  </a:lnTo>
                  <a:lnTo>
                    <a:pt x="356" y="358"/>
                  </a:lnTo>
                  <a:lnTo>
                    <a:pt x="399" y="317"/>
                  </a:lnTo>
                  <a:lnTo>
                    <a:pt x="444" y="278"/>
                  </a:lnTo>
                  <a:lnTo>
                    <a:pt x="490" y="242"/>
                  </a:lnTo>
                  <a:lnTo>
                    <a:pt x="536" y="208"/>
                  </a:lnTo>
                  <a:lnTo>
                    <a:pt x="586" y="176"/>
                  </a:lnTo>
                  <a:lnTo>
                    <a:pt x="638" y="148"/>
                  </a:lnTo>
                  <a:lnTo>
                    <a:pt x="689" y="121"/>
                  </a:lnTo>
                  <a:lnTo>
                    <a:pt x="745" y="96"/>
                  </a:lnTo>
                  <a:lnTo>
                    <a:pt x="800" y="75"/>
                  </a:lnTo>
                  <a:lnTo>
                    <a:pt x="857" y="55"/>
                  </a:lnTo>
                  <a:lnTo>
                    <a:pt x="914" y="39"/>
                  </a:lnTo>
                  <a:lnTo>
                    <a:pt x="972" y="25"/>
                  </a:lnTo>
                  <a:lnTo>
                    <a:pt x="1033" y="14"/>
                  </a:lnTo>
                  <a:lnTo>
                    <a:pt x="1094" y="7"/>
                  </a:lnTo>
                  <a:lnTo>
                    <a:pt x="1156" y="2"/>
                  </a:lnTo>
                  <a:lnTo>
                    <a:pt x="1218" y="0"/>
                  </a:lnTo>
                  <a:lnTo>
                    <a:pt x="1281" y="2"/>
                  </a:lnTo>
                  <a:lnTo>
                    <a:pt x="1343" y="7"/>
                  </a:lnTo>
                  <a:lnTo>
                    <a:pt x="1403" y="14"/>
                  </a:lnTo>
                  <a:lnTo>
                    <a:pt x="1462" y="25"/>
                  </a:lnTo>
                  <a:lnTo>
                    <a:pt x="1521" y="39"/>
                  </a:lnTo>
                  <a:lnTo>
                    <a:pt x="1580" y="55"/>
                  </a:lnTo>
                  <a:lnTo>
                    <a:pt x="1635" y="75"/>
                  </a:lnTo>
                  <a:lnTo>
                    <a:pt x="1690" y="96"/>
                  </a:lnTo>
                  <a:lnTo>
                    <a:pt x="1744" y="121"/>
                  </a:lnTo>
                  <a:lnTo>
                    <a:pt x="1797" y="148"/>
                  </a:lnTo>
                  <a:lnTo>
                    <a:pt x="1847" y="176"/>
                  </a:lnTo>
                  <a:lnTo>
                    <a:pt x="1897" y="208"/>
                  </a:lnTo>
                  <a:lnTo>
                    <a:pt x="1945" y="242"/>
                  </a:lnTo>
                  <a:lnTo>
                    <a:pt x="1991" y="278"/>
                  </a:lnTo>
                  <a:lnTo>
                    <a:pt x="2034" y="317"/>
                  </a:lnTo>
                  <a:lnTo>
                    <a:pt x="2077" y="358"/>
                  </a:lnTo>
                  <a:lnTo>
                    <a:pt x="2117" y="399"/>
                  </a:lnTo>
                  <a:lnTo>
                    <a:pt x="2155" y="443"/>
                  </a:lnTo>
                  <a:lnTo>
                    <a:pt x="2190" y="489"/>
                  </a:lnTo>
                  <a:lnTo>
                    <a:pt x="2224" y="537"/>
                  </a:lnTo>
                  <a:lnTo>
                    <a:pt x="2256" y="587"/>
                  </a:lnTo>
                  <a:lnTo>
                    <a:pt x="2287" y="637"/>
                  </a:lnTo>
                  <a:lnTo>
                    <a:pt x="2313" y="690"/>
                  </a:lnTo>
                  <a:lnTo>
                    <a:pt x="2336" y="744"/>
                  </a:lnTo>
                  <a:lnTo>
                    <a:pt x="2360" y="799"/>
                  </a:lnTo>
                  <a:lnTo>
                    <a:pt x="2377" y="856"/>
                  </a:lnTo>
                  <a:lnTo>
                    <a:pt x="2393" y="913"/>
                  </a:lnTo>
                  <a:lnTo>
                    <a:pt x="2408" y="971"/>
                  </a:lnTo>
                  <a:lnTo>
                    <a:pt x="2418" y="1032"/>
                  </a:lnTo>
                  <a:lnTo>
                    <a:pt x="2426" y="1092"/>
                  </a:lnTo>
                  <a:lnTo>
                    <a:pt x="2431" y="1155"/>
                  </a:lnTo>
                  <a:lnTo>
                    <a:pt x="2433" y="1217"/>
                  </a:lnTo>
                  <a:lnTo>
                    <a:pt x="2431" y="1279"/>
                  </a:lnTo>
                  <a:lnTo>
                    <a:pt x="2426" y="1341"/>
                  </a:lnTo>
                  <a:lnTo>
                    <a:pt x="2418" y="1402"/>
                  </a:lnTo>
                  <a:lnTo>
                    <a:pt x="2408" y="1462"/>
                  </a:lnTo>
                  <a:lnTo>
                    <a:pt x="2393" y="1521"/>
                  </a:lnTo>
                  <a:lnTo>
                    <a:pt x="2377" y="1578"/>
                  </a:lnTo>
                  <a:lnTo>
                    <a:pt x="2360" y="1635"/>
                  </a:lnTo>
                  <a:lnTo>
                    <a:pt x="2336" y="1690"/>
                  </a:lnTo>
                  <a:lnTo>
                    <a:pt x="2313" y="1743"/>
                  </a:lnTo>
                  <a:lnTo>
                    <a:pt x="2287" y="1795"/>
                  </a:lnTo>
                  <a:lnTo>
                    <a:pt x="2256" y="1847"/>
                  </a:lnTo>
                  <a:lnTo>
                    <a:pt x="2224" y="1896"/>
                  </a:lnTo>
                  <a:lnTo>
                    <a:pt x="2190" y="1945"/>
                  </a:lnTo>
                  <a:lnTo>
                    <a:pt x="2155" y="1989"/>
                  </a:lnTo>
                  <a:lnTo>
                    <a:pt x="2117" y="2033"/>
                  </a:lnTo>
                  <a:lnTo>
                    <a:pt x="2077" y="2076"/>
                  </a:lnTo>
                  <a:lnTo>
                    <a:pt x="2034" y="2115"/>
                  </a:lnTo>
                  <a:lnTo>
                    <a:pt x="1991" y="2154"/>
                  </a:lnTo>
                  <a:lnTo>
                    <a:pt x="1945" y="2190"/>
                  </a:lnTo>
                  <a:lnTo>
                    <a:pt x="1897" y="2224"/>
                  </a:lnTo>
                  <a:lnTo>
                    <a:pt x="1847" y="2256"/>
                  </a:lnTo>
                  <a:lnTo>
                    <a:pt x="1797" y="2286"/>
                  </a:lnTo>
                  <a:lnTo>
                    <a:pt x="1744" y="2313"/>
                  </a:lnTo>
                  <a:lnTo>
                    <a:pt x="1690" y="2336"/>
                  </a:lnTo>
                  <a:lnTo>
                    <a:pt x="1635" y="2359"/>
                  </a:lnTo>
                  <a:lnTo>
                    <a:pt x="1580" y="2377"/>
                  </a:lnTo>
                  <a:lnTo>
                    <a:pt x="1521" y="2393"/>
                  </a:lnTo>
                  <a:lnTo>
                    <a:pt x="1462" y="2407"/>
                  </a:lnTo>
                  <a:lnTo>
                    <a:pt x="1403" y="2418"/>
                  </a:lnTo>
                  <a:lnTo>
                    <a:pt x="1343" y="2425"/>
                  </a:lnTo>
                  <a:lnTo>
                    <a:pt x="1281" y="2430"/>
                  </a:lnTo>
                  <a:lnTo>
                    <a:pt x="1218" y="2432"/>
                  </a:lnTo>
                  <a:close/>
                </a:path>
              </a:pathLst>
            </a:custGeom>
            <a:solidFill>
              <a:srgbClr val="FF0000"/>
            </a:solidFill>
            <a:ln w="9525">
              <a:noFill/>
              <a:round/>
              <a:headEnd/>
              <a:tailEnd/>
            </a:ln>
          </p:spPr>
          <p:txBody>
            <a:bodyPr/>
            <a:lstStyle/>
            <a:p>
              <a:endParaRPr lang="en-GB"/>
            </a:p>
          </p:txBody>
        </p:sp>
        <p:sp>
          <p:nvSpPr>
            <p:cNvPr id="161809" name="Freeform 43"/>
            <p:cNvSpPr>
              <a:spLocks/>
            </p:cNvSpPr>
            <p:nvPr/>
          </p:nvSpPr>
          <p:spPr bwMode="auto">
            <a:xfrm flipH="1">
              <a:off x="1392" y="1552"/>
              <a:ext cx="417" cy="417"/>
            </a:xfrm>
            <a:custGeom>
              <a:avLst/>
              <a:gdLst>
                <a:gd name="T0" fmla="*/ 52 w 833"/>
                <a:gd name="T1" fmla="*/ 24 h 834"/>
                <a:gd name="T2" fmla="*/ 51 w 833"/>
                <a:gd name="T3" fmla="*/ 19 h 834"/>
                <a:gd name="T4" fmla="*/ 49 w 833"/>
                <a:gd name="T5" fmla="*/ 13 h 834"/>
                <a:gd name="T6" fmla="*/ 47 w 833"/>
                <a:gd name="T7" fmla="*/ 10 h 834"/>
                <a:gd name="T8" fmla="*/ 44 w 833"/>
                <a:gd name="T9" fmla="*/ 7 h 834"/>
                <a:gd name="T10" fmla="*/ 42 w 833"/>
                <a:gd name="T11" fmla="*/ 6 h 834"/>
                <a:gd name="T12" fmla="*/ 40 w 833"/>
                <a:gd name="T13" fmla="*/ 3 h 834"/>
                <a:gd name="T14" fmla="*/ 38 w 833"/>
                <a:gd name="T15" fmla="*/ 3 h 834"/>
                <a:gd name="T16" fmla="*/ 35 w 833"/>
                <a:gd name="T17" fmla="*/ 2 h 834"/>
                <a:gd name="T18" fmla="*/ 33 w 833"/>
                <a:gd name="T19" fmla="*/ 1 h 834"/>
                <a:gd name="T20" fmla="*/ 30 w 833"/>
                <a:gd name="T21" fmla="*/ 1 h 834"/>
                <a:gd name="T22" fmla="*/ 28 w 833"/>
                <a:gd name="T23" fmla="*/ 0 h 834"/>
                <a:gd name="T24" fmla="*/ 24 w 833"/>
                <a:gd name="T25" fmla="*/ 1 h 834"/>
                <a:gd name="T26" fmla="*/ 19 w 833"/>
                <a:gd name="T27" fmla="*/ 2 h 834"/>
                <a:gd name="T28" fmla="*/ 14 w 833"/>
                <a:gd name="T29" fmla="*/ 3 h 834"/>
                <a:gd name="T30" fmla="*/ 10 w 833"/>
                <a:gd name="T31" fmla="*/ 6 h 834"/>
                <a:gd name="T32" fmla="*/ 6 w 833"/>
                <a:gd name="T33" fmla="*/ 10 h 834"/>
                <a:gd name="T34" fmla="*/ 4 w 833"/>
                <a:gd name="T35" fmla="*/ 13 h 834"/>
                <a:gd name="T36" fmla="*/ 2 w 833"/>
                <a:gd name="T37" fmla="*/ 19 h 834"/>
                <a:gd name="T38" fmla="*/ 1 w 833"/>
                <a:gd name="T39" fmla="*/ 24 h 834"/>
                <a:gd name="T40" fmla="*/ 1 w 833"/>
                <a:gd name="T41" fmla="*/ 28 h 834"/>
                <a:gd name="T42" fmla="*/ 2 w 833"/>
                <a:gd name="T43" fmla="*/ 34 h 834"/>
                <a:gd name="T44" fmla="*/ 4 w 833"/>
                <a:gd name="T45" fmla="*/ 39 h 834"/>
                <a:gd name="T46" fmla="*/ 6 w 833"/>
                <a:gd name="T47" fmla="*/ 43 h 834"/>
                <a:gd name="T48" fmla="*/ 9 w 833"/>
                <a:gd name="T49" fmla="*/ 46 h 834"/>
                <a:gd name="T50" fmla="*/ 11 w 833"/>
                <a:gd name="T51" fmla="*/ 47 h 834"/>
                <a:gd name="T52" fmla="*/ 13 w 833"/>
                <a:gd name="T53" fmla="*/ 49 h 834"/>
                <a:gd name="T54" fmla="*/ 15 w 833"/>
                <a:gd name="T55" fmla="*/ 50 h 834"/>
                <a:gd name="T56" fmla="*/ 18 w 833"/>
                <a:gd name="T57" fmla="*/ 51 h 834"/>
                <a:gd name="T58" fmla="*/ 20 w 833"/>
                <a:gd name="T59" fmla="*/ 52 h 834"/>
                <a:gd name="T60" fmla="*/ 23 w 833"/>
                <a:gd name="T61" fmla="*/ 52 h 834"/>
                <a:gd name="T62" fmla="*/ 25 w 833"/>
                <a:gd name="T63" fmla="*/ 52 h 834"/>
                <a:gd name="T64" fmla="*/ 28 w 833"/>
                <a:gd name="T65" fmla="*/ 52 h 834"/>
                <a:gd name="T66" fmla="*/ 30 w 833"/>
                <a:gd name="T67" fmla="*/ 52 h 834"/>
                <a:gd name="T68" fmla="*/ 33 w 833"/>
                <a:gd name="T69" fmla="*/ 52 h 834"/>
                <a:gd name="T70" fmla="*/ 35 w 833"/>
                <a:gd name="T71" fmla="*/ 51 h 834"/>
                <a:gd name="T72" fmla="*/ 38 w 833"/>
                <a:gd name="T73" fmla="*/ 50 h 834"/>
                <a:gd name="T74" fmla="*/ 40 w 833"/>
                <a:gd name="T75" fmla="*/ 49 h 834"/>
                <a:gd name="T76" fmla="*/ 42 w 833"/>
                <a:gd name="T77" fmla="*/ 47 h 834"/>
                <a:gd name="T78" fmla="*/ 44 w 833"/>
                <a:gd name="T79" fmla="*/ 46 h 834"/>
                <a:gd name="T80" fmla="*/ 47 w 833"/>
                <a:gd name="T81" fmla="*/ 43 h 834"/>
                <a:gd name="T82" fmla="*/ 49 w 833"/>
                <a:gd name="T83" fmla="*/ 39 h 834"/>
                <a:gd name="T84" fmla="*/ 51 w 833"/>
                <a:gd name="T85" fmla="*/ 34 h 834"/>
                <a:gd name="T86" fmla="*/ 52 w 833"/>
                <a:gd name="T87" fmla="*/ 28 h 8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33"/>
                <a:gd name="T133" fmla="*/ 0 h 834"/>
                <a:gd name="T134" fmla="*/ 833 w 833"/>
                <a:gd name="T135" fmla="*/ 834 h 8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33" h="834">
                  <a:moveTo>
                    <a:pt x="833" y="418"/>
                  </a:moveTo>
                  <a:lnTo>
                    <a:pt x="831" y="377"/>
                  </a:lnTo>
                  <a:lnTo>
                    <a:pt x="824" y="336"/>
                  </a:lnTo>
                  <a:lnTo>
                    <a:pt x="815" y="295"/>
                  </a:lnTo>
                  <a:lnTo>
                    <a:pt x="801" y="258"/>
                  </a:lnTo>
                  <a:lnTo>
                    <a:pt x="783" y="220"/>
                  </a:lnTo>
                  <a:lnTo>
                    <a:pt x="762" y="186"/>
                  </a:lnTo>
                  <a:lnTo>
                    <a:pt x="739" y="153"/>
                  </a:lnTo>
                  <a:lnTo>
                    <a:pt x="710" y="122"/>
                  </a:lnTo>
                  <a:lnTo>
                    <a:pt x="696" y="108"/>
                  </a:lnTo>
                  <a:lnTo>
                    <a:pt x="680" y="94"/>
                  </a:lnTo>
                  <a:lnTo>
                    <a:pt x="664" y="81"/>
                  </a:lnTo>
                  <a:lnTo>
                    <a:pt x="646" y="71"/>
                  </a:lnTo>
                  <a:lnTo>
                    <a:pt x="630" y="58"/>
                  </a:lnTo>
                  <a:lnTo>
                    <a:pt x="612" y="49"/>
                  </a:lnTo>
                  <a:lnTo>
                    <a:pt x="594" y="41"/>
                  </a:lnTo>
                  <a:lnTo>
                    <a:pt x="575" y="32"/>
                  </a:lnTo>
                  <a:lnTo>
                    <a:pt x="557" y="25"/>
                  </a:lnTo>
                  <a:lnTo>
                    <a:pt x="537" y="17"/>
                  </a:lnTo>
                  <a:lnTo>
                    <a:pt x="518" y="12"/>
                  </a:lnTo>
                  <a:lnTo>
                    <a:pt x="498" y="9"/>
                  </a:lnTo>
                  <a:lnTo>
                    <a:pt x="477" y="5"/>
                  </a:lnTo>
                  <a:lnTo>
                    <a:pt x="457" y="1"/>
                  </a:lnTo>
                  <a:lnTo>
                    <a:pt x="438" y="0"/>
                  </a:lnTo>
                  <a:lnTo>
                    <a:pt x="416" y="0"/>
                  </a:lnTo>
                  <a:lnTo>
                    <a:pt x="374" y="1"/>
                  </a:lnTo>
                  <a:lnTo>
                    <a:pt x="333" y="9"/>
                  </a:lnTo>
                  <a:lnTo>
                    <a:pt x="294" y="19"/>
                  </a:lnTo>
                  <a:lnTo>
                    <a:pt x="254" y="33"/>
                  </a:lnTo>
                  <a:lnTo>
                    <a:pt x="219" y="51"/>
                  </a:lnTo>
                  <a:lnTo>
                    <a:pt x="183" y="71"/>
                  </a:lnTo>
                  <a:lnTo>
                    <a:pt x="151" y="96"/>
                  </a:lnTo>
                  <a:lnTo>
                    <a:pt x="123" y="122"/>
                  </a:lnTo>
                  <a:lnTo>
                    <a:pt x="96" y="153"/>
                  </a:lnTo>
                  <a:lnTo>
                    <a:pt x="71" y="185"/>
                  </a:lnTo>
                  <a:lnTo>
                    <a:pt x="50" y="218"/>
                  </a:lnTo>
                  <a:lnTo>
                    <a:pt x="32" y="256"/>
                  </a:lnTo>
                  <a:lnTo>
                    <a:pt x="19" y="293"/>
                  </a:lnTo>
                  <a:lnTo>
                    <a:pt x="9" y="334"/>
                  </a:lnTo>
                  <a:lnTo>
                    <a:pt x="2" y="375"/>
                  </a:lnTo>
                  <a:lnTo>
                    <a:pt x="0" y="418"/>
                  </a:lnTo>
                  <a:lnTo>
                    <a:pt x="2" y="459"/>
                  </a:lnTo>
                  <a:lnTo>
                    <a:pt x="9" y="500"/>
                  </a:lnTo>
                  <a:lnTo>
                    <a:pt x="18" y="539"/>
                  </a:lnTo>
                  <a:lnTo>
                    <a:pt x="32" y="576"/>
                  </a:lnTo>
                  <a:lnTo>
                    <a:pt x="50" y="613"/>
                  </a:lnTo>
                  <a:lnTo>
                    <a:pt x="71" y="647"/>
                  </a:lnTo>
                  <a:lnTo>
                    <a:pt x="94" y="681"/>
                  </a:lnTo>
                  <a:lnTo>
                    <a:pt x="123" y="711"/>
                  </a:lnTo>
                  <a:lnTo>
                    <a:pt x="137" y="725"/>
                  </a:lnTo>
                  <a:lnTo>
                    <a:pt x="153" y="740"/>
                  </a:lnTo>
                  <a:lnTo>
                    <a:pt x="169" y="752"/>
                  </a:lnTo>
                  <a:lnTo>
                    <a:pt x="185" y="763"/>
                  </a:lnTo>
                  <a:lnTo>
                    <a:pt x="203" y="775"/>
                  </a:lnTo>
                  <a:lnTo>
                    <a:pt x="221" y="784"/>
                  </a:lnTo>
                  <a:lnTo>
                    <a:pt x="238" y="793"/>
                  </a:lnTo>
                  <a:lnTo>
                    <a:pt x="256" y="802"/>
                  </a:lnTo>
                  <a:lnTo>
                    <a:pt x="276" y="809"/>
                  </a:lnTo>
                  <a:lnTo>
                    <a:pt x="295" y="816"/>
                  </a:lnTo>
                  <a:lnTo>
                    <a:pt x="315" y="822"/>
                  </a:lnTo>
                  <a:lnTo>
                    <a:pt x="334" y="825"/>
                  </a:lnTo>
                  <a:lnTo>
                    <a:pt x="354" y="829"/>
                  </a:lnTo>
                  <a:lnTo>
                    <a:pt x="375" y="832"/>
                  </a:lnTo>
                  <a:lnTo>
                    <a:pt x="395" y="834"/>
                  </a:lnTo>
                  <a:lnTo>
                    <a:pt x="416" y="834"/>
                  </a:lnTo>
                  <a:lnTo>
                    <a:pt x="438" y="834"/>
                  </a:lnTo>
                  <a:lnTo>
                    <a:pt x="457" y="832"/>
                  </a:lnTo>
                  <a:lnTo>
                    <a:pt x="477" y="829"/>
                  </a:lnTo>
                  <a:lnTo>
                    <a:pt x="498" y="825"/>
                  </a:lnTo>
                  <a:lnTo>
                    <a:pt x="518" y="822"/>
                  </a:lnTo>
                  <a:lnTo>
                    <a:pt x="537" y="816"/>
                  </a:lnTo>
                  <a:lnTo>
                    <a:pt x="557" y="809"/>
                  </a:lnTo>
                  <a:lnTo>
                    <a:pt x="575" y="802"/>
                  </a:lnTo>
                  <a:lnTo>
                    <a:pt x="594" y="793"/>
                  </a:lnTo>
                  <a:lnTo>
                    <a:pt x="612" y="784"/>
                  </a:lnTo>
                  <a:lnTo>
                    <a:pt x="630" y="775"/>
                  </a:lnTo>
                  <a:lnTo>
                    <a:pt x="646" y="763"/>
                  </a:lnTo>
                  <a:lnTo>
                    <a:pt x="664" y="752"/>
                  </a:lnTo>
                  <a:lnTo>
                    <a:pt x="680" y="740"/>
                  </a:lnTo>
                  <a:lnTo>
                    <a:pt x="696" y="725"/>
                  </a:lnTo>
                  <a:lnTo>
                    <a:pt x="710" y="711"/>
                  </a:lnTo>
                  <a:lnTo>
                    <a:pt x="739" y="681"/>
                  </a:lnTo>
                  <a:lnTo>
                    <a:pt x="762" y="647"/>
                  </a:lnTo>
                  <a:lnTo>
                    <a:pt x="783" y="613"/>
                  </a:lnTo>
                  <a:lnTo>
                    <a:pt x="801" y="576"/>
                  </a:lnTo>
                  <a:lnTo>
                    <a:pt x="815" y="539"/>
                  </a:lnTo>
                  <a:lnTo>
                    <a:pt x="824" y="500"/>
                  </a:lnTo>
                  <a:lnTo>
                    <a:pt x="831" y="459"/>
                  </a:lnTo>
                  <a:lnTo>
                    <a:pt x="833" y="418"/>
                  </a:lnTo>
                  <a:close/>
                </a:path>
              </a:pathLst>
            </a:custGeom>
            <a:solidFill>
              <a:srgbClr val="000000"/>
            </a:solidFill>
            <a:ln w="9525">
              <a:noFill/>
              <a:round/>
              <a:headEnd/>
              <a:tailEnd/>
            </a:ln>
          </p:spPr>
          <p:txBody>
            <a:bodyPr/>
            <a:lstStyle/>
            <a:p>
              <a:endParaRPr lang="en-GB"/>
            </a:p>
          </p:txBody>
        </p:sp>
        <p:sp>
          <p:nvSpPr>
            <p:cNvPr id="161810" name="Freeform 44"/>
            <p:cNvSpPr>
              <a:spLocks/>
            </p:cNvSpPr>
            <p:nvPr/>
          </p:nvSpPr>
          <p:spPr bwMode="auto">
            <a:xfrm flipH="1">
              <a:off x="1486" y="1646"/>
              <a:ext cx="230" cy="230"/>
            </a:xfrm>
            <a:custGeom>
              <a:avLst/>
              <a:gdLst>
                <a:gd name="T0" fmla="*/ 15 w 459"/>
                <a:gd name="T1" fmla="*/ 28 h 461"/>
                <a:gd name="T2" fmla="*/ 13 w 459"/>
                <a:gd name="T3" fmla="*/ 28 h 461"/>
                <a:gd name="T4" fmla="*/ 12 w 459"/>
                <a:gd name="T5" fmla="*/ 28 h 461"/>
                <a:gd name="T6" fmla="*/ 11 w 459"/>
                <a:gd name="T7" fmla="*/ 28 h 461"/>
                <a:gd name="T8" fmla="*/ 9 w 459"/>
                <a:gd name="T9" fmla="*/ 27 h 461"/>
                <a:gd name="T10" fmla="*/ 8 w 459"/>
                <a:gd name="T11" fmla="*/ 27 h 461"/>
                <a:gd name="T12" fmla="*/ 7 w 459"/>
                <a:gd name="T13" fmla="*/ 26 h 461"/>
                <a:gd name="T14" fmla="*/ 6 w 459"/>
                <a:gd name="T15" fmla="*/ 25 h 461"/>
                <a:gd name="T16" fmla="*/ 5 w 459"/>
                <a:gd name="T17" fmla="*/ 24 h 461"/>
                <a:gd name="T18" fmla="*/ 4 w 459"/>
                <a:gd name="T19" fmla="*/ 23 h 461"/>
                <a:gd name="T20" fmla="*/ 3 w 459"/>
                <a:gd name="T21" fmla="*/ 22 h 461"/>
                <a:gd name="T22" fmla="*/ 2 w 459"/>
                <a:gd name="T23" fmla="*/ 21 h 461"/>
                <a:gd name="T24" fmla="*/ 2 w 459"/>
                <a:gd name="T25" fmla="*/ 19 h 461"/>
                <a:gd name="T26" fmla="*/ 1 w 459"/>
                <a:gd name="T27" fmla="*/ 18 h 461"/>
                <a:gd name="T28" fmla="*/ 1 w 459"/>
                <a:gd name="T29" fmla="*/ 17 h 461"/>
                <a:gd name="T30" fmla="*/ 1 w 459"/>
                <a:gd name="T31" fmla="*/ 15 h 461"/>
                <a:gd name="T32" fmla="*/ 0 w 459"/>
                <a:gd name="T33" fmla="*/ 14 h 461"/>
                <a:gd name="T34" fmla="*/ 1 w 459"/>
                <a:gd name="T35" fmla="*/ 13 h 461"/>
                <a:gd name="T36" fmla="*/ 1 w 459"/>
                <a:gd name="T37" fmla="*/ 11 h 461"/>
                <a:gd name="T38" fmla="*/ 1 w 459"/>
                <a:gd name="T39" fmla="*/ 10 h 461"/>
                <a:gd name="T40" fmla="*/ 2 w 459"/>
                <a:gd name="T41" fmla="*/ 8 h 461"/>
                <a:gd name="T42" fmla="*/ 2 w 459"/>
                <a:gd name="T43" fmla="*/ 7 h 461"/>
                <a:gd name="T44" fmla="*/ 3 w 459"/>
                <a:gd name="T45" fmla="*/ 6 h 461"/>
                <a:gd name="T46" fmla="*/ 4 w 459"/>
                <a:gd name="T47" fmla="*/ 5 h 461"/>
                <a:gd name="T48" fmla="*/ 5 w 459"/>
                <a:gd name="T49" fmla="*/ 4 h 461"/>
                <a:gd name="T50" fmla="*/ 6 w 459"/>
                <a:gd name="T51" fmla="*/ 3 h 461"/>
                <a:gd name="T52" fmla="*/ 7 w 459"/>
                <a:gd name="T53" fmla="*/ 2 h 461"/>
                <a:gd name="T54" fmla="*/ 8 w 459"/>
                <a:gd name="T55" fmla="*/ 1 h 461"/>
                <a:gd name="T56" fmla="*/ 9 w 459"/>
                <a:gd name="T57" fmla="*/ 1 h 461"/>
                <a:gd name="T58" fmla="*/ 11 w 459"/>
                <a:gd name="T59" fmla="*/ 0 h 461"/>
                <a:gd name="T60" fmla="*/ 12 w 459"/>
                <a:gd name="T61" fmla="*/ 0 h 461"/>
                <a:gd name="T62" fmla="*/ 13 w 459"/>
                <a:gd name="T63" fmla="*/ 0 h 461"/>
                <a:gd name="T64" fmla="*/ 15 w 459"/>
                <a:gd name="T65" fmla="*/ 0 h 461"/>
                <a:gd name="T66" fmla="*/ 16 w 459"/>
                <a:gd name="T67" fmla="*/ 0 h 461"/>
                <a:gd name="T68" fmla="*/ 18 w 459"/>
                <a:gd name="T69" fmla="*/ 0 h 461"/>
                <a:gd name="T70" fmla="*/ 19 w 459"/>
                <a:gd name="T71" fmla="*/ 0 h 461"/>
                <a:gd name="T72" fmla="*/ 20 w 459"/>
                <a:gd name="T73" fmla="*/ 1 h 461"/>
                <a:gd name="T74" fmla="*/ 21 w 459"/>
                <a:gd name="T75" fmla="*/ 1 h 461"/>
                <a:gd name="T76" fmla="*/ 23 w 459"/>
                <a:gd name="T77" fmla="*/ 2 h 461"/>
                <a:gd name="T78" fmla="*/ 24 w 459"/>
                <a:gd name="T79" fmla="*/ 3 h 461"/>
                <a:gd name="T80" fmla="*/ 25 w 459"/>
                <a:gd name="T81" fmla="*/ 4 h 461"/>
                <a:gd name="T82" fmla="*/ 26 w 459"/>
                <a:gd name="T83" fmla="*/ 5 h 461"/>
                <a:gd name="T84" fmla="*/ 27 w 459"/>
                <a:gd name="T85" fmla="*/ 6 h 461"/>
                <a:gd name="T86" fmla="*/ 27 w 459"/>
                <a:gd name="T87" fmla="*/ 7 h 461"/>
                <a:gd name="T88" fmla="*/ 28 w 459"/>
                <a:gd name="T89" fmla="*/ 8 h 461"/>
                <a:gd name="T90" fmla="*/ 28 w 459"/>
                <a:gd name="T91" fmla="*/ 10 h 461"/>
                <a:gd name="T92" fmla="*/ 29 w 459"/>
                <a:gd name="T93" fmla="*/ 11 h 461"/>
                <a:gd name="T94" fmla="*/ 29 w 459"/>
                <a:gd name="T95" fmla="*/ 13 h 461"/>
                <a:gd name="T96" fmla="*/ 29 w 459"/>
                <a:gd name="T97" fmla="*/ 14 h 461"/>
                <a:gd name="T98" fmla="*/ 29 w 459"/>
                <a:gd name="T99" fmla="*/ 17 h 461"/>
                <a:gd name="T100" fmla="*/ 28 w 459"/>
                <a:gd name="T101" fmla="*/ 20 h 461"/>
                <a:gd name="T102" fmla="*/ 27 w 459"/>
                <a:gd name="T103" fmla="*/ 22 h 461"/>
                <a:gd name="T104" fmla="*/ 25 w 459"/>
                <a:gd name="T105" fmla="*/ 24 h 461"/>
                <a:gd name="T106" fmla="*/ 23 w 459"/>
                <a:gd name="T107" fmla="*/ 26 h 461"/>
                <a:gd name="T108" fmla="*/ 20 w 459"/>
                <a:gd name="T109" fmla="*/ 27 h 461"/>
                <a:gd name="T110" fmla="*/ 18 w 459"/>
                <a:gd name="T111" fmla="*/ 28 h 461"/>
                <a:gd name="T112" fmla="*/ 15 w 459"/>
                <a:gd name="T113" fmla="*/ 28 h 46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59"/>
                <a:gd name="T172" fmla="*/ 0 h 461"/>
                <a:gd name="T173" fmla="*/ 459 w 459"/>
                <a:gd name="T174" fmla="*/ 461 h 46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59" h="461">
                  <a:moveTo>
                    <a:pt x="229" y="461"/>
                  </a:moveTo>
                  <a:lnTo>
                    <a:pt x="206" y="459"/>
                  </a:lnTo>
                  <a:lnTo>
                    <a:pt x="183" y="456"/>
                  </a:lnTo>
                  <a:lnTo>
                    <a:pt x="162" y="451"/>
                  </a:lnTo>
                  <a:lnTo>
                    <a:pt x="140" y="443"/>
                  </a:lnTo>
                  <a:lnTo>
                    <a:pt x="121" y="435"/>
                  </a:lnTo>
                  <a:lnTo>
                    <a:pt x="101" y="422"/>
                  </a:lnTo>
                  <a:lnTo>
                    <a:pt x="83" y="410"/>
                  </a:lnTo>
                  <a:lnTo>
                    <a:pt x="66" y="394"/>
                  </a:lnTo>
                  <a:lnTo>
                    <a:pt x="51" y="378"/>
                  </a:lnTo>
                  <a:lnTo>
                    <a:pt x="39" y="358"/>
                  </a:lnTo>
                  <a:lnTo>
                    <a:pt x="26" y="340"/>
                  </a:lnTo>
                  <a:lnTo>
                    <a:pt x="17" y="319"/>
                  </a:lnTo>
                  <a:lnTo>
                    <a:pt x="10" y="298"/>
                  </a:lnTo>
                  <a:lnTo>
                    <a:pt x="5" y="276"/>
                  </a:lnTo>
                  <a:lnTo>
                    <a:pt x="1" y="255"/>
                  </a:lnTo>
                  <a:lnTo>
                    <a:pt x="0" y="232"/>
                  </a:lnTo>
                  <a:lnTo>
                    <a:pt x="1" y="209"/>
                  </a:lnTo>
                  <a:lnTo>
                    <a:pt x="5" y="185"/>
                  </a:lnTo>
                  <a:lnTo>
                    <a:pt x="10" y="164"/>
                  </a:lnTo>
                  <a:lnTo>
                    <a:pt x="17" y="143"/>
                  </a:lnTo>
                  <a:lnTo>
                    <a:pt x="26" y="123"/>
                  </a:lnTo>
                  <a:lnTo>
                    <a:pt x="39" y="104"/>
                  </a:lnTo>
                  <a:lnTo>
                    <a:pt x="51" y="86"/>
                  </a:lnTo>
                  <a:lnTo>
                    <a:pt x="66" y="68"/>
                  </a:lnTo>
                  <a:lnTo>
                    <a:pt x="83" y="52"/>
                  </a:lnTo>
                  <a:lnTo>
                    <a:pt x="101" y="40"/>
                  </a:lnTo>
                  <a:lnTo>
                    <a:pt x="121" y="27"/>
                  </a:lnTo>
                  <a:lnTo>
                    <a:pt x="140" y="18"/>
                  </a:lnTo>
                  <a:lnTo>
                    <a:pt x="162" y="11"/>
                  </a:lnTo>
                  <a:lnTo>
                    <a:pt x="183" y="6"/>
                  </a:lnTo>
                  <a:lnTo>
                    <a:pt x="206" y="2"/>
                  </a:lnTo>
                  <a:lnTo>
                    <a:pt x="229" y="0"/>
                  </a:lnTo>
                  <a:lnTo>
                    <a:pt x="253" y="2"/>
                  </a:lnTo>
                  <a:lnTo>
                    <a:pt x="274" y="6"/>
                  </a:lnTo>
                  <a:lnTo>
                    <a:pt x="295" y="11"/>
                  </a:lnTo>
                  <a:lnTo>
                    <a:pt x="317" y="18"/>
                  </a:lnTo>
                  <a:lnTo>
                    <a:pt x="336" y="27"/>
                  </a:lnTo>
                  <a:lnTo>
                    <a:pt x="356" y="40"/>
                  </a:lnTo>
                  <a:lnTo>
                    <a:pt x="374" y="52"/>
                  </a:lnTo>
                  <a:lnTo>
                    <a:pt x="391" y="68"/>
                  </a:lnTo>
                  <a:lnTo>
                    <a:pt x="407" y="86"/>
                  </a:lnTo>
                  <a:lnTo>
                    <a:pt x="420" y="104"/>
                  </a:lnTo>
                  <a:lnTo>
                    <a:pt x="432" y="123"/>
                  </a:lnTo>
                  <a:lnTo>
                    <a:pt x="441" y="143"/>
                  </a:lnTo>
                  <a:lnTo>
                    <a:pt x="448" y="164"/>
                  </a:lnTo>
                  <a:lnTo>
                    <a:pt x="454" y="185"/>
                  </a:lnTo>
                  <a:lnTo>
                    <a:pt x="457" y="209"/>
                  </a:lnTo>
                  <a:lnTo>
                    <a:pt x="459" y="232"/>
                  </a:lnTo>
                  <a:lnTo>
                    <a:pt x="454" y="278"/>
                  </a:lnTo>
                  <a:lnTo>
                    <a:pt x="441" y="321"/>
                  </a:lnTo>
                  <a:lnTo>
                    <a:pt x="420" y="360"/>
                  </a:lnTo>
                  <a:lnTo>
                    <a:pt x="391" y="394"/>
                  </a:lnTo>
                  <a:lnTo>
                    <a:pt x="358" y="422"/>
                  </a:lnTo>
                  <a:lnTo>
                    <a:pt x="318" y="443"/>
                  </a:lnTo>
                  <a:lnTo>
                    <a:pt x="276" y="456"/>
                  </a:lnTo>
                  <a:lnTo>
                    <a:pt x="229" y="461"/>
                  </a:lnTo>
                  <a:close/>
                </a:path>
              </a:pathLst>
            </a:custGeom>
            <a:solidFill>
              <a:srgbClr val="FFFFFF"/>
            </a:solidFill>
            <a:ln w="9525">
              <a:noFill/>
              <a:round/>
              <a:headEnd/>
              <a:tailEnd/>
            </a:ln>
          </p:spPr>
          <p:txBody>
            <a:bodyPr/>
            <a:lstStyle/>
            <a:p>
              <a:endParaRPr lang="en-GB"/>
            </a:p>
          </p:txBody>
        </p:sp>
        <p:sp>
          <p:nvSpPr>
            <p:cNvPr id="161811" name="Freeform 45"/>
            <p:cNvSpPr>
              <a:spLocks/>
            </p:cNvSpPr>
            <p:nvPr/>
          </p:nvSpPr>
          <p:spPr bwMode="auto">
            <a:xfrm flipH="1">
              <a:off x="1051" y="1552"/>
              <a:ext cx="418" cy="417"/>
            </a:xfrm>
            <a:custGeom>
              <a:avLst/>
              <a:gdLst>
                <a:gd name="T0" fmla="*/ 53 w 835"/>
                <a:gd name="T1" fmla="*/ 24 h 834"/>
                <a:gd name="T2" fmla="*/ 52 w 835"/>
                <a:gd name="T3" fmla="*/ 19 h 834"/>
                <a:gd name="T4" fmla="*/ 50 w 835"/>
                <a:gd name="T5" fmla="*/ 13 h 834"/>
                <a:gd name="T6" fmla="*/ 47 w 835"/>
                <a:gd name="T7" fmla="*/ 10 h 834"/>
                <a:gd name="T8" fmla="*/ 44 w 835"/>
                <a:gd name="T9" fmla="*/ 7 h 834"/>
                <a:gd name="T10" fmla="*/ 42 w 835"/>
                <a:gd name="T11" fmla="*/ 6 h 834"/>
                <a:gd name="T12" fmla="*/ 40 w 835"/>
                <a:gd name="T13" fmla="*/ 3 h 834"/>
                <a:gd name="T14" fmla="*/ 38 w 835"/>
                <a:gd name="T15" fmla="*/ 3 h 834"/>
                <a:gd name="T16" fmla="*/ 35 w 835"/>
                <a:gd name="T17" fmla="*/ 2 h 834"/>
                <a:gd name="T18" fmla="*/ 33 w 835"/>
                <a:gd name="T19" fmla="*/ 1 h 834"/>
                <a:gd name="T20" fmla="*/ 30 w 835"/>
                <a:gd name="T21" fmla="*/ 1 h 834"/>
                <a:gd name="T22" fmla="*/ 28 w 835"/>
                <a:gd name="T23" fmla="*/ 0 h 834"/>
                <a:gd name="T24" fmla="*/ 24 w 835"/>
                <a:gd name="T25" fmla="*/ 1 h 834"/>
                <a:gd name="T26" fmla="*/ 19 w 835"/>
                <a:gd name="T27" fmla="*/ 2 h 834"/>
                <a:gd name="T28" fmla="*/ 14 w 835"/>
                <a:gd name="T29" fmla="*/ 3 h 834"/>
                <a:gd name="T30" fmla="*/ 10 w 835"/>
                <a:gd name="T31" fmla="*/ 6 h 834"/>
                <a:gd name="T32" fmla="*/ 6 w 835"/>
                <a:gd name="T33" fmla="*/ 10 h 834"/>
                <a:gd name="T34" fmla="*/ 4 w 835"/>
                <a:gd name="T35" fmla="*/ 13 h 834"/>
                <a:gd name="T36" fmla="*/ 2 w 835"/>
                <a:gd name="T37" fmla="*/ 19 h 834"/>
                <a:gd name="T38" fmla="*/ 1 w 835"/>
                <a:gd name="T39" fmla="*/ 24 h 834"/>
                <a:gd name="T40" fmla="*/ 1 w 835"/>
                <a:gd name="T41" fmla="*/ 28 h 834"/>
                <a:gd name="T42" fmla="*/ 2 w 835"/>
                <a:gd name="T43" fmla="*/ 34 h 834"/>
                <a:gd name="T44" fmla="*/ 4 w 835"/>
                <a:gd name="T45" fmla="*/ 39 h 834"/>
                <a:gd name="T46" fmla="*/ 6 w 835"/>
                <a:gd name="T47" fmla="*/ 43 h 834"/>
                <a:gd name="T48" fmla="*/ 9 w 835"/>
                <a:gd name="T49" fmla="*/ 46 h 834"/>
                <a:gd name="T50" fmla="*/ 11 w 835"/>
                <a:gd name="T51" fmla="*/ 47 h 834"/>
                <a:gd name="T52" fmla="*/ 13 w 835"/>
                <a:gd name="T53" fmla="*/ 49 h 834"/>
                <a:gd name="T54" fmla="*/ 15 w 835"/>
                <a:gd name="T55" fmla="*/ 50 h 834"/>
                <a:gd name="T56" fmla="*/ 18 w 835"/>
                <a:gd name="T57" fmla="*/ 51 h 834"/>
                <a:gd name="T58" fmla="*/ 20 w 835"/>
                <a:gd name="T59" fmla="*/ 52 h 834"/>
                <a:gd name="T60" fmla="*/ 23 w 835"/>
                <a:gd name="T61" fmla="*/ 52 h 834"/>
                <a:gd name="T62" fmla="*/ 25 w 835"/>
                <a:gd name="T63" fmla="*/ 52 h 834"/>
                <a:gd name="T64" fmla="*/ 28 w 835"/>
                <a:gd name="T65" fmla="*/ 52 h 834"/>
                <a:gd name="T66" fmla="*/ 30 w 835"/>
                <a:gd name="T67" fmla="*/ 52 h 834"/>
                <a:gd name="T68" fmla="*/ 33 w 835"/>
                <a:gd name="T69" fmla="*/ 52 h 834"/>
                <a:gd name="T70" fmla="*/ 35 w 835"/>
                <a:gd name="T71" fmla="*/ 51 h 834"/>
                <a:gd name="T72" fmla="*/ 38 w 835"/>
                <a:gd name="T73" fmla="*/ 50 h 834"/>
                <a:gd name="T74" fmla="*/ 40 w 835"/>
                <a:gd name="T75" fmla="*/ 49 h 834"/>
                <a:gd name="T76" fmla="*/ 42 w 835"/>
                <a:gd name="T77" fmla="*/ 47 h 834"/>
                <a:gd name="T78" fmla="*/ 44 w 835"/>
                <a:gd name="T79" fmla="*/ 46 h 834"/>
                <a:gd name="T80" fmla="*/ 47 w 835"/>
                <a:gd name="T81" fmla="*/ 43 h 834"/>
                <a:gd name="T82" fmla="*/ 50 w 835"/>
                <a:gd name="T83" fmla="*/ 39 h 834"/>
                <a:gd name="T84" fmla="*/ 52 w 835"/>
                <a:gd name="T85" fmla="*/ 34 h 834"/>
                <a:gd name="T86" fmla="*/ 53 w 835"/>
                <a:gd name="T87" fmla="*/ 28 h 8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35"/>
                <a:gd name="T133" fmla="*/ 0 h 834"/>
                <a:gd name="T134" fmla="*/ 835 w 835"/>
                <a:gd name="T135" fmla="*/ 834 h 8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35" h="834">
                  <a:moveTo>
                    <a:pt x="835" y="418"/>
                  </a:moveTo>
                  <a:lnTo>
                    <a:pt x="833" y="377"/>
                  </a:lnTo>
                  <a:lnTo>
                    <a:pt x="826" y="336"/>
                  </a:lnTo>
                  <a:lnTo>
                    <a:pt x="817" y="295"/>
                  </a:lnTo>
                  <a:lnTo>
                    <a:pt x="803" y="258"/>
                  </a:lnTo>
                  <a:lnTo>
                    <a:pt x="785" y="220"/>
                  </a:lnTo>
                  <a:lnTo>
                    <a:pt x="764" y="186"/>
                  </a:lnTo>
                  <a:lnTo>
                    <a:pt x="741" y="153"/>
                  </a:lnTo>
                  <a:lnTo>
                    <a:pt x="712" y="122"/>
                  </a:lnTo>
                  <a:lnTo>
                    <a:pt x="698" y="108"/>
                  </a:lnTo>
                  <a:lnTo>
                    <a:pt x="682" y="94"/>
                  </a:lnTo>
                  <a:lnTo>
                    <a:pt x="666" y="81"/>
                  </a:lnTo>
                  <a:lnTo>
                    <a:pt x="648" y="71"/>
                  </a:lnTo>
                  <a:lnTo>
                    <a:pt x="632" y="58"/>
                  </a:lnTo>
                  <a:lnTo>
                    <a:pt x="614" y="49"/>
                  </a:lnTo>
                  <a:lnTo>
                    <a:pt x="596" y="41"/>
                  </a:lnTo>
                  <a:lnTo>
                    <a:pt x="577" y="32"/>
                  </a:lnTo>
                  <a:lnTo>
                    <a:pt x="559" y="25"/>
                  </a:lnTo>
                  <a:lnTo>
                    <a:pt x="539" y="17"/>
                  </a:lnTo>
                  <a:lnTo>
                    <a:pt x="520" y="12"/>
                  </a:lnTo>
                  <a:lnTo>
                    <a:pt x="500" y="9"/>
                  </a:lnTo>
                  <a:lnTo>
                    <a:pt x="479" y="5"/>
                  </a:lnTo>
                  <a:lnTo>
                    <a:pt x="459" y="1"/>
                  </a:lnTo>
                  <a:lnTo>
                    <a:pt x="440" y="0"/>
                  </a:lnTo>
                  <a:lnTo>
                    <a:pt x="418" y="0"/>
                  </a:lnTo>
                  <a:lnTo>
                    <a:pt x="376" y="1"/>
                  </a:lnTo>
                  <a:lnTo>
                    <a:pt x="335" y="9"/>
                  </a:lnTo>
                  <a:lnTo>
                    <a:pt x="294" y="19"/>
                  </a:lnTo>
                  <a:lnTo>
                    <a:pt x="255" y="33"/>
                  </a:lnTo>
                  <a:lnTo>
                    <a:pt x="219" y="51"/>
                  </a:lnTo>
                  <a:lnTo>
                    <a:pt x="185" y="71"/>
                  </a:lnTo>
                  <a:lnTo>
                    <a:pt x="151" y="96"/>
                  </a:lnTo>
                  <a:lnTo>
                    <a:pt x="123" y="122"/>
                  </a:lnTo>
                  <a:lnTo>
                    <a:pt x="96" y="153"/>
                  </a:lnTo>
                  <a:lnTo>
                    <a:pt x="71" y="185"/>
                  </a:lnTo>
                  <a:lnTo>
                    <a:pt x="50" y="218"/>
                  </a:lnTo>
                  <a:lnTo>
                    <a:pt x="32" y="256"/>
                  </a:lnTo>
                  <a:lnTo>
                    <a:pt x="20" y="293"/>
                  </a:lnTo>
                  <a:lnTo>
                    <a:pt x="9" y="334"/>
                  </a:lnTo>
                  <a:lnTo>
                    <a:pt x="2" y="375"/>
                  </a:lnTo>
                  <a:lnTo>
                    <a:pt x="0" y="418"/>
                  </a:lnTo>
                  <a:lnTo>
                    <a:pt x="2" y="459"/>
                  </a:lnTo>
                  <a:lnTo>
                    <a:pt x="9" y="500"/>
                  </a:lnTo>
                  <a:lnTo>
                    <a:pt x="18" y="539"/>
                  </a:lnTo>
                  <a:lnTo>
                    <a:pt x="32" y="576"/>
                  </a:lnTo>
                  <a:lnTo>
                    <a:pt x="50" y="613"/>
                  </a:lnTo>
                  <a:lnTo>
                    <a:pt x="71" y="647"/>
                  </a:lnTo>
                  <a:lnTo>
                    <a:pt x="94" y="681"/>
                  </a:lnTo>
                  <a:lnTo>
                    <a:pt x="123" y="711"/>
                  </a:lnTo>
                  <a:lnTo>
                    <a:pt x="137" y="725"/>
                  </a:lnTo>
                  <a:lnTo>
                    <a:pt x="153" y="740"/>
                  </a:lnTo>
                  <a:lnTo>
                    <a:pt x="169" y="752"/>
                  </a:lnTo>
                  <a:lnTo>
                    <a:pt x="187" y="763"/>
                  </a:lnTo>
                  <a:lnTo>
                    <a:pt x="203" y="775"/>
                  </a:lnTo>
                  <a:lnTo>
                    <a:pt x="221" y="784"/>
                  </a:lnTo>
                  <a:lnTo>
                    <a:pt x="239" y="793"/>
                  </a:lnTo>
                  <a:lnTo>
                    <a:pt x="258" y="802"/>
                  </a:lnTo>
                  <a:lnTo>
                    <a:pt x="278" y="809"/>
                  </a:lnTo>
                  <a:lnTo>
                    <a:pt x="296" y="816"/>
                  </a:lnTo>
                  <a:lnTo>
                    <a:pt x="315" y="822"/>
                  </a:lnTo>
                  <a:lnTo>
                    <a:pt x="336" y="825"/>
                  </a:lnTo>
                  <a:lnTo>
                    <a:pt x="356" y="829"/>
                  </a:lnTo>
                  <a:lnTo>
                    <a:pt x="377" y="832"/>
                  </a:lnTo>
                  <a:lnTo>
                    <a:pt x="397" y="834"/>
                  </a:lnTo>
                  <a:lnTo>
                    <a:pt x="418" y="834"/>
                  </a:lnTo>
                  <a:lnTo>
                    <a:pt x="440" y="834"/>
                  </a:lnTo>
                  <a:lnTo>
                    <a:pt x="459" y="832"/>
                  </a:lnTo>
                  <a:lnTo>
                    <a:pt x="479" y="829"/>
                  </a:lnTo>
                  <a:lnTo>
                    <a:pt x="500" y="825"/>
                  </a:lnTo>
                  <a:lnTo>
                    <a:pt x="520" y="822"/>
                  </a:lnTo>
                  <a:lnTo>
                    <a:pt x="539" y="816"/>
                  </a:lnTo>
                  <a:lnTo>
                    <a:pt x="559" y="809"/>
                  </a:lnTo>
                  <a:lnTo>
                    <a:pt x="577" y="802"/>
                  </a:lnTo>
                  <a:lnTo>
                    <a:pt x="596" y="793"/>
                  </a:lnTo>
                  <a:lnTo>
                    <a:pt x="614" y="784"/>
                  </a:lnTo>
                  <a:lnTo>
                    <a:pt x="632" y="775"/>
                  </a:lnTo>
                  <a:lnTo>
                    <a:pt x="648" y="763"/>
                  </a:lnTo>
                  <a:lnTo>
                    <a:pt x="666" y="752"/>
                  </a:lnTo>
                  <a:lnTo>
                    <a:pt x="682" y="740"/>
                  </a:lnTo>
                  <a:lnTo>
                    <a:pt x="698" y="725"/>
                  </a:lnTo>
                  <a:lnTo>
                    <a:pt x="712" y="711"/>
                  </a:lnTo>
                  <a:lnTo>
                    <a:pt x="741" y="681"/>
                  </a:lnTo>
                  <a:lnTo>
                    <a:pt x="764" y="647"/>
                  </a:lnTo>
                  <a:lnTo>
                    <a:pt x="785" y="613"/>
                  </a:lnTo>
                  <a:lnTo>
                    <a:pt x="803" y="576"/>
                  </a:lnTo>
                  <a:lnTo>
                    <a:pt x="817" y="539"/>
                  </a:lnTo>
                  <a:lnTo>
                    <a:pt x="826" y="500"/>
                  </a:lnTo>
                  <a:lnTo>
                    <a:pt x="833" y="459"/>
                  </a:lnTo>
                  <a:lnTo>
                    <a:pt x="835" y="418"/>
                  </a:lnTo>
                  <a:close/>
                </a:path>
              </a:pathLst>
            </a:custGeom>
            <a:solidFill>
              <a:srgbClr val="000000"/>
            </a:solidFill>
            <a:ln w="9525">
              <a:noFill/>
              <a:round/>
              <a:headEnd/>
              <a:tailEnd/>
            </a:ln>
          </p:spPr>
          <p:txBody>
            <a:bodyPr/>
            <a:lstStyle/>
            <a:p>
              <a:endParaRPr lang="en-GB"/>
            </a:p>
          </p:txBody>
        </p:sp>
        <p:sp>
          <p:nvSpPr>
            <p:cNvPr id="161812" name="Freeform 46"/>
            <p:cNvSpPr>
              <a:spLocks/>
            </p:cNvSpPr>
            <p:nvPr/>
          </p:nvSpPr>
          <p:spPr bwMode="auto">
            <a:xfrm flipH="1">
              <a:off x="1145" y="1646"/>
              <a:ext cx="231" cy="230"/>
            </a:xfrm>
            <a:custGeom>
              <a:avLst/>
              <a:gdLst>
                <a:gd name="T0" fmla="*/ 15 w 461"/>
                <a:gd name="T1" fmla="*/ 28 h 461"/>
                <a:gd name="T2" fmla="*/ 13 w 461"/>
                <a:gd name="T3" fmla="*/ 28 h 461"/>
                <a:gd name="T4" fmla="*/ 12 w 461"/>
                <a:gd name="T5" fmla="*/ 28 h 461"/>
                <a:gd name="T6" fmla="*/ 11 w 461"/>
                <a:gd name="T7" fmla="*/ 28 h 461"/>
                <a:gd name="T8" fmla="*/ 9 w 461"/>
                <a:gd name="T9" fmla="*/ 27 h 461"/>
                <a:gd name="T10" fmla="*/ 8 w 461"/>
                <a:gd name="T11" fmla="*/ 27 h 461"/>
                <a:gd name="T12" fmla="*/ 7 w 461"/>
                <a:gd name="T13" fmla="*/ 26 h 461"/>
                <a:gd name="T14" fmla="*/ 6 w 461"/>
                <a:gd name="T15" fmla="*/ 25 h 461"/>
                <a:gd name="T16" fmla="*/ 5 w 461"/>
                <a:gd name="T17" fmla="*/ 24 h 461"/>
                <a:gd name="T18" fmla="*/ 4 w 461"/>
                <a:gd name="T19" fmla="*/ 23 h 461"/>
                <a:gd name="T20" fmla="*/ 3 w 461"/>
                <a:gd name="T21" fmla="*/ 22 h 461"/>
                <a:gd name="T22" fmla="*/ 2 w 461"/>
                <a:gd name="T23" fmla="*/ 21 h 461"/>
                <a:gd name="T24" fmla="*/ 2 w 461"/>
                <a:gd name="T25" fmla="*/ 19 h 461"/>
                <a:gd name="T26" fmla="*/ 1 w 461"/>
                <a:gd name="T27" fmla="*/ 18 h 461"/>
                <a:gd name="T28" fmla="*/ 1 w 461"/>
                <a:gd name="T29" fmla="*/ 17 h 461"/>
                <a:gd name="T30" fmla="*/ 1 w 461"/>
                <a:gd name="T31" fmla="*/ 15 h 461"/>
                <a:gd name="T32" fmla="*/ 0 w 461"/>
                <a:gd name="T33" fmla="*/ 14 h 461"/>
                <a:gd name="T34" fmla="*/ 1 w 461"/>
                <a:gd name="T35" fmla="*/ 13 h 461"/>
                <a:gd name="T36" fmla="*/ 1 w 461"/>
                <a:gd name="T37" fmla="*/ 11 h 461"/>
                <a:gd name="T38" fmla="*/ 1 w 461"/>
                <a:gd name="T39" fmla="*/ 10 h 461"/>
                <a:gd name="T40" fmla="*/ 2 w 461"/>
                <a:gd name="T41" fmla="*/ 8 h 461"/>
                <a:gd name="T42" fmla="*/ 2 w 461"/>
                <a:gd name="T43" fmla="*/ 7 h 461"/>
                <a:gd name="T44" fmla="*/ 3 w 461"/>
                <a:gd name="T45" fmla="*/ 6 h 461"/>
                <a:gd name="T46" fmla="*/ 4 w 461"/>
                <a:gd name="T47" fmla="*/ 5 h 461"/>
                <a:gd name="T48" fmla="*/ 5 w 461"/>
                <a:gd name="T49" fmla="*/ 4 h 461"/>
                <a:gd name="T50" fmla="*/ 6 w 461"/>
                <a:gd name="T51" fmla="*/ 3 h 461"/>
                <a:gd name="T52" fmla="*/ 7 w 461"/>
                <a:gd name="T53" fmla="*/ 2 h 461"/>
                <a:gd name="T54" fmla="*/ 8 w 461"/>
                <a:gd name="T55" fmla="*/ 1 h 461"/>
                <a:gd name="T56" fmla="*/ 9 w 461"/>
                <a:gd name="T57" fmla="*/ 1 h 461"/>
                <a:gd name="T58" fmla="*/ 11 w 461"/>
                <a:gd name="T59" fmla="*/ 0 h 461"/>
                <a:gd name="T60" fmla="*/ 12 w 461"/>
                <a:gd name="T61" fmla="*/ 0 h 461"/>
                <a:gd name="T62" fmla="*/ 13 w 461"/>
                <a:gd name="T63" fmla="*/ 0 h 461"/>
                <a:gd name="T64" fmla="*/ 15 w 461"/>
                <a:gd name="T65" fmla="*/ 0 h 461"/>
                <a:gd name="T66" fmla="*/ 16 w 461"/>
                <a:gd name="T67" fmla="*/ 0 h 461"/>
                <a:gd name="T68" fmla="*/ 18 w 461"/>
                <a:gd name="T69" fmla="*/ 0 h 461"/>
                <a:gd name="T70" fmla="*/ 19 w 461"/>
                <a:gd name="T71" fmla="*/ 0 h 461"/>
                <a:gd name="T72" fmla="*/ 20 w 461"/>
                <a:gd name="T73" fmla="*/ 1 h 461"/>
                <a:gd name="T74" fmla="*/ 22 w 461"/>
                <a:gd name="T75" fmla="*/ 1 h 461"/>
                <a:gd name="T76" fmla="*/ 23 w 461"/>
                <a:gd name="T77" fmla="*/ 2 h 461"/>
                <a:gd name="T78" fmla="*/ 24 w 461"/>
                <a:gd name="T79" fmla="*/ 3 h 461"/>
                <a:gd name="T80" fmla="*/ 25 w 461"/>
                <a:gd name="T81" fmla="*/ 4 h 461"/>
                <a:gd name="T82" fmla="*/ 26 w 461"/>
                <a:gd name="T83" fmla="*/ 5 h 461"/>
                <a:gd name="T84" fmla="*/ 27 w 461"/>
                <a:gd name="T85" fmla="*/ 6 h 461"/>
                <a:gd name="T86" fmla="*/ 28 w 461"/>
                <a:gd name="T87" fmla="*/ 7 h 461"/>
                <a:gd name="T88" fmla="*/ 28 w 461"/>
                <a:gd name="T89" fmla="*/ 8 h 461"/>
                <a:gd name="T90" fmla="*/ 29 w 461"/>
                <a:gd name="T91" fmla="*/ 10 h 461"/>
                <a:gd name="T92" fmla="*/ 29 w 461"/>
                <a:gd name="T93" fmla="*/ 11 h 461"/>
                <a:gd name="T94" fmla="*/ 29 w 461"/>
                <a:gd name="T95" fmla="*/ 13 h 461"/>
                <a:gd name="T96" fmla="*/ 29 w 461"/>
                <a:gd name="T97" fmla="*/ 14 h 461"/>
                <a:gd name="T98" fmla="*/ 29 w 461"/>
                <a:gd name="T99" fmla="*/ 17 h 461"/>
                <a:gd name="T100" fmla="*/ 28 w 461"/>
                <a:gd name="T101" fmla="*/ 20 h 461"/>
                <a:gd name="T102" fmla="*/ 27 w 461"/>
                <a:gd name="T103" fmla="*/ 22 h 461"/>
                <a:gd name="T104" fmla="*/ 25 w 461"/>
                <a:gd name="T105" fmla="*/ 24 h 461"/>
                <a:gd name="T106" fmla="*/ 23 w 461"/>
                <a:gd name="T107" fmla="*/ 26 h 461"/>
                <a:gd name="T108" fmla="*/ 20 w 461"/>
                <a:gd name="T109" fmla="*/ 27 h 461"/>
                <a:gd name="T110" fmla="*/ 18 w 461"/>
                <a:gd name="T111" fmla="*/ 28 h 461"/>
                <a:gd name="T112" fmla="*/ 15 w 461"/>
                <a:gd name="T113" fmla="*/ 28 h 46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61"/>
                <a:gd name="T172" fmla="*/ 0 h 461"/>
                <a:gd name="T173" fmla="*/ 461 w 461"/>
                <a:gd name="T174" fmla="*/ 461 h 46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61" h="461">
                  <a:moveTo>
                    <a:pt x="231" y="461"/>
                  </a:moveTo>
                  <a:lnTo>
                    <a:pt x="208" y="459"/>
                  </a:lnTo>
                  <a:lnTo>
                    <a:pt x="185" y="456"/>
                  </a:lnTo>
                  <a:lnTo>
                    <a:pt x="164" y="451"/>
                  </a:lnTo>
                  <a:lnTo>
                    <a:pt x="142" y="443"/>
                  </a:lnTo>
                  <a:lnTo>
                    <a:pt x="123" y="435"/>
                  </a:lnTo>
                  <a:lnTo>
                    <a:pt x="103" y="422"/>
                  </a:lnTo>
                  <a:lnTo>
                    <a:pt x="85" y="410"/>
                  </a:lnTo>
                  <a:lnTo>
                    <a:pt x="68" y="394"/>
                  </a:lnTo>
                  <a:lnTo>
                    <a:pt x="52" y="378"/>
                  </a:lnTo>
                  <a:lnTo>
                    <a:pt x="39" y="358"/>
                  </a:lnTo>
                  <a:lnTo>
                    <a:pt x="27" y="340"/>
                  </a:lnTo>
                  <a:lnTo>
                    <a:pt x="18" y="319"/>
                  </a:lnTo>
                  <a:lnTo>
                    <a:pt x="11" y="298"/>
                  </a:lnTo>
                  <a:lnTo>
                    <a:pt x="5" y="276"/>
                  </a:lnTo>
                  <a:lnTo>
                    <a:pt x="2" y="255"/>
                  </a:lnTo>
                  <a:lnTo>
                    <a:pt x="0" y="232"/>
                  </a:lnTo>
                  <a:lnTo>
                    <a:pt x="2" y="209"/>
                  </a:lnTo>
                  <a:lnTo>
                    <a:pt x="5" y="185"/>
                  </a:lnTo>
                  <a:lnTo>
                    <a:pt x="11" y="164"/>
                  </a:lnTo>
                  <a:lnTo>
                    <a:pt x="18" y="143"/>
                  </a:lnTo>
                  <a:lnTo>
                    <a:pt x="27" y="123"/>
                  </a:lnTo>
                  <a:lnTo>
                    <a:pt x="39" y="104"/>
                  </a:lnTo>
                  <a:lnTo>
                    <a:pt x="52" y="86"/>
                  </a:lnTo>
                  <a:lnTo>
                    <a:pt x="68" y="68"/>
                  </a:lnTo>
                  <a:lnTo>
                    <a:pt x="85" y="52"/>
                  </a:lnTo>
                  <a:lnTo>
                    <a:pt x="103" y="40"/>
                  </a:lnTo>
                  <a:lnTo>
                    <a:pt x="123" y="27"/>
                  </a:lnTo>
                  <a:lnTo>
                    <a:pt x="142" y="18"/>
                  </a:lnTo>
                  <a:lnTo>
                    <a:pt x="164" y="11"/>
                  </a:lnTo>
                  <a:lnTo>
                    <a:pt x="185" y="6"/>
                  </a:lnTo>
                  <a:lnTo>
                    <a:pt x="208" y="2"/>
                  </a:lnTo>
                  <a:lnTo>
                    <a:pt x="231" y="0"/>
                  </a:lnTo>
                  <a:lnTo>
                    <a:pt x="255" y="2"/>
                  </a:lnTo>
                  <a:lnTo>
                    <a:pt x="276" y="6"/>
                  </a:lnTo>
                  <a:lnTo>
                    <a:pt x="297" y="11"/>
                  </a:lnTo>
                  <a:lnTo>
                    <a:pt x="319" y="18"/>
                  </a:lnTo>
                  <a:lnTo>
                    <a:pt x="338" y="27"/>
                  </a:lnTo>
                  <a:lnTo>
                    <a:pt x="358" y="40"/>
                  </a:lnTo>
                  <a:lnTo>
                    <a:pt x="376" y="52"/>
                  </a:lnTo>
                  <a:lnTo>
                    <a:pt x="393" y="68"/>
                  </a:lnTo>
                  <a:lnTo>
                    <a:pt x="409" y="86"/>
                  </a:lnTo>
                  <a:lnTo>
                    <a:pt x="422" y="104"/>
                  </a:lnTo>
                  <a:lnTo>
                    <a:pt x="434" y="123"/>
                  </a:lnTo>
                  <a:lnTo>
                    <a:pt x="443" y="143"/>
                  </a:lnTo>
                  <a:lnTo>
                    <a:pt x="450" y="164"/>
                  </a:lnTo>
                  <a:lnTo>
                    <a:pt x="456" y="185"/>
                  </a:lnTo>
                  <a:lnTo>
                    <a:pt x="459" y="209"/>
                  </a:lnTo>
                  <a:lnTo>
                    <a:pt x="461" y="232"/>
                  </a:lnTo>
                  <a:lnTo>
                    <a:pt x="456" y="278"/>
                  </a:lnTo>
                  <a:lnTo>
                    <a:pt x="443" y="321"/>
                  </a:lnTo>
                  <a:lnTo>
                    <a:pt x="422" y="360"/>
                  </a:lnTo>
                  <a:lnTo>
                    <a:pt x="393" y="394"/>
                  </a:lnTo>
                  <a:lnTo>
                    <a:pt x="360" y="422"/>
                  </a:lnTo>
                  <a:lnTo>
                    <a:pt x="320" y="443"/>
                  </a:lnTo>
                  <a:lnTo>
                    <a:pt x="278" y="456"/>
                  </a:lnTo>
                  <a:lnTo>
                    <a:pt x="231" y="461"/>
                  </a:lnTo>
                  <a:close/>
                </a:path>
              </a:pathLst>
            </a:custGeom>
            <a:solidFill>
              <a:srgbClr val="FFFFFF"/>
            </a:solidFill>
            <a:ln w="9525">
              <a:noFill/>
              <a:round/>
              <a:headEnd/>
              <a:tailEnd/>
            </a:ln>
          </p:spPr>
          <p:txBody>
            <a:bodyPr/>
            <a:lstStyle/>
            <a:p>
              <a:endParaRPr lang="en-GB"/>
            </a:p>
          </p:txBody>
        </p:sp>
        <p:sp>
          <p:nvSpPr>
            <p:cNvPr id="161813" name="Rectangle 47"/>
            <p:cNvSpPr>
              <a:spLocks noChangeArrowheads="1"/>
            </p:cNvSpPr>
            <p:nvPr/>
          </p:nvSpPr>
          <p:spPr bwMode="auto">
            <a:xfrm flipH="1">
              <a:off x="959" y="1726"/>
              <a:ext cx="67" cy="66"/>
            </a:xfrm>
            <a:prstGeom prst="rect">
              <a:avLst/>
            </a:prstGeom>
            <a:solidFill>
              <a:srgbClr val="000000"/>
            </a:solidFill>
            <a:ln w="9525">
              <a:noFill/>
              <a:miter lim="800000"/>
              <a:headEnd/>
              <a:tailEnd/>
            </a:ln>
          </p:spPr>
          <p:txBody>
            <a:bodyPr/>
            <a:lstStyle/>
            <a:p>
              <a:endParaRPr lang="en-US"/>
            </a:p>
          </p:txBody>
        </p:sp>
        <p:sp>
          <p:nvSpPr>
            <p:cNvPr id="161814" name="Rectangle 48"/>
            <p:cNvSpPr>
              <a:spLocks noChangeArrowheads="1"/>
            </p:cNvSpPr>
            <p:nvPr/>
          </p:nvSpPr>
          <p:spPr bwMode="auto">
            <a:xfrm flipH="1">
              <a:off x="836" y="1726"/>
              <a:ext cx="67" cy="66"/>
            </a:xfrm>
            <a:prstGeom prst="rect">
              <a:avLst/>
            </a:prstGeom>
            <a:solidFill>
              <a:srgbClr val="000000"/>
            </a:solidFill>
            <a:ln w="9525">
              <a:noFill/>
              <a:miter lim="800000"/>
              <a:headEnd/>
              <a:tailEnd/>
            </a:ln>
          </p:spPr>
          <p:txBody>
            <a:bodyPr/>
            <a:lstStyle/>
            <a:p>
              <a:endParaRPr lang="en-US"/>
            </a:p>
          </p:txBody>
        </p:sp>
        <p:sp>
          <p:nvSpPr>
            <p:cNvPr id="161815" name="Freeform 49"/>
            <p:cNvSpPr>
              <a:spLocks/>
            </p:cNvSpPr>
            <p:nvPr/>
          </p:nvSpPr>
          <p:spPr bwMode="auto">
            <a:xfrm flipH="1">
              <a:off x="698" y="1633"/>
              <a:ext cx="139" cy="251"/>
            </a:xfrm>
            <a:custGeom>
              <a:avLst/>
              <a:gdLst>
                <a:gd name="T0" fmla="*/ 17 w 278"/>
                <a:gd name="T1" fmla="*/ 16 h 501"/>
                <a:gd name="T2" fmla="*/ 0 w 278"/>
                <a:gd name="T3" fmla="*/ 0 h 501"/>
                <a:gd name="T4" fmla="*/ 0 w 278"/>
                <a:gd name="T5" fmla="*/ 32 h 501"/>
                <a:gd name="T6" fmla="*/ 17 w 278"/>
                <a:gd name="T7" fmla="*/ 16 h 501"/>
                <a:gd name="T8" fmla="*/ 0 60000 65536"/>
                <a:gd name="T9" fmla="*/ 0 60000 65536"/>
                <a:gd name="T10" fmla="*/ 0 60000 65536"/>
                <a:gd name="T11" fmla="*/ 0 60000 65536"/>
                <a:gd name="T12" fmla="*/ 0 w 278"/>
                <a:gd name="T13" fmla="*/ 0 h 501"/>
                <a:gd name="T14" fmla="*/ 278 w 278"/>
                <a:gd name="T15" fmla="*/ 501 h 501"/>
              </a:gdLst>
              <a:ahLst/>
              <a:cxnLst>
                <a:cxn ang="T8">
                  <a:pos x="T0" y="T1"/>
                </a:cxn>
                <a:cxn ang="T9">
                  <a:pos x="T2" y="T3"/>
                </a:cxn>
                <a:cxn ang="T10">
                  <a:pos x="T4" y="T5"/>
                </a:cxn>
                <a:cxn ang="T11">
                  <a:pos x="T6" y="T7"/>
                </a:cxn>
              </a:cxnLst>
              <a:rect l="T12" t="T13" r="T14" b="T15"/>
              <a:pathLst>
                <a:path w="278" h="501">
                  <a:moveTo>
                    <a:pt x="278" y="250"/>
                  </a:moveTo>
                  <a:lnTo>
                    <a:pt x="0" y="0"/>
                  </a:lnTo>
                  <a:lnTo>
                    <a:pt x="0" y="501"/>
                  </a:lnTo>
                  <a:lnTo>
                    <a:pt x="278" y="250"/>
                  </a:lnTo>
                  <a:close/>
                </a:path>
              </a:pathLst>
            </a:custGeom>
            <a:solidFill>
              <a:srgbClr val="000000"/>
            </a:solidFill>
            <a:ln w="9525">
              <a:noFill/>
              <a:round/>
              <a:headEnd/>
              <a:tailEnd/>
            </a:ln>
          </p:spPr>
          <p:txBody>
            <a:bodyPr/>
            <a:lstStyle/>
            <a:p>
              <a:endParaRPr lang="en-GB"/>
            </a:p>
          </p:txBody>
        </p:sp>
        <p:sp>
          <p:nvSpPr>
            <p:cNvPr id="161816" name="Freeform 50"/>
            <p:cNvSpPr>
              <a:spLocks/>
            </p:cNvSpPr>
            <p:nvPr/>
          </p:nvSpPr>
          <p:spPr bwMode="auto">
            <a:xfrm flipH="1">
              <a:off x="2284" y="1551"/>
              <a:ext cx="109" cy="63"/>
            </a:xfrm>
            <a:custGeom>
              <a:avLst/>
              <a:gdLst>
                <a:gd name="T0" fmla="*/ 13 w 219"/>
                <a:gd name="T1" fmla="*/ 3 h 126"/>
                <a:gd name="T2" fmla="*/ 2 w 219"/>
                <a:gd name="T3" fmla="*/ 0 h 126"/>
                <a:gd name="T4" fmla="*/ 1 w 219"/>
                <a:gd name="T5" fmla="*/ 2 h 126"/>
                <a:gd name="T6" fmla="*/ 1 w 219"/>
                <a:gd name="T7" fmla="*/ 4 h 126"/>
                <a:gd name="T8" fmla="*/ 0 w 219"/>
                <a:gd name="T9" fmla="*/ 6 h 126"/>
                <a:gd name="T10" fmla="*/ 0 w 219"/>
                <a:gd name="T11" fmla="*/ 8 h 126"/>
                <a:gd name="T12" fmla="*/ 11 w 219"/>
                <a:gd name="T13" fmla="*/ 8 h 126"/>
                <a:gd name="T14" fmla="*/ 11 w 219"/>
                <a:gd name="T15" fmla="*/ 7 h 126"/>
                <a:gd name="T16" fmla="*/ 12 w 219"/>
                <a:gd name="T17" fmla="*/ 6 h 126"/>
                <a:gd name="T18" fmla="*/ 13 w 219"/>
                <a:gd name="T19" fmla="*/ 4 h 126"/>
                <a:gd name="T20" fmla="*/ 13 w 219"/>
                <a:gd name="T21" fmla="*/ 3 h 1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9"/>
                <a:gd name="T34" fmla="*/ 0 h 126"/>
                <a:gd name="T35" fmla="*/ 219 w 219"/>
                <a:gd name="T36" fmla="*/ 126 h 1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9" h="126">
                  <a:moveTo>
                    <a:pt x="219" y="45"/>
                  </a:moveTo>
                  <a:lnTo>
                    <a:pt x="41" y="0"/>
                  </a:lnTo>
                  <a:lnTo>
                    <a:pt x="26" y="30"/>
                  </a:lnTo>
                  <a:lnTo>
                    <a:pt x="16" y="62"/>
                  </a:lnTo>
                  <a:lnTo>
                    <a:pt x="7" y="94"/>
                  </a:lnTo>
                  <a:lnTo>
                    <a:pt x="0" y="126"/>
                  </a:lnTo>
                  <a:lnTo>
                    <a:pt x="183" y="125"/>
                  </a:lnTo>
                  <a:lnTo>
                    <a:pt x="190" y="105"/>
                  </a:lnTo>
                  <a:lnTo>
                    <a:pt x="199" y="84"/>
                  </a:lnTo>
                  <a:lnTo>
                    <a:pt x="208" y="64"/>
                  </a:lnTo>
                  <a:lnTo>
                    <a:pt x="219" y="45"/>
                  </a:lnTo>
                  <a:close/>
                </a:path>
              </a:pathLst>
            </a:custGeom>
            <a:solidFill>
              <a:srgbClr val="000000"/>
            </a:solidFill>
            <a:ln w="9525">
              <a:noFill/>
              <a:round/>
              <a:headEnd/>
              <a:tailEnd/>
            </a:ln>
          </p:spPr>
          <p:txBody>
            <a:bodyPr/>
            <a:lstStyle/>
            <a:p>
              <a:endParaRPr lang="en-GB"/>
            </a:p>
          </p:txBody>
        </p:sp>
        <p:sp>
          <p:nvSpPr>
            <p:cNvPr id="161817" name="Freeform 51"/>
            <p:cNvSpPr>
              <a:spLocks/>
            </p:cNvSpPr>
            <p:nvPr/>
          </p:nvSpPr>
          <p:spPr bwMode="auto">
            <a:xfrm flipH="1">
              <a:off x="1550" y="1382"/>
              <a:ext cx="923" cy="993"/>
            </a:xfrm>
            <a:custGeom>
              <a:avLst/>
              <a:gdLst>
                <a:gd name="T0" fmla="*/ 107 w 1847"/>
                <a:gd name="T1" fmla="*/ 72 h 1985"/>
                <a:gd name="T2" fmla="*/ 72 w 1847"/>
                <a:gd name="T3" fmla="*/ 52 h 1985"/>
                <a:gd name="T4" fmla="*/ 70 w 1847"/>
                <a:gd name="T5" fmla="*/ 45 h 1985"/>
                <a:gd name="T6" fmla="*/ 106 w 1847"/>
                <a:gd name="T7" fmla="*/ 33 h 1985"/>
                <a:gd name="T8" fmla="*/ 101 w 1847"/>
                <a:gd name="T9" fmla="*/ 14 h 1985"/>
                <a:gd name="T10" fmla="*/ 86 w 1847"/>
                <a:gd name="T11" fmla="*/ 2 h 1985"/>
                <a:gd name="T12" fmla="*/ 71 w 1847"/>
                <a:gd name="T13" fmla="*/ 1 h 1985"/>
                <a:gd name="T14" fmla="*/ 63 w 1847"/>
                <a:gd name="T15" fmla="*/ 2 h 1985"/>
                <a:gd name="T16" fmla="*/ 55 w 1847"/>
                <a:gd name="T17" fmla="*/ 4 h 1985"/>
                <a:gd name="T18" fmla="*/ 42 w 1847"/>
                <a:gd name="T19" fmla="*/ 2 h 1985"/>
                <a:gd name="T20" fmla="*/ 31 w 1847"/>
                <a:gd name="T21" fmla="*/ 4 h 1985"/>
                <a:gd name="T22" fmla="*/ 21 w 1847"/>
                <a:gd name="T23" fmla="*/ 10 h 1985"/>
                <a:gd name="T24" fmla="*/ 14 w 1847"/>
                <a:gd name="T25" fmla="*/ 18 h 1985"/>
                <a:gd name="T26" fmla="*/ 24 w 1847"/>
                <a:gd name="T27" fmla="*/ 23 h 1985"/>
                <a:gd name="T28" fmla="*/ 30 w 1847"/>
                <a:gd name="T29" fmla="*/ 17 h 1985"/>
                <a:gd name="T30" fmla="*/ 44 w 1847"/>
                <a:gd name="T31" fmla="*/ 13 h 1985"/>
                <a:gd name="T32" fmla="*/ 54 w 1847"/>
                <a:gd name="T33" fmla="*/ 16 h 1985"/>
                <a:gd name="T34" fmla="*/ 59 w 1847"/>
                <a:gd name="T35" fmla="*/ 17 h 1985"/>
                <a:gd name="T36" fmla="*/ 70 w 1847"/>
                <a:gd name="T37" fmla="*/ 12 h 1985"/>
                <a:gd name="T38" fmla="*/ 85 w 1847"/>
                <a:gd name="T39" fmla="*/ 14 h 1985"/>
                <a:gd name="T40" fmla="*/ 93 w 1847"/>
                <a:gd name="T41" fmla="*/ 21 h 1985"/>
                <a:gd name="T42" fmla="*/ 68 w 1847"/>
                <a:gd name="T43" fmla="*/ 31 h 1985"/>
                <a:gd name="T44" fmla="*/ 58 w 1847"/>
                <a:gd name="T45" fmla="*/ 45 h 1985"/>
                <a:gd name="T46" fmla="*/ 50 w 1847"/>
                <a:gd name="T47" fmla="*/ 43 h 1985"/>
                <a:gd name="T48" fmla="*/ 43 w 1847"/>
                <a:gd name="T49" fmla="*/ 44 h 1985"/>
                <a:gd name="T50" fmla="*/ 42 w 1847"/>
                <a:gd name="T51" fmla="*/ 51 h 1985"/>
                <a:gd name="T52" fmla="*/ 45 w 1847"/>
                <a:gd name="T53" fmla="*/ 53 h 1985"/>
                <a:gd name="T54" fmla="*/ 49 w 1847"/>
                <a:gd name="T55" fmla="*/ 60 h 1985"/>
                <a:gd name="T56" fmla="*/ 50 w 1847"/>
                <a:gd name="T57" fmla="*/ 73 h 1985"/>
                <a:gd name="T58" fmla="*/ 42 w 1847"/>
                <a:gd name="T59" fmla="*/ 87 h 1985"/>
                <a:gd name="T60" fmla="*/ 30 w 1847"/>
                <a:gd name="T61" fmla="*/ 92 h 1985"/>
                <a:gd name="T62" fmla="*/ 26 w 1847"/>
                <a:gd name="T63" fmla="*/ 92 h 1985"/>
                <a:gd name="T64" fmla="*/ 16 w 1847"/>
                <a:gd name="T65" fmla="*/ 89 h 1985"/>
                <a:gd name="T66" fmla="*/ 30 w 1847"/>
                <a:gd name="T67" fmla="*/ 69 h 1985"/>
                <a:gd name="T68" fmla="*/ 27 w 1847"/>
                <a:gd name="T69" fmla="*/ 53 h 1985"/>
                <a:gd name="T70" fmla="*/ 24 w 1847"/>
                <a:gd name="T71" fmla="*/ 48 h 1985"/>
                <a:gd name="T72" fmla="*/ 20 w 1847"/>
                <a:gd name="T73" fmla="*/ 35 h 1985"/>
                <a:gd name="T74" fmla="*/ 9 w 1847"/>
                <a:gd name="T75" fmla="*/ 32 h 1985"/>
                <a:gd name="T76" fmla="*/ 12 w 1847"/>
                <a:gd name="T77" fmla="*/ 49 h 1985"/>
                <a:gd name="T78" fmla="*/ 16 w 1847"/>
                <a:gd name="T79" fmla="*/ 56 h 1985"/>
                <a:gd name="T80" fmla="*/ 17 w 1847"/>
                <a:gd name="T81" fmla="*/ 73 h 1985"/>
                <a:gd name="T82" fmla="*/ 3 w 1847"/>
                <a:gd name="T83" fmla="*/ 81 h 1985"/>
                <a:gd name="T84" fmla="*/ 0 w 1847"/>
                <a:gd name="T85" fmla="*/ 85 h 1985"/>
                <a:gd name="T86" fmla="*/ 6 w 1847"/>
                <a:gd name="T87" fmla="*/ 95 h 1985"/>
                <a:gd name="T88" fmla="*/ 18 w 1847"/>
                <a:gd name="T89" fmla="*/ 102 h 1985"/>
                <a:gd name="T90" fmla="*/ 28 w 1847"/>
                <a:gd name="T91" fmla="*/ 103 h 1985"/>
                <a:gd name="T92" fmla="*/ 40 w 1847"/>
                <a:gd name="T93" fmla="*/ 101 h 1985"/>
                <a:gd name="T94" fmla="*/ 50 w 1847"/>
                <a:gd name="T95" fmla="*/ 95 h 1985"/>
                <a:gd name="T96" fmla="*/ 61 w 1847"/>
                <a:gd name="T97" fmla="*/ 76 h 1985"/>
                <a:gd name="T98" fmla="*/ 60 w 1847"/>
                <a:gd name="T99" fmla="*/ 57 h 1985"/>
                <a:gd name="T100" fmla="*/ 64 w 1847"/>
                <a:gd name="T101" fmla="*/ 61 h 1985"/>
                <a:gd name="T102" fmla="*/ 95 w 1847"/>
                <a:gd name="T103" fmla="*/ 72 h 1985"/>
                <a:gd name="T104" fmla="*/ 98 w 1847"/>
                <a:gd name="T105" fmla="*/ 79 h 1985"/>
                <a:gd name="T106" fmla="*/ 76 w 1847"/>
                <a:gd name="T107" fmla="*/ 89 h 1985"/>
                <a:gd name="T108" fmla="*/ 68 w 1847"/>
                <a:gd name="T109" fmla="*/ 80 h 1985"/>
                <a:gd name="T110" fmla="*/ 62 w 1847"/>
                <a:gd name="T111" fmla="*/ 83 h 1985"/>
                <a:gd name="T112" fmla="*/ 63 w 1847"/>
                <a:gd name="T113" fmla="*/ 92 h 1985"/>
                <a:gd name="T114" fmla="*/ 73 w 1847"/>
                <a:gd name="T115" fmla="*/ 101 h 1985"/>
                <a:gd name="T116" fmla="*/ 86 w 1847"/>
                <a:gd name="T117" fmla="*/ 105 h 1985"/>
                <a:gd name="T118" fmla="*/ 98 w 1847"/>
                <a:gd name="T119" fmla="*/ 124 h 198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847"/>
                <a:gd name="T181" fmla="*/ 0 h 1985"/>
                <a:gd name="T182" fmla="*/ 1847 w 1847"/>
                <a:gd name="T183" fmla="*/ 1985 h 198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847" h="1985">
                  <a:moveTo>
                    <a:pt x="1815" y="1277"/>
                  </a:moveTo>
                  <a:lnTo>
                    <a:pt x="1799" y="1261"/>
                  </a:lnTo>
                  <a:lnTo>
                    <a:pt x="1783" y="1243"/>
                  </a:lnTo>
                  <a:lnTo>
                    <a:pt x="1767" y="1222"/>
                  </a:lnTo>
                  <a:lnTo>
                    <a:pt x="1751" y="1199"/>
                  </a:lnTo>
                  <a:lnTo>
                    <a:pt x="1735" y="1174"/>
                  </a:lnTo>
                  <a:lnTo>
                    <a:pt x="1720" y="1146"/>
                  </a:lnTo>
                  <a:lnTo>
                    <a:pt x="1706" y="1115"/>
                  </a:lnTo>
                  <a:lnTo>
                    <a:pt x="1694" y="1083"/>
                  </a:lnTo>
                  <a:lnTo>
                    <a:pt x="1719" y="994"/>
                  </a:lnTo>
                  <a:lnTo>
                    <a:pt x="1190" y="850"/>
                  </a:lnTo>
                  <a:lnTo>
                    <a:pt x="1176" y="841"/>
                  </a:lnTo>
                  <a:lnTo>
                    <a:pt x="1163" y="832"/>
                  </a:lnTo>
                  <a:lnTo>
                    <a:pt x="1152" y="820"/>
                  </a:lnTo>
                  <a:lnTo>
                    <a:pt x="1144" y="808"/>
                  </a:lnTo>
                  <a:lnTo>
                    <a:pt x="1136" y="795"/>
                  </a:lnTo>
                  <a:lnTo>
                    <a:pt x="1131" y="779"/>
                  </a:lnTo>
                  <a:lnTo>
                    <a:pt x="1128" y="765"/>
                  </a:lnTo>
                  <a:lnTo>
                    <a:pt x="1126" y="749"/>
                  </a:lnTo>
                  <a:lnTo>
                    <a:pt x="1128" y="731"/>
                  </a:lnTo>
                  <a:lnTo>
                    <a:pt x="1131" y="715"/>
                  </a:lnTo>
                  <a:lnTo>
                    <a:pt x="1136" y="701"/>
                  </a:lnTo>
                  <a:lnTo>
                    <a:pt x="1145" y="685"/>
                  </a:lnTo>
                  <a:lnTo>
                    <a:pt x="1154" y="672"/>
                  </a:lnTo>
                  <a:lnTo>
                    <a:pt x="1167" y="662"/>
                  </a:lnTo>
                  <a:lnTo>
                    <a:pt x="1179" y="651"/>
                  </a:lnTo>
                  <a:lnTo>
                    <a:pt x="1195" y="644"/>
                  </a:lnTo>
                  <a:lnTo>
                    <a:pt x="1703" y="528"/>
                  </a:lnTo>
                  <a:lnTo>
                    <a:pt x="1680" y="425"/>
                  </a:lnTo>
                  <a:lnTo>
                    <a:pt x="1726" y="418"/>
                  </a:lnTo>
                  <a:lnTo>
                    <a:pt x="1713" y="373"/>
                  </a:lnTo>
                  <a:lnTo>
                    <a:pt x="1697" y="331"/>
                  </a:lnTo>
                  <a:lnTo>
                    <a:pt x="1678" y="292"/>
                  </a:lnTo>
                  <a:lnTo>
                    <a:pt x="1655" y="252"/>
                  </a:lnTo>
                  <a:lnTo>
                    <a:pt x="1628" y="215"/>
                  </a:lnTo>
                  <a:lnTo>
                    <a:pt x="1599" y="181"/>
                  </a:lnTo>
                  <a:lnTo>
                    <a:pt x="1569" y="149"/>
                  </a:lnTo>
                  <a:lnTo>
                    <a:pt x="1535" y="119"/>
                  </a:lnTo>
                  <a:lnTo>
                    <a:pt x="1500" y="92"/>
                  </a:lnTo>
                  <a:lnTo>
                    <a:pt x="1460" y="69"/>
                  </a:lnTo>
                  <a:lnTo>
                    <a:pt x="1421" y="50"/>
                  </a:lnTo>
                  <a:lnTo>
                    <a:pt x="1379" y="32"/>
                  </a:lnTo>
                  <a:lnTo>
                    <a:pt x="1336" y="18"/>
                  </a:lnTo>
                  <a:lnTo>
                    <a:pt x="1290" y="9"/>
                  </a:lnTo>
                  <a:lnTo>
                    <a:pt x="1243" y="2"/>
                  </a:lnTo>
                  <a:lnTo>
                    <a:pt x="1195" y="0"/>
                  </a:lnTo>
                  <a:lnTo>
                    <a:pt x="1176" y="0"/>
                  </a:lnTo>
                  <a:lnTo>
                    <a:pt x="1158" y="2"/>
                  </a:lnTo>
                  <a:lnTo>
                    <a:pt x="1138" y="3"/>
                  </a:lnTo>
                  <a:lnTo>
                    <a:pt x="1119" y="5"/>
                  </a:lnTo>
                  <a:lnTo>
                    <a:pt x="1101" y="9"/>
                  </a:lnTo>
                  <a:lnTo>
                    <a:pt x="1081" y="10"/>
                  </a:lnTo>
                  <a:lnTo>
                    <a:pt x="1063" y="16"/>
                  </a:lnTo>
                  <a:lnTo>
                    <a:pt x="1046" y="19"/>
                  </a:lnTo>
                  <a:lnTo>
                    <a:pt x="1028" y="25"/>
                  </a:lnTo>
                  <a:lnTo>
                    <a:pt x="1010" y="30"/>
                  </a:lnTo>
                  <a:lnTo>
                    <a:pt x="992" y="37"/>
                  </a:lnTo>
                  <a:lnTo>
                    <a:pt x="974" y="43"/>
                  </a:lnTo>
                  <a:lnTo>
                    <a:pt x="957" y="50"/>
                  </a:lnTo>
                  <a:lnTo>
                    <a:pt x="941" y="59"/>
                  </a:lnTo>
                  <a:lnTo>
                    <a:pt x="925" y="66"/>
                  </a:lnTo>
                  <a:lnTo>
                    <a:pt x="908" y="75"/>
                  </a:lnTo>
                  <a:lnTo>
                    <a:pt x="882" y="64"/>
                  </a:lnTo>
                  <a:lnTo>
                    <a:pt x="855" y="55"/>
                  </a:lnTo>
                  <a:lnTo>
                    <a:pt x="827" y="48"/>
                  </a:lnTo>
                  <a:lnTo>
                    <a:pt x="800" y="41"/>
                  </a:lnTo>
                  <a:lnTo>
                    <a:pt x="770" y="35"/>
                  </a:lnTo>
                  <a:lnTo>
                    <a:pt x="741" y="32"/>
                  </a:lnTo>
                  <a:lnTo>
                    <a:pt x="713" y="28"/>
                  </a:lnTo>
                  <a:lnTo>
                    <a:pt x="684" y="28"/>
                  </a:lnTo>
                  <a:lnTo>
                    <a:pt x="657" y="28"/>
                  </a:lnTo>
                  <a:lnTo>
                    <a:pt x="631" y="30"/>
                  </a:lnTo>
                  <a:lnTo>
                    <a:pt x="606" y="34"/>
                  </a:lnTo>
                  <a:lnTo>
                    <a:pt x="579" y="39"/>
                  </a:lnTo>
                  <a:lnTo>
                    <a:pt x="554" y="44"/>
                  </a:lnTo>
                  <a:lnTo>
                    <a:pt x="529" y="51"/>
                  </a:lnTo>
                  <a:lnTo>
                    <a:pt x="504" y="60"/>
                  </a:lnTo>
                  <a:lnTo>
                    <a:pt x="479" y="69"/>
                  </a:lnTo>
                  <a:lnTo>
                    <a:pt x="456" y="80"/>
                  </a:lnTo>
                  <a:lnTo>
                    <a:pt x="433" y="92"/>
                  </a:lnTo>
                  <a:lnTo>
                    <a:pt x="410" y="105"/>
                  </a:lnTo>
                  <a:lnTo>
                    <a:pt x="389" y="119"/>
                  </a:lnTo>
                  <a:lnTo>
                    <a:pt x="367" y="133"/>
                  </a:lnTo>
                  <a:lnTo>
                    <a:pt x="346" y="149"/>
                  </a:lnTo>
                  <a:lnTo>
                    <a:pt x="326" y="167"/>
                  </a:lnTo>
                  <a:lnTo>
                    <a:pt x="307" y="185"/>
                  </a:lnTo>
                  <a:lnTo>
                    <a:pt x="291" y="203"/>
                  </a:lnTo>
                  <a:lnTo>
                    <a:pt x="275" y="219"/>
                  </a:lnTo>
                  <a:lnTo>
                    <a:pt x="260" y="238"/>
                  </a:lnTo>
                  <a:lnTo>
                    <a:pt x="246" y="256"/>
                  </a:lnTo>
                  <a:lnTo>
                    <a:pt x="234" y="276"/>
                  </a:lnTo>
                  <a:lnTo>
                    <a:pt x="223" y="295"/>
                  </a:lnTo>
                  <a:lnTo>
                    <a:pt x="212" y="315"/>
                  </a:lnTo>
                  <a:lnTo>
                    <a:pt x="202" y="336"/>
                  </a:lnTo>
                  <a:lnTo>
                    <a:pt x="380" y="381"/>
                  </a:lnTo>
                  <a:lnTo>
                    <a:pt x="385" y="372"/>
                  </a:lnTo>
                  <a:lnTo>
                    <a:pt x="392" y="363"/>
                  </a:lnTo>
                  <a:lnTo>
                    <a:pt x="399" y="354"/>
                  </a:lnTo>
                  <a:lnTo>
                    <a:pt x="405" y="345"/>
                  </a:lnTo>
                  <a:lnTo>
                    <a:pt x="412" y="336"/>
                  </a:lnTo>
                  <a:lnTo>
                    <a:pt x="419" y="329"/>
                  </a:lnTo>
                  <a:lnTo>
                    <a:pt x="426" y="320"/>
                  </a:lnTo>
                  <a:lnTo>
                    <a:pt x="433" y="313"/>
                  </a:lnTo>
                  <a:lnTo>
                    <a:pt x="460" y="290"/>
                  </a:lnTo>
                  <a:lnTo>
                    <a:pt x="488" y="268"/>
                  </a:lnTo>
                  <a:lnTo>
                    <a:pt x="517" y="251"/>
                  </a:lnTo>
                  <a:lnTo>
                    <a:pt x="549" y="235"/>
                  </a:lnTo>
                  <a:lnTo>
                    <a:pt x="581" y="224"/>
                  </a:lnTo>
                  <a:lnTo>
                    <a:pt x="615" y="215"/>
                  </a:lnTo>
                  <a:lnTo>
                    <a:pt x="649" y="210"/>
                  </a:lnTo>
                  <a:lnTo>
                    <a:pt x="684" y="208"/>
                  </a:lnTo>
                  <a:lnTo>
                    <a:pt x="709" y="208"/>
                  </a:lnTo>
                  <a:lnTo>
                    <a:pt x="732" y="212"/>
                  </a:lnTo>
                  <a:lnTo>
                    <a:pt x="757" y="215"/>
                  </a:lnTo>
                  <a:lnTo>
                    <a:pt x="782" y="220"/>
                  </a:lnTo>
                  <a:lnTo>
                    <a:pt x="805" y="228"/>
                  </a:lnTo>
                  <a:lnTo>
                    <a:pt x="828" y="236"/>
                  </a:lnTo>
                  <a:lnTo>
                    <a:pt x="850" y="245"/>
                  </a:lnTo>
                  <a:lnTo>
                    <a:pt x="869" y="256"/>
                  </a:lnTo>
                  <a:lnTo>
                    <a:pt x="882" y="261"/>
                  </a:lnTo>
                  <a:lnTo>
                    <a:pt x="894" y="265"/>
                  </a:lnTo>
                  <a:lnTo>
                    <a:pt x="907" y="268"/>
                  </a:lnTo>
                  <a:lnTo>
                    <a:pt x="919" y="268"/>
                  </a:lnTo>
                  <a:lnTo>
                    <a:pt x="932" y="267"/>
                  </a:lnTo>
                  <a:lnTo>
                    <a:pt x="944" y="263"/>
                  </a:lnTo>
                  <a:lnTo>
                    <a:pt x="957" y="258"/>
                  </a:lnTo>
                  <a:lnTo>
                    <a:pt x="967" y="251"/>
                  </a:lnTo>
                  <a:lnTo>
                    <a:pt x="990" y="235"/>
                  </a:lnTo>
                  <a:lnTo>
                    <a:pt x="1017" y="220"/>
                  </a:lnTo>
                  <a:lnTo>
                    <a:pt x="1044" y="208"/>
                  </a:lnTo>
                  <a:lnTo>
                    <a:pt x="1072" y="199"/>
                  </a:lnTo>
                  <a:lnTo>
                    <a:pt x="1103" y="190"/>
                  </a:lnTo>
                  <a:lnTo>
                    <a:pt x="1133" y="185"/>
                  </a:lnTo>
                  <a:lnTo>
                    <a:pt x="1163" y="181"/>
                  </a:lnTo>
                  <a:lnTo>
                    <a:pt x="1195" y="179"/>
                  </a:lnTo>
                  <a:lnTo>
                    <a:pt x="1231" y="181"/>
                  </a:lnTo>
                  <a:lnTo>
                    <a:pt x="1268" y="187"/>
                  </a:lnTo>
                  <a:lnTo>
                    <a:pt x="1302" y="196"/>
                  </a:lnTo>
                  <a:lnTo>
                    <a:pt x="1336" y="208"/>
                  </a:lnTo>
                  <a:lnTo>
                    <a:pt x="1368" y="224"/>
                  </a:lnTo>
                  <a:lnTo>
                    <a:pt x="1398" y="242"/>
                  </a:lnTo>
                  <a:lnTo>
                    <a:pt x="1428" y="263"/>
                  </a:lnTo>
                  <a:lnTo>
                    <a:pt x="1455" y="288"/>
                  </a:lnTo>
                  <a:lnTo>
                    <a:pt x="1466" y="299"/>
                  </a:lnTo>
                  <a:lnTo>
                    <a:pt x="1475" y="309"/>
                  </a:lnTo>
                  <a:lnTo>
                    <a:pt x="1484" y="320"/>
                  </a:lnTo>
                  <a:lnTo>
                    <a:pt x="1493" y="331"/>
                  </a:lnTo>
                  <a:lnTo>
                    <a:pt x="1500" y="341"/>
                  </a:lnTo>
                  <a:lnTo>
                    <a:pt x="1509" y="354"/>
                  </a:lnTo>
                  <a:lnTo>
                    <a:pt x="1514" y="366"/>
                  </a:lnTo>
                  <a:lnTo>
                    <a:pt x="1521" y="379"/>
                  </a:lnTo>
                  <a:lnTo>
                    <a:pt x="1140" y="466"/>
                  </a:lnTo>
                  <a:lnTo>
                    <a:pt x="1135" y="468"/>
                  </a:lnTo>
                  <a:lnTo>
                    <a:pt x="1095" y="485"/>
                  </a:lnTo>
                  <a:lnTo>
                    <a:pt x="1062" y="507"/>
                  </a:lnTo>
                  <a:lnTo>
                    <a:pt x="1030" y="534"/>
                  </a:lnTo>
                  <a:lnTo>
                    <a:pt x="1003" y="564"/>
                  </a:lnTo>
                  <a:lnTo>
                    <a:pt x="980" y="598"/>
                  </a:lnTo>
                  <a:lnTo>
                    <a:pt x="962" y="633"/>
                  </a:lnTo>
                  <a:lnTo>
                    <a:pt x="949" y="672"/>
                  </a:lnTo>
                  <a:lnTo>
                    <a:pt x="941" y="713"/>
                  </a:lnTo>
                  <a:lnTo>
                    <a:pt x="921" y="710"/>
                  </a:lnTo>
                  <a:lnTo>
                    <a:pt x="901" y="704"/>
                  </a:lnTo>
                  <a:lnTo>
                    <a:pt x="882" y="699"/>
                  </a:lnTo>
                  <a:lnTo>
                    <a:pt x="862" y="694"/>
                  </a:lnTo>
                  <a:lnTo>
                    <a:pt x="844" y="688"/>
                  </a:lnTo>
                  <a:lnTo>
                    <a:pt x="825" y="683"/>
                  </a:lnTo>
                  <a:lnTo>
                    <a:pt x="807" y="678"/>
                  </a:lnTo>
                  <a:lnTo>
                    <a:pt x="789" y="671"/>
                  </a:lnTo>
                  <a:lnTo>
                    <a:pt x="771" y="665"/>
                  </a:lnTo>
                  <a:lnTo>
                    <a:pt x="754" y="663"/>
                  </a:lnTo>
                  <a:lnTo>
                    <a:pt x="736" y="665"/>
                  </a:lnTo>
                  <a:lnTo>
                    <a:pt x="720" y="671"/>
                  </a:lnTo>
                  <a:lnTo>
                    <a:pt x="704" y="679"/>
                  </a:lnTo>
                  <a:lnTo>
                    <a:pt x="691" y="690"/>
                  </a:lnTo>
                  <a:lnTo>
                    <a:pt x="681" y="704"/>
                  </a:lnTo>
                  <a:lnTo>
                    <a:pt x="672" y="720"/>
                  </a:lnTo>
                  <a:lnTo>
                    <a:pt x="666" y="738"/>
                  </a:lnTo>
                  <a:lnTo>
                    <a:pt x="666" y="756"/>
                  </a:lnTo>
                  <a:lnTo>
                    <a:pt x="668" y="772"/>
                  </a:lnTo>
                  <a:lnTo>
                    <a:pt x="673" y="788"/>
                  </a:lnTo>
                  <a:lnTo>
                    <a:pt x="682" y="804"/>
                  </a:lnTo>
                  <a:lnTo>
                    <a:pt x="693" y="816"/>
                  </a:lnTo>
                  <a:lnTo>
                    <a:pt x="707" y="827"/>
                  </a:lnTo>
                  <a:lnTo>
                    <a:pt x="723" y="836"/>
                  </a:lnTo>
                  <a:lnTo>
                    <a:pt x="725" y="838"/>
                  </a:lnTo>
                  <a:lnTo>
                    <a:pt x="727" y="838"/>
                  </a:lnTo>
                  <a:lnTo>
                    <a:pt x="729" y="840"/>
                  </a:lnTo>
                  <a:lnTo>
                    <a:pt x="732" y="848"/>
                  </a:lnTo>
                  <a:lnTo>
                    <a:pt x="736" y="856"/>
                  </a:lnTo>
                  <a:lnTo>
                    <a:pt x="739" y="864"/>
                  </a:lnTo>
                  <a:lnTo>
                    <a:pt x="745" y="873"/>
                  </a:lnTo>
                  <a:lnTo>
                    <a:pt x="761" y="898"/>
                  </a:lnTo>
                  <a:lnTo>
                    <a:pt x="775" y="923"/>
                  </a:lnTo>
                  <a:lnTo>
                    <a:pt x="787" y="950"/>
                  </a:lnTo>
                  <a:lnTo>
                    <a:pt x="796" y="978"/>
                  </a:lnTo>
                  <a:lnTo>
                    <a:pt x="805" y="1005"/>
                  </a:lnTo>
                  <a:lnTo>
                    <a:pt x="811" y="1035"/>
                  </a:lnTo>
                  <a:lnTo>
                    <a:pt x="812" y="1064"/>
                  </a:lnTo>
                  <a:lnTo>
                    <a:pt x="814" y="1094"/>
                  </a:lnTo>
                  <a:lnTo>
                    <a:pt x="812" y="1131"/>
                  </a:lnTo>
                  <a:lnTo>
                    <a:pt x="807" y="1167"/>
                  </a:lnTo>
                  <a:lnTo>
                    <a:pt x="798" y="1202"/>
                  </a:lnTo>
                  <a:lnTo>
                    <a:pt x="787" y="1236"/>
                  </a:lnTo>
                  <a:lnTo>
                    <a:pt x="771" y="1270"/>
                  </a:lnTo>
                  <a:lnTo>
                    <a:pt x="752" y="1302"/>
                  </a:lnTo>
                  <a:lnTo>
                    <a:pt x="730" y="1331"/>
                  </a:lnTo>
                  <a:lnTo>
                    <a:pt x="705" y="1359"/>
                  </a:lnTo>
                  <a:lnTo>
                    <a:pt x="682" y="1379"/>
                  </a:lnTo>
                  <a:lnTo>
                    <a:pt x="659" y="1398"/>
                  </a:lnTo>
                  <a:lnTo>
                    <a:pt x="634" y="1414"/>
                  </a:lnTo>
                  <a:lnTo>
                    <a:pt x="608" y="1428"/>
                  </a:lnTo>
                  <a:lnTo>
                    <a:pt x="581" y="1439"/>
                  </a:lnTo>
                  <a:lnTo>
                    <a:pt x="552" y="1448"/>
                  </a:lnTo>
                  <a:lnTo>
                    <a:pt x="524" y="1455"/>
                  </a:lnTo>
                  <a:lnTo>
                    <a:pt x="495" y="1460"/>
                  </a:lnTo>
                  <a:lnTo>
                    <a:pt x="470" y="1460"/>
                  </a:lnTo>
                  <a:lnTo>
                    <a:pt x="470" y="1464"/>
                  </a:lnTo>
                  <a:lnTo>
                    <a:pt x="465" y="1464"/>
                  </a:lnTo>
                  <a:lnTo>
                    <a:pt x="462" y="1464"/>
                  </a:lnTo>
                  <a:lnTo>
                    <a:pt x="456" y="1464"/>
                  </a:lnTo>
                  <a:lnTo>
                    <a:pt x="453" y="1464"/>
                  </a:lnTo>
                  <a:lnTo>
                    <a:pt x="428" y="1462"/>
                  </a:lnTo>
                  <a:lnTo>
                    <a:pt x="403" y="1460"/>
                  </a:lnTo>
                  <a:lnTo>
                    <a:pt x="378" y="1457"/>
                  </a:lnTo>
                  <a:lnTo>
                    <a:pt x="355" y="1450"/>
                  </a:lnTo>
                  <a:lnTo>
                    <a:pt x="332" y="1443"/>
                  </a:lnTo>
                  <a:lnTo>
                    <a:pt x="308" y="1434"/>
                  </a:lnTo>
                  <a:lnTo>
                    <a:pt x="285" y="1423"/>
                  </a:lnTo>
                  <a:lnTo>
                    <a:pt x="264" y="1411"/>
                  </a:lnTo>
                  <a:lnTo>
                    <a:pt x="314" y="1380"/>
                  </a:lnTo>
                  <a:lnTo>
                    <a:pt x="358" y="1343"/>
                  </a:lnTo>
                  <a:lnTo>
                    <a:pt x="397" y="1302"/>
                  </a:lnTo>
                  <a:lnTo>
                    <a:pt x="429" y="1256"/>
                  </a:lnTo>
                  <a:lnTo>
                    <a:pt x="456" y="1206"/>
                  </a:lnTo>
                  <a:lnTo>
                    <a:pt x="478" y="1151"/>
                  </a:lnTo>
                  <a:lnTo>
                    <a:pt x="490" y="1094"/>
                  </a:lnTo>
                  <a:lnTo>
                    <a:pt x="494" y="1035"/>
                  </a:lnTo>
                  <a:lnTo>
                    <a:pt x="492" y="1003"/>
                  </a:lnTo>
                  <a:lnTo>
                    <a:pt x="488" y="971"/>
                  </a:lnTo>
                  <a:lnTo>
                    <a:pt x="481" y="939"/>
                  </a:lnTo>
                  <a:lnTo>
                    <a:pt x="472" y="907"/>
                  </a:lnTo>
                  <a:lnTo>
                    <a:pt x="462" y="877"/>
                  </a:lnTo>
                  <a:lnTo>
                    <a:pt x="447" y="847"/>
                  </a:lnTo>
                  <a:lnTo>
                    <a:pt x="431" y="816"/>
                  </a:lnTo>
                  <a:lnTo>
                    <a:pt x="413" y="788"/>
                  </a:lnTo>
                  <a:lnTo>
                    <a:pt x="412" y="786"/>
                  </a:lnTo>
                  <a:lnTo>
                    <a:pt x="412" y="784"/>
                  </a:lnTo>
                  <a:lnTo>
                    <a:pt x="410" y="784"/>
                  </a:lnTo>
                  <a:lnTo>
                    <a:pt x="410" y="783"/>
                  </a:lnTo>
                  <a:lnTo>
                    <a:pt x="392" y="758"/>
                  </a:lnTo>
                  <a:lnTo>
                    <a:pt x="376" y="731"/>
                  </a:lnTo>
                  <a:lnTo>
                    <a:pt x="362" y="704"/>
                  </a:lnTo>
                  <a:lnTo>
                    <a:pt x="351" y="676"/>
                  </a:lnTo>
                  <a:lnTo>
                    <a:pt x="342" y="647"/>
                  </a:lnTo>
                  <a:lnTo>
                    <a:pt x="335" y="619"/>
                  </a:lnTo>
                  <a:lnTo>
                    <a:pt x="332" y="590"/>
                  </a:lnTo>
                  <a:lnTo>
                    <a:pt x="330" y="560"/>
                  </a:lnTo>
                  <a:lnTo>
                    <a:pt x="332" y="535"/>
                  </a:lnTo>
                  <a:lnTo>
                    <a:pt x="333" y="510"/>
                  </a:lnTo>
                  <a:lnTo>
                    <a:pt x="339" y="485"/>
                  </a:lnTo>
                  <a:lnTo>
                    <a:pt x="344" y="461"/>
                  </a:lnTo>
                  <a:lnTo>
                    <a:pt x="161" y="462"/>
                  </a:lnTo>
                  <a:lnTo>
                    <a:pt x="155" y="487"/>
                  </a:lnTo>
                  <a:lnTo>
                    <a:pt x="153" y="510"/>
                  </a:lnTo>
                  <a:lnTo>
                    <a:pt x="150" y="535"/>
                  </a:lnTo>
                  <a:lnTo>
                    <a:pt x="150" y="560"/>
                  </a:lnTo>
                  <a:lnTo>
                    <a:pt x="152" y="605"/>
                  </a:lnTo>
                  <a:lnTo>
                    <a:pt x="157" y="649"/>
                  </a:lnTo>
                  <a:lnTo>
                    <a:pt x="168" y="692"/>
                  </a:lnTo>
                  <a:lnTo>
                    <a:pt x="180" y="735"/>
                  </a:lnTo>
                  <a:lnTo>
                    <a:pt x="198" y="777"/>
                  </a:lnTo>
                  <a:lnTo>
                    <a:pt x="218" y="818"/>
                  </a:lnTo>
                  <a:lnTo>
                    <a:pt x="243" y="857"/>
                  </a:lnTo>
                  <a:lnTo>
                    <a:pt x="269" y="895"/>
                  </a:lnTo>
                  <a:lnTo>
                    <a:pt x="267" y="893"/>
                  </a:lnTo>
                  <a:lnTo>
                    <a:pt x="267" y="891"/>
                  </a:lnTo>
                  <a:lnTo>
                    <a:pt x="266" y="891"/>
                  </a:lnTo>
                  <a:lnTo>
                    <a:pt x="266" y="889"/>
                  </a:lnTo>
                  <a:lnTo>
                    <a:pt x="285" y="925"/>
                  </a:lnTo>
                  <a:lnTo>
                    <a:pt x="301" y="961"/>
                  </a:lnTo>
                  <a:lnTo>
                    <a:pt x="310" y="998"/>
                  </a:lnTo>
                  <a:lnTo>
                    <a:pt x="314" y="1035"/>
                  </a:lnTo>
                  <a:lnTo>
                    <a:pt x="308" y="1081"/>
                  </a:lnTo>
                  <a:lnTo>
                    <a:pt x="296" y="1126"/>
                  </a:lnTo>
                  <a:lnTo>
                    <a:pt x="275" y="1167"/>
                  </a:lnTo>
                  <a:lnTo>
                    <a:pt x="248" y="1202"/>
                  </a:lnTo>
                  <a:lnTo>
                    <a:pt x="212" y="1231"/>
                  </a:lnTo>
                  <a:lnTo>
                    <a:pt x="175" y="1256"/>
                  </a:lnTo>
                  <a:lnTo>
                    <a:pt x="130" y="1272"/>
                  </a:lnTo>
                  <a:lnTo>
                    <a:pt x="84" y="1279"/>
                  </a:lnTo>
                  <a:lnTo>
                    <a:pt x="72" y="1281"/>
                  </a:lnTo>
                  <a:lnTo>
                    <a:pt x="61" y="1284"/>
                  </a:lnTo>
                  <a:lnTo>
                    <a:pt x="50" y="1288"/>
                  </a:lnTo>
                  <a:lnTo>
                    <a:pt x="40" y="1295"/>
                  </a:lnTo>
                  <a:lnTo>
                    <a:pt x="31" y="1302"/>
                  </a:lnTo>
                  <a:lnTo>
                    <a:pt x="22" y="1311"/>
                  </a:lnTo>
                  <a:lnTo>
                    <a:pt x="15" y="1320"/>
                  </a:lnTo>
                  <a:lnTo>
                    <a:pt x="9" y="1331"/>
                  </a:lnTo>
                  <a:lnTo>
                    <a:pt x="2" y="1354"/>
                  </a:lnTo>
                  <a:lnTo>
                    <a:pt x="0" y="1379"/>
                  </a:lnTo>
                  <a:lnTo>
                    <a:pt x="6" y="1402"/>
                  </a:lnTo>
                  <a:lnTo>
                    <a:pt x="18" y="1421"/>
                  </a:lnTo>
                  <a:lnTo>
                    <a:pt x="38" y="1448"/>
                  </a:lnTo>
                  <a:lnTo>
                    <a:pt x="59" y="1471"/>
                  </a:lnTo>
                  <a:lnTo>
                    <a:pt x="82" y="1494"/>
                  </a:lnTo>
                  <a:lnTo>
                    <a:pt x="105" y="1516"/>
                  </a:lnTo>
                  <a:lnTo>
                    <a:pt x="130" y="1535"/>
                  </a:lnTo>
                  <a:lnTo>
                    <a:pt x="155" y="1555"/>
                  </a:lnTo>
                  <a:lnTo>
                    <a:pt x="182" y="1571"/>
                  </a:lnTo>
                  <a:lnTo>
                    <a:pt x="209" y="1585"/>
                  </a:lnTo>
                  <a:lnTo>
                    <a:pt x="237" y="1599"/>
                  </a:lnTo>
                  <a:lnTo>
                    <a:pt x="266" y="1612"/>
                  </a:lnTo>
                  <a:lnTo>
                    <a:pt x="296" y="1621"/>
                  </a:lnTo>
                  <a:lnTo>
                    <a:pt x="326" y="1629"/>
                  </a:lnTo>
                  <a:lnTo>
                    <a:pt x="356" y="1635"/>
                  </a:lnTo>
                  <a:lnTo>
                    <a:pt x="389" y="1640"/>
                  </a:lnTo>
                  <a:lnTo>
                    <a:pt x="421" y="1642"/>
                  </a:lnTo>
                  <a:lnTo>
                    <a:pt x="453" y="1644"/>
                  </a:lnTo>
                  <a:lnTo>
                    <a:pt x="456" y="1644"/>
                  </a:lnTo>
                  <a:lnTo>
                    <a:pt x="462" y="1644"/>
                  </a:lnTo>
                  <a:lnTo>
                    <a:pt x="465" y="1644"/>
                  </a:lnTo>
                  <a:lnTo>
                    <a:pt x="470" y="1642"/>
                  </a:lnTo>
                  <a:lnTo>
                    <a:pt x="470" y="1985"/>
                  </a:lnTo>
                  <a:lnTo>
                    <a:pt x="919" y="1985"/>
                  </a:lnTo>
                  <a:lnTo>
                    <a:pt x="937" y="1806"/>
                  </a:lnTo>
                  <a:lnTo>
                    <a:pt x="649" y="1806"/>
                  </a:lnTo>
                  <a:lnTo>
                    <a:pt x="649" y="1606"/>
                  </a:lnTo>
                  <a:lnTo>
                    <a:pt x="673" y="1596"/>
                  </a:lnTo>
                  <a:lnTo>
                    <a:pt x="698" y="1583"/>
                  </a:lnTo>
                  <a:lnTo>
                    <a:pt x="722" y="1571"/>
                  </a:lnTo>
                  <a:lnTo>
                    <a:pt x="746" y="1556"/>
                  </a:lnTo>
                  <a:lnTo>
                    <a:pt x="768" y="1540"/>
                  </a:lnTo>
                  <a:lnTo>
                    <a:pt x="791" y="1523"/>
                  </a:lnTo>
                  <a:lnTo>
                    <a:pt x="812" y="1505"/>
                  </a:lnTo>
                  <a:lnTo>
                    <a:pt x="832" y="1485"/>
                  </a:lnTo>
                  <a:lnTo>
                    <a:pt x="869" y="1444"/>
                  </a:lnTo>
                  <a:lnTo>
                    <a:pt x="901" y="1400"/>
                  </a:lnTo>
                  <a:lnTo>
                    <a:pt x="930" y="1354"/>
                  </a:lnTo>
                  <a:lnTo>
                    <a:pt x="953" y="1306"/>
                  </a:lnTo>
                  <a:lnTo>
                    <a:pt x="971" y="1256"/>
                  </a:lnTo>
                  <a:lnTo>
                    <a:pt x="983" y="1202"/>
                  </a:lnTo>
                  <a:lnTo>
                    <a:pt x="992" y="1149"/>
                  </a:lnTo>
                  <a:lnTo>
                    <a:pt x="994" y="1094"/>
                  </a:lnTo>
                  <a:lnTo>
                    <a:pt x="992" y="1044"/>
                  </a:lnTo>
                  <a:lnTo>
                    <a:pt x="985" y="994"/>
                  </a:lnTo>
                  <a:lnTo>
                    <a:pt x="974" y="946"/>
                  </a:lnTo>
                  <a:lnTo>
                    <a:pt x="958" y="898"/>
                  </a:lnTo>
                  <a:lnTo>
                    <a:pt x="964" y="898"/>
                  </a:lnTo>
                  <a:lnTo>
                    <a:pt x="969" y="896"/>
                  </a:lnTo>
                  <a:lnTo>
                    <a:pt x="974" y="896"/>
                  </a:lnTo>
                  <a:lnTo>
                    <a:pt x="978" y="896"/>
                  </a:lnTo>
                  <a:lnTo>
                    <a:pt x="990" y="916"/>
                  </a:lnTo>
                  <a:lnTo>
                    <a:pt x="1005" y="936"/>
                  </a:lnTo>
                  <a:lnTo>
                    <a:pt x="1021" y="953"/>
                  </a:lnTo>
                  <a:lnTo>
                    <a:pt x="1038" y="971"/>
                  </a:lnTo>
                  <a:lnTo>
                    <a:pt x="1056" y="987"/>
                  </a:lnTo>
                  <a:lnTo>
                    <a:pt x="1078" y="1000"/>
                  </a:lnTo>
                  <a:lnTo>
                    <a:pt x="1099" y="1012"/>
                  </a:lnTo>
                  <a:lnTo>
                    <a:pt x="1120" y="1023"/>
                  </a:lnTo>
                  <a:lnTo>
                    <a:pt x="1133" y="1028"/>
                  </a:lnTo>
                  <a:lnTo>
                    <a:pt x="1525" y="1133"/>
                  </a:lnTo>
                  <a:lnTo>
                    <a:pt x="1530" y="1151"/>
                  </a:lnTo>
                  <a:lnTo>
                    <a:pt x="1537" y="1167"/>
                  </a:lnTo>
                  <a:lnTo>
                    <a:pt x="1542" y="1183"/>
                  </a:lnTo>
                  <a:lnTo>
                    <a:pt x="1550" y="1197"/>
                  </a:lnTo>
                  <a:lnTo>
                    <a:pt x="1557" y="1213"/>
                  </a:lnTo>
                  <a:lnTo>
                    <a:pt x="1564" y="1227"/>
                  </a:lnTo>
                  <a:lnTo>
                    <a:pt x="1571" y="1242"/>
                  </a:lnTo>
                  <a:lnTo>
                    <a:pt x="1578" y="1256"/>
                  </a:lnTo>
                  <a:lnTo>
                    <a:pt x="1391" y="1256"/>
                  </a:lnTo>
                  <a:lnTo>
                    <a:pt x="1391" y="1494"/>
                  </a:lnTo>
                  <a:lnTo>
                    <a:pt x="1354" y="1487"/>
                  </a:lnTo>
                  <a:lnTo>
                    <a:pt x="1316" y="1476"/>
                  </a:lnTo>
                  <a:lnTo>
                    <a:pt x="1282" y="1460"/>
                  </a:lnTo>
                  <a:lnTo>
                    <a:pt x="1250" y="1441"/>
                  </a:lnTo>
                  <a:lnTo>
                    <a:pt x="1220" y="1416"/>
                  </a:lnTo>
                  <a:lnTo>
                    <a:pt x="1193" y="1389"/>
                  </a:lnTo>
                  <a:lnTo>
                    <a:pt x="1170" y="1357"/>
                  </a:lnTo>
                  <a:lnTo>
                    <a:pt x="1151" y="1323"/>
                  </a:lnTo>
                  <a:lnTo>
                    <a:pt x="1142" y="1307"/>
                  </a:lnTo>
                  <a:lnTo>
                    <a:pt x="1129" y="1295"/>
                  </a:lnTo>
                  <a:lnTo>
                    <a:pt x="1115" y="1286"/>
                  </a:lnTo>
                  <a:lnTo>
                    <a:pt x="1099" y="1279"/>
                  </a:lnTo>
                  <a:lnTo>
                    <a:pt x="1083" y="1274"/>
                  </a:lnTo>
                  <a:lnTo>
                    <a:pt x="1065" y="1274"/>
                  </a:lnTo>
                  <a:lnTo>
                    <a:pt x="1049" y="1277"/>
                  </a:lnTo>
                  <a:lnTo>
                    <a:pt x="1031" y="1283"/>
                  </a:lnTo>
                  <a:lnTo>
                    <a:pt x="1015" y="1293"/>
                  </a:lnTo>
                  <a:lnTo>
                    <a:pt x="1003" y="1306"/>
                  </a:lnTo>
                  <a:lnTo>
                    <a:pt x="994" y="1320"/>
                  </a:lnTo>
                  <a:lnTo>
                    <a:pt x="987" y="1334"/>
                  </a:lnTo>
                  <a:lnTo>
                    <a:pt x="981" y="1352"/>
                  </a:lnTo>
                  <a:lnTo>
                    <a:pt x="981" y="1370"/>
                  </a:lnTo>
                  <a:lnTo>
                    <a:pt x="985" y="1386"/>
                  </a:lnTo>
                  <a:lnTo>
                    <a:pt x="990" y="1403"/>
                  </a:lnTo>
                  <a:lnTo>
                    <a:pt x="1006" y="1432"/>
                  </a:lnTo>
                  <a:lnTo>
                    <a:pt x="1022" y="1460"/>
                  </a:lnTo>
                  <a:lnTo>
                    <a:pt x="1040" y="1485"/>
                  </a:lnTo>
                  <a:lnTo>
                    <a:pt x="1062" y="1510"/>
                  </a:lnTo>
                  <a:lnTo>
                    <a:pt x="1083" y="1533"/>
                  </a:lnTo>
                  <a:lnTo>
                    <a:pt x="1106" y="1555"/>
                  </a:lnTo>
                  <a:lnTo>
                    <a:pt x="1129" y="1574"/>
                  </a:lnTo>
                  <a:lnTo>
                    <a:pt x="1154" y="1592"/>
                  </a:lnTo>
                  <a:lnTo>
                    <a:pt x="1181" y="1610"/>
                  </a:lnTo>
                  <a:lnTo>
                    <a:pt x="1209" y="1624"/>
                  </a:lnTo>
                  <a:lnTo>
                    <a:pt x="1236" y="1637"/>
                  </a:lnTo>
                  <a:lnTo>
                    <a:pt x="1266" y="1649"/>
                  </a:lnTo>
                  <a:lnTo>
                    <a:pt x="1297" y="1658"/>
                  </a:lnTo>
                  <a:lnTo>
                    <a:pt x="1327" y="1665"/>
                  </a:lnTo>
                  <a:lnTo>
                    <a:pt x="1359" y="1670"/>
                  </a:lnTo>
                  <a:lnTo>
                    <a:pt x="1391" y="1674"/>
                  </a:lnTo>
                  <a:lnTo>
                    <a:pt x="1391" y="1806"/>
                  </a:lnTo>
                  <a:lnTo>
                    <a:pt x="994" y="1806"/>
                  </a:lnTo>
                  <a:lnTo>
                    <a:pt x="1003" y="1846"/>
                  </a:lnTo>
                  <a:lnTo>
                    <a:pt x="1012" y="1891"/>
                  </a:lnTo>
                  <a:lnTo>
                    <a:pt x="1021" y="1937"/>
                  </a:lnTo>
                  <a:lnTo>
                    <a:pt x="1030" y="1983"/>
                  </a:lnTo>
                  <a:lnTo>
                    <a:pt x="1569" y="1983"/>
                  </a:lnTo>
                  <a:lnTo>
                    <a:pt x="1569" y="1436"/>
                  </a:lnTo>
                  <a:lnTo>
                    <a:pt x="1847" y="1436"/>
                  </a:lnTo>
                  <a:lnTo>
                    <a:pt x="1847" y="1304"/>
                  </a:lnTo>
                  <a:lnTo>
                    <a:pt x="1815" y="1277"/>
                  </a:lnTo>
                  <a:close/>
                </a:path>
              </a:pathLst>
            </a:custGeom>
            <a:solidFill>
              <a:srgbClr val="000000"/>
            </a:solidFill>
            <a:ln w="9525">
              <a:noFill/>
              <a:round/>
              <a:headEnd/>
              <a:tailEnd/>
            </a:ln>
          </p:spPr>
          <p:txBody>
            <a:bodyPr/>
            <a:lstStyle/>
            <a:p>
              <a:endParaRPr lang="en-GB"/>
            </a:p>
          </p:txBody>
        </p:sp>
        <p:sp>
          <p:nvSpPr>
            <p:cNvPr id="161818" name="Freeform 52"/>
            <p:cNvSpPr>
              <a:spLocks/>
            </p:cNvSpPr>
            <p:nvPr/>
          </p:nvSpPr>
          <p:spPr bwMode="auto">
            <a:xfrm flipH="1">
              <a:off x="1959" y="2285"/>
              <a:ext cx="55" cy="90"/>
            </a:xfrm>
            <a:custGeom>
              <a:avLst/>
              <a:gdLst>
                <a:gd name="T0" fmla="*/ 1 w 111"/>
                <a:gd name="T1" fmla="*/ 0 h 179"/>
                <a:gd name="T2" fmla="*/ 0 w 111"/>
                <a:gd name="T3" fmla="*/ 12 h 179"/>
                <a:gd name="T4" fmla="*/ 6 w 111"/>
                <a:gd name="T5" fmla="*/ 12 h 179"/>
                <a:gd name="T6" fmla="*/ 6 w 111"/>
                <a:gd name="T7" fmla="*/ 9 h 179"/>
                <a:gd name="T8" fmla="*/ 5 w 111"/>
                <a:gd name="T9" fmla="*/ 6 h 179"/>
                <a:gd name="T10" fmla="*/ 5 w 111"/>
                <a:gd name="T11" fmla="*/ 3 h 179"/>
                <a:gd name="T12" fmla="*/ 4 w 111"/>
                <a:gd name="T13" fmla="*/ 0 h 179"/>
                <a:gd name="T14" fmla="*/ 1 w 111"/>
                <a:gd name="T15" fmla="*/ 0 h 179"/>
                <a:gd name="T16" fmla="*/ 0 60000 65536"/>
                <a:gd name="T17" fmla="*/ 0 60000 65536"/>
                <a:gd name="T18" fmla="*/ 0 60000 65536"/>
                <a:gd name="T19" fmla="*/ 0 60000 65536"/>
                <a:gd name="T20" fmla="*/ 0 60000 65536"/>
                <a:gd name="T21" fmla="*/ 0 60000 65536"/>
                <a:gd name="T22" fmla="*/ 0 60000 65536"/>
                <a:gd name="T23" fmla="*/ 0 60000 65536"/>
                <a:gd name="T24" fmla="*/ 0 w 111"/>
                <a:gd name="T25" fmla="*/ 0 h 179"/>
                <a:gd name="T26" fmla="*/ 111 w 111"/>
                <a:gd name="T27" fmla="*/ 179 h 1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1" h="179">
                  <a:moveTo>
                    <a:pt x="18" y="0"/>
                  </a:moveTo>
                  <a:lnTo>
                    <a:pt x="0" y="179"/>
                  </a:lnTo>
                  <a:lnTo>
                    <a:pt x="111" y="177"/>
                  </a:lnTo>
                  <a:lnTo>
                    <a:pt x="102" y="131"/>
                  </a:lnTo>
                  <a:lnTo>
                    <a:pt x="93" y="85"/>
                  </a:lnTo>
                  <a:lnTo>
                    <a:pt x="84" y="40"/>
                  </a:lnTo>
                  <a:lnTo>
                    <a:pt x="75" y="0"/>
                  </a:lnTo>
                  <a:lnTo>
                    <a:pt x="18" y="0"/>
                  </a:lnTo>
                  <a:close/>
                </a:path>
              </a:pathLst>
            </a:custGeom>
            <a:solidFill>
              <a:srgbClr val="000000"/>
            </a:solidFill>
            <a:ln w="9525">
              <a:noFill/>
              <a:round/>
              <a:headEnd/>
              <a:tailEnd/>
            </a:ln>
          </p:spPr>
          <p:txBody>
            <a:bodyPr/>
            <a:lstStyle/>
            <a:p>
              <a:endParaRPr lang="en-GB"/>
            </a:p>
          </p:txBody>
        </p:sp>
        <p:sp>
          <p:nvSpPr>
            <p:cNvPr id="161819" name="Freeform 53"/>
            <p:cNvSpPr>
              <a:spLocks/>
            </p:cNvSpPr>
            <p:nvPr/>
          </p:nvSpPr>
          <p:spPr bwMode="auto">
            <a:xfrm flipH="1">
              <a:off x="1577" y="1736"/>
              <a:ext cx="48" cy="48"/>
            </a:xfrm>
            <a:custGeom>
              <a:avLst/>
              <a:gdLst>
                <a:gd name="T0" fmla="*/ 3 w 96"/>
                <a:gd name="T1" fmla="*/ 6 h 96"/>
                <a:gd name="T2" fmla="*/ 2 w 96"/>
                <a:gd name="T3" fmla="*/ 6 h 96"/>
                <a:gd name="T4" fmla="*/ 1 w 96"/>
                <a:gd name="T5" fmla="*/ 6 h 96"/>
                <a:gd name="T6" fmla="*/ 1 w 96"/>
                <a:gd name="T7" fmla="*/ 5 h 96"/>
                <a:gd name="T8" fmla="*/ 0 w 96"/>
                <a:gd name="T9" fmla="*/ 3 h 96"/>
                <a:gd name="T10" fmla="*/ 1 w 96"/>
                <a:gd name="T11" fmla="*/ 2 h 96"/>
                <a:gd name="T12" fmla="*/ 1 w 96"/>
                <a:gd name="T13" fmla="*/ 1 h 96"/>
                <a:gd name="T14" fmla="*/ 2 w 96"/>
                <a:gd name="T15" fmla="*/ 1 h 96"/>
                <a:gd name="T16" fmla="*/ 3 w 96"/>
                <a:gd name="T17" fmla="*/ 0 h 96"/>
                <a:gd name="T18" fmla="*/ 5 w 96"/>
                <a:gd name="T19" fmla="*/ 1 h 96"/>
                <a:gd name="T20" fmla="*/ 6 w 96"/>
                <a:gd name="T21" fmla="*/ 1 h 96"/>
                <a:gd name="T22" fmla="*/ 6 w 96"/>
                <a:gd name="T23" fmla="*/ 2 h 96"/>
                <a:gd name="T24" fmla="*/ 6 w 96"/>
                <a:gd name="T25" fmla="*/ 3 h 96"/>
                <a:gd name="T26" fmla="*/ 6 w 96"/>
                <a:gd name="T27" fmla="*/ 5 h 96"/>
                <a:gd name="T28" fmla="*/ 6 w 96"/>
                <a:gd name="T29" fmla="*/ 6 h 96"/>
                <a:gd name="T30" fmla="*/ 5 w 96"/>
                <a:gd name="T31" fmla="*/ 6 h 96"/>
                <a:gd name="T32" fmla="*/ 3 w 96"/>
                <a:gd name="T33" fmla="*/ 6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6"/>
                <a:gd name="T52" fmla="*/ 0 h 96"/>
                <a:gd name="T53" fmla="*/ 96 w 96"/>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6" h="96">
                  <a:moveTo>
                    <a:pt x="48" y="96"/>
                  </a:moveTo>
                  <a:lnTo>
                    <a:pt x="29" y="93"/>
                  </a:lnTo>
                  <a:lnTo>
                    <a:pt x="15" y="82"/>
                  </a:lnTo>
                  <a:lnTo>
                    <a:pt x="4" y="68"/>
                  </a:lnTo>
                  <a:lnTo>
                    <a:pt x="0" y="48"/>
                  </a:lnTo>
                  <a:lnTo>
                    <a:pt x="4" y="29"/>
                  </a:lnTo>
                  <a:lnTo>
                    <a:pt x="15" y="14"/>
                  </a:lnTo>
                  <a:lnTo>
                    <a:pt x="29" y="4"/>
                  </a:lnTo>
                  <a:lnTo>
                    <a:pt x="48" y="0"/>
                  </a:lnTo>
                  <a:lnTo>
                    <a:pt x="66" y="4"/>
                  </a:lnTo>
                  <a:lnTo>
                    <a:pt x="82" y="14"/>
                  </a:lnTo>
                  <a:lnTo>
                    <a:pt x="93" y="29"/>
                  </a:lnTo>
                  <a:lnTo>
                    <a:pt x="96" y="48"/>
                  </a:lnTo>
                  <a:lnTo>
                    <a:pt x="93" y="68"/>
                  </a:lnTo>
                  <a:lnTo>
                    <a:pt x="82" y="82"/>
                  </a:lnTo>
                  <a:lnTo>
                    <a:pt x="66" y="93"/>
                  </a:lnTo>
                  <a:lnTo>
                    <a:pt x="48" y="96"/>
                  </a:lnTo>
                  <a:close/>
                </a:path>
              </a:pathLst>
            </a:custGeom>
            <a:solidFill>
              <a:srgbClr val="000000"/>
            </a:solidFill>
            <a:ln w="9525">
              <a:noFill/>
              <a:round/>
              <a:headEnd/>
              <a:tailEnd/>
            </a:ln>
          </p:spPr>
          <p:txBody>
            <a:bodyPr/>
            <a:lstStyle/>
            <a:p>
              <a:endParaRPr lang="en-GB"/>
            </a:p>
          </p:txBody>
        </p:sp>
        <p:sp>
          <p:nvSpPr>
            <p:cNvPr id="161820" name="Freeform 54"/>
            <p:cNvSpPr>
              <a:spLocks/>
            </p:cNvSpPr>
            <p:nvPr/>
          </p:nvSpPr>
          <p:spPr bwMode="auto">
            <a:xfrm flipH="1">
              <a:off x="1237" y="1735"/>
              <a:ext cx="48" cy="48"/>
            </a:xfrm>
            <a:custGeom>
              <a:avLst/>
              <a:gdLst>
                <a:gd name="T0" fmla="*/ 3 w 96"/>
                <a:gd name="T1" fmla="*/ 6 h 96"/>
                <a:gd name="T2" fmla="*/ 2 w 96"/>
                <a:gd name="T3" fmla="*/ 6 h 96"/>
                <a:gd name="T4" fmla="*/ 1 w 96"/>
                <a:gd name="T5" fmla="*/ 6 h 96"/>
                <a:gd name="T6" fmla="*/ 1 w 96"/>
                <a:gd name="T7" fmla="*/ 5 h 96"/>
                <a:gd name="T8" fmla="*/ 0 w 96"/>
                <a:gd name="T9" fmla="*/ 3 h 96"/>
                <a:gd name="T10" fmla="*/ 1 w 96"/>
                <a:gd name="T11" fmla="*/ 2 h 96"/>
                <a:gd name="T12" fmla="*/ 1 w 96"/>
                <a:gd name="T13" fmla="*/ 1 h 96"/>
                <a:gd name="T14" fmla="*/ 2 w 96"/>
                <a:gd name="T15" fmla="*/ 1 h 96"/>
                <a:gd name="T16" fmla="*/ 3 w 96"/>
                <a:gd name="T17" fmla="*/ 0 h 96"/>
                <a:gd name="T18" fmla="*/ 5 w 96"/>
                <a:gd name="T19" fmla="*/ 1 h 96"/>
                <a:gd name="T20" fmla="*/ 6 w 96"/>
                <a:gd name="T21" fmla="*/ 1 h 96"/>
                <a:gd name="T22" fmla="*/ 6 w 96"/>
                <a:gd name="T23" fmla="*/ 2 h 96"/>
                <a:gd name="T24" fmla="*/ 6 w 96"/>
                <a:gd name="T25" fmla="*/ 3 h 96"/>
                <a:gd name="T26" fmla="*/ 6 w 96"/>
                <a:gd name="T27" fmla="*/ 5 h 96"/>
                <a:gd name="T28" fmla="*/ 6 w 96"/>
                <a:gd name="T29" fmla="*/ 6 h 96"/>
                <a:gd name="T30" fmla="*/ 5 w 96"/>
                <a:gd name="T31" fmla="*/ 6 h 96"/>
                <a:gd name="T32" fmla="*/ 3 w 96"/>
                <a:gd name="T33" fmla="*/ 6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6"/>
                <a:gd name="T52" fmla="*/ 0 h 96"/>
                <a:gd name="T53" fmla="*/ 96 w 96"/>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6" h="96">
                  <a:moveTo>
                    <a:pt x="48" y="96"/>
                  </a:moveTo>
                  <a:lnTo>
                    <a:pt x="28" y="93"/>
                  </a:lnTo>
                  <a:lnTo>
                    <a:pt x="14" y="82"/>
                  </a:lnTo>
                  <a:lnTo>
                    <a:pt x="3" y="68"/>
                  </a:lnTo>
                  <a:lnTo>
                    <a:pt x="0" y="48"/>
                  </a:lnTo>
                  <a:lnTo>
                    <a:pt x="3" y="29"/>
                  </a:lnTo>
                  <a:lnTo>
                    <a:pt x="14" y="15"/>
                  </a:lnTo>
                  <a:lnTo>
                    <a:pt x="28" y="4"/>
                  </a:lnTo>
                  <a:lnTo>
                    <a:pt x="48" y="0"/>
                  </a:lnTo>
                  <a:lnTo>
                    <a:pt x="67" y="4"/>
                  </a:lnTo>
                  <a:lnTo>
                    <a:pt x="81" y="15"/>
                  </a:lnTo>
                  <a:lnTo>
                    <a:pt x="92" y="29"/>
                  </a:lnTo>
                  <a:lnTo>
                    <a:pt x="96" y="48"/>
                  </a:lnTo>
                  <a:lnTo>
                    <a:pt x="92" y="68"/>
                  </a:lnTo>
                  <a:lnTo>
                    <a:pt x="81" y="82"/>
                  </a:lnTo>
                  <a:lnTo>
                    <a:pt x="67" y="93"/>
                  </a:lnTo>
                  <a:lnTo>
                    <a:pt x="48" y="96"/>
                  </a:lnTo>
                  <a:close/>
                </a:path>
              </a:pathLst>
            </a:custGeom>
            <a:solidFill>
              <a:srgbClr val="000000"/>
            </a:solidFill>
            <a:ln w="9525">
              <a:noFill/>
              <a:round/>
              <a:headEnd/>
              <a:tailEnd/>
            </a:ln>
          </p:spPr>
          <p:txBody>
            <a:bodyPr/>
            <a:lstStyle/>
            <a:p>
              <a:endParaRPr lang="en-GB"/>
            </a:p>
          </p:txBody>
        </p:sp>
        <p:sp>
          <p:nvSpPr>
            <p:cNvPr id="161821" name="Rectangle 55"/>
            <p:cNvSpPr>
              <a:spLocks noChangeArrowheads="1"/>
            </p:cNvSpPr>
            <p:nvPr/>
          </p:nvSpPr>
          <p:spPr bwMode="auto">
            <a:xfrm>
              <a:off x="1779" y="2013"/>
              <a:ext cx="208" cy="248"/>
            </a:xfrm>
            <a:prstGeom prst="rect">
              <a:avLst/>
            </a:prstGeom>
            <a:solidFill>
              <a:srgbClr val="FF0000"/>
            </a:solidFill>
            <a:ln w="9525" algn="ctr">
              <a:noFill/>
              <a:miter lim="800000"/>
              <a:headEnd/>
              <a:tailEnd/>
            </a:ln>
          </p:spPr>
          <p:txBody>
            <a:bodyPr anchor="ctr">
              <a:spAutoFit/>
            </a:bodyPr>
            <a:lstStyle/>
            <a:p>
              <a:endParaRPr lang="en-US"/>
            </a:p>
          </p:txBody>
        </p:sp>
        <p:sp>
          <p:nvSpPr>
            <p:cNvPr id="161822" name="Freeform 56"/>
            <p:cNvSpPr>
              <a:spLocks/>
            </p:cNvSpPr>
            <p:nvPr/>
          </p:nvSpPr>
          <p:spPr bwMode="auto">
            <a:xfrm>
              <a:off x="1746" y="2070"/>
              <a:ext cx="238" cy="151"/>
            </a:xfrm>
            <a:custGeom>
              <a:avLst/>
              <a:gdLst>
                <a:gd name="T0" fmla="*/ 0 w 238"/>
                <a:gd name="T1" fmla="*/ 25 h 209"/>
                <a:gd name="T2" fmla="*/ 54 w 238"/>
                <a:gd name="T3" fmla="*/ 29 h 209"/>
                <a:gd name="T4" fmla="*/ 92 w 238"/>
                <a:gd name="T5" fmla="*/ 32 h 209"/>
                <a:gd name="T6" fmla="*/ 120 w 238"/>
                <a:gd name="T7" fmla="*/ 38 h 209"/>
                <a:gd name="T8" fmla="*/ 137 w 238"/>
                <a:gd name="T9" fmla="*/ 44 h 209"/>
                <a:gd name="T10" fmla="*/ 162 w 238"/>
                <a:gd name="T11" fmla="*/ 53 h 209"/>
                <a:gd name="T12" fmla="*/ 182 w 238"/>
                <a:gd name="T13" fmla="*/ 56 h 209"/>
                <a:gd name="T14" fmla="*/ 220 w 238"/>
                <a:gd name="T15" fmla="*/ 55 h 209"/>
                <a:gd name="T16" fmla="*/ 237 w 238"/>
                <a:gd name="T17" fmla="*/ 46 h 209"/>
                <a:gd name="T18" fmla="*/ 226 w 238"/>
                <a:gd name="T19" fmla="*/ 36 h 209"/>
                <a:gd name="T20" fmla="*/ 202 w 238"/>
                <a:gd name="T21" fmla="*/ 27 h 209"/>
                <a:gd name="T22" fmla="*/ 171 w 238"/>
                <a:gd name="T23" fmla="*/ 18 h 209"/>
                <a:gd name="T24" fmla="*/ 124 w 238"/>
                <a:gd name="T25" fmla="*/ 11 h 209"/>
                <a:gd name="T26" fmla="*/ 72 w 238"/>
                <a:gd name="T27" fmla="*/ 5 h 209"/>
                <a:gd name="T28" fmla="*/ 6 w 238"/>
                <a:gd name="T29" fmla="*/ 4 h 209"/>
                <a:gd name="T30" fmla="*/ 0 w 238"/>
                <a:gd name="T31" fmla="*/ 25 h 20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8"/>
                <a:gd name="T49" fmla="*/ 0 h 209"/>
                <a:gd name="T50" fmla="*/ 238 w 238"/>
                <a:gd name="T51" fmla="*/ 209 h 20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8" h="209">
                  <a:moveTo>
                    <a:pt x="0" y="94"/>
                  </a:moveTo>
                  <a:cubicBezTo>
                    <a:pt x="8" y="109"/>
                    <a:pt x="39" y="101"/>
                    <a:pt x="54" y="105"/>
                  </a:cubicBezTo>
                  <a:cubicBezTo>
                    <a:pt x="69" y="109"/>
                    <a:pt x="82" y="111"/>
                    <a:pt x="92" y="117"/>
                  </a:cubicBezTo>
                  <a:cubicBezTo>
                    <a:pt x="102" y="123"/>
                    <a:pt x="113" y="131"/>
                    <a:pt x="120" y="138"/>
                  </a:cubicBezTo>
                  <a:cubicBezTo>
                    <a:pt x="127" y="145"/>
                    <a:pt x="130" y="152"/>
                    <a:pt x="137" y="162"/>
                  </a:cubicBezTo>
                  <a:cubicBezTo>
                    <a:pt x="144" y="172"/>
                    <a:pt x="162" y="196"/>
                    <a:pt x="162" y="196"/>
                  </a:cubicBezTo>
                  <a:cubicBezTo>
                    <a:pt x="162" y="196"/>
                    <a:pt x="172" y="207"/>
                    <a:pt x="182" y="208"/>
                  </a:cubicBezTo>
                  <a:cubicBezTo>
                    <a:pt x="192" y="209"/>
                    <a:pt x="211" y="209"/>
                    <a:pt x="220" y="202"/>
                  </a:cubicBezTo>
                  <a:cubicBezTo>
                    <a:pt x="229" y="195"/>
                    <a:pt x="236" y="177"/>
                    <a:pt x="237" y="166"/>
                  </a:cubicBezTo>
                  <a:cubicBezTo>
                    <a:pt x="238" y="155"/>
                    <a:pt x="232" y="144"/>
                    <a:pt x="226" y="133"/>
                  </a:cubicBezTo>
                  <a:cubicBezTo>
                    <a:pt x="220" y="122"/>
                    <a:pt x="211" y="108"/>
                    <a:pt x="202" y="97"/>
                  </a:cubicBezTo>
                  <a:cubicBezTo>
                    <a:pt x="193" y="86"/>
                    <a:pt x="184" y="75"/>
                    <a:pt x="171" y="66"/>
                  </a:cubicBezTo>
                  <a:cubicBezTo>
                    <a:pt x="158" y="57"/>
                    <a:pt x="140" y="48"/>
                    <a:pt x="124" y="40"/>
                  </a:cubicBezTo>
                  <a:cubicBezTo>
                    <a:pt x="108" y="32"/>
                    <a:pt x="92" y="20"/>
                    <a:pt x="72" y="16"/>
                  </a:cubicBezTo>
                  <a:cubicBezTo>
                    <a:pt x="52" y="12"/>
                    <a:pt x="18" y="0"/>
                    <a:pt x="6" y="13"/>
                  </a:cubicBezTo>
                  <a:lnTo>
                    <a:pt x="0" y="94"/>
                  </a:lnTo>
                  <a:close/>
                </a:path>
              </a:pathLst>
            </a:custGeom>
            <a:solidFill>
              <a:srgbClr val="080808"/>
            </a:solidFill>
            <a:ln w="9525" cap="flat" cmpd="sng">
              <a:solidFill>
                <a:srgbClr val="080808"/>
              </a:solidFill>
              <a:prstDash val="solid"/>
              <a:round/>
              <a:headEnd/>
              <a:tailEnd/>
            </a:ln>
          </p:spPr>
          <p:txBody>
            <a:bodyPr anchor="ctr">
              <a:spAutoFit/>
            </a:bodyPr>
            <a:lstStyle/>
            <a:p>
              <a:endParaRPr lang="en-GB"/>
            </a:p>
          </p:txBody>
        </p:sp>
      </p:grpSp>
    </p:spTree>
    <p:extLst>
      <p:ext uri="{BB962C8B-B14F-4D97-AF65-F5344CB8AC3E}">
        <p14:creationId xmlns:p14="http://schemas.microsoft.com/office/powerpoint/2010/main" val="3211258679"/>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4" name="Rectangle 2"/>
          <p:cNvSpPr>
            <a:spLocks noGrp="1" noChangeArrowheads="1"/>
          </p:cNvSpPr>
          <p:nvPr>
            <p:ph type="title"/>
          </p:nvPr>
        </p:nvSpPr>
        <p:spPr>
          <a:xfrm>
            <a:off x="358775" y="358775"/>
            <a:ext cx="8245475" cy="498475"/>
          </a:xfrm>
        </p:spPr>
        <p:txBody>
          <a:bodyPr/>
          <a:lstStyle/>
          <a:p>
            <a:r>
              <a:rPr lang="en-US" sz="2400" dirty="0"/>
              <a:t>Lean management tools &amp; techniques</a:t>
            </a:r>
            <a:r>
              <a:rPr lang="en-US" sz="2400" dirty="0" smtClean="0"/>
              <a:t/>
            </a:r>
            <a:br>
              <a:rPr lang="en-US" sz="2400" dirty="0" smtClean="0"/>
            </a:br>
            <a:r>
              <a:rPr lang="en-GB" sz="1800" b="1" dirty="0" smtClean="0">
                <a:solidFill>
                  <a:srgbClr val="99CC33"/>
                </a:solidFill>
                <a:cs typeface="Arial" pitchFamily="34" charset="0"/>
              </a:rPr>
              <a:t>Daily routine to review performance on the visual management board…</a:t>
            </a:r>
          </a:p>
        </p:txBody>
      </p:sp>
      <p:sp>
        <p:nvSpPr>
          <p:cNvPr id="9" name="Slide Number Placeholder 4"/>
          <p:cNvSpPr>
            <a:spLocks noGrp="1"/>
          </p:cNvSpPr>
          <p:nvPr>
            <p:ph type="sldNum" sz="quarter" idx="11"/>
          </p:nvPr>
        </p:nvSpPr>
        <p:spPr>
          <a:noFill/>
        </p:spPr>
        <p:txBody>
          <a:bodyPr/>
          <a:lstStyle/>
          <a:p>
            <a:fld id="{8378419C-AF56-455E-844A-2F42E2AED845}" type="slidenum">
              <a:rPr lang="en-GB" altLang="en-GB"/>
              <a:pPr/>
              <a:t>47</a:t>
            </a:fld>
            <a:endParaRPr lang="en-GB" altLang="en-GB"/>
          </a:p>
        </p:txBody>
      </p:sp>
      <p:pic>
        <p:nvPicPr>
          <p:cNvPr id="8" name="Picture 3" descr="GAP_000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950" y="3686888"/>
            <a:ext cx="3569970" cy="267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IMG_0389"/>
          <p:cNvPicPr>
            <a:picLocks noChangeAspect="1" noChangeArrowheads="1"/>
          </p:cNvPicPr>
          <p:nvPr/>
        </p:nvPicPr>
        <p:blipFill>
          <a:blip r:embed="rId3" cstate="print">
            <a:lum bright="18000" contrast="6000"/>
            <a:extLst>
              <a:ext uri="{28A0092B-C50C-407E-A947-70E740481C1C}">
                <a14:useLocalDpi xmlns:a14="http://schemas.microsoft.com/office/drawing/2010/main" val="0"/>
              </a:ext>
            </a:extLst>
          </a:blip>
          <a:srcRect/>
          <a:stretch>
            <a:fillRect/>
          </a:stretch>
        </p:blipFill>
        <p:spPr>
          <a:xfrm>
            <a:off x="373544" y="1273307"/>
            <a:ext cx="3569971" cy="2146867"/>
          </a:xfrm>
          <a:prstGeom prst="rect">
            <a:avLst/>
          </a:prstGeom>
          <a:noFill/>
        </p:spPr>
      </p:pic>
      <p:sp>
        <p:nvSpPr>
          <p:cNvPr id="11" name="Rectangle 10"/>
          <p:cNvSpPr/>
          <p:nvPr/>
        </p:nvSpPr>
        <p:spPr>
          <a:xfrm>
            <a:off x="373546" y="1026159"/>
            <a:ext cx="2592000" cy="197727"/>
          </a:xfrm>
          <a:prstGeom prst="rect">
            <a:avLst/>
          </a:prstGeom>
        </p:spPr>
        <p:txBody>
          <a:bodyPr wrap="square" anchor="t" anchorCtr="0">
            <a:noAutofit/>
          </a:bodyPr>
          <a:lstStyle/>
          <a:p>
            <a:r>
              <a:rPr lang="en-GB" sz="1050" b="1" dirty="0" smtClean="0">
                <a:solidFill>
                  <a:schemeClr val="tx2"/>
                </a:solidFill>
              </a:rPr>
              <a:t>Develop and track process KPI</a:t>
            </a:r>
            <a:endParaRPr lang="en-US" sz="1050" b="1" dirty="0"/>
          </a:p>
        </p:txBody>
      </p:sp>
      <p:sp>
        <p:nvSpPr>
          <p:cNvPr id="12" name="Rectangle 11"/>
          <p:cNvSpPr/>
          <p:nvPr/>
        </p:nvSpPr>
        <p:spPr>
          <a:xfrm>
            <a:off x="373546" y="3429920"/>
            <a:ext cx="2592000" cy="233949"/>
          </a:xfrm>
          <a:prstGeom prst="rect">
            <a:avLst/>
          </a:prstGeom>
        </p:spPr>
        <p:txBody>
          <a:bodyPr wrap="square" anchor="t" anchorCtr="0">
            <a:noAutofit/>
          </a:bodyPr>
          <a:lstStyle/>
          <a:p>
            <a:r>
              <a:rPr lang="en-GB" sz="1050" b="1" dirty="0" smtClean="0">
                <a:solidFill>
                  <a:schemeClr val="tx2"/>
                </a:solidFill>
              </a:rPr>
              <a:t>Daily team meeting</a:t>
            </a:r>
            <a:endParaRPr lang="en-US" sz="1050" b="1" dirty="0"/>
          </a:p>
        </p:txBody>
      </p:sp>
      <p:sp>
        <p:nvSpPr>
          <p:cNvPr id="13" name="AutoShape 98"/>
          <p:cNvSpPr>
            <a:spLocks noChangeArrowheads="1"/>
          </p:cNvSpPr>
          <p:nvPr/>
        </p:nvSpPr>
        <p:spPr bwMode="auto">
          <a:xfrm>
            <a:off x="4267199" y="1639174"/>
            <a:ext cx="4549775" cy="1591971"/>
          </a:xfrm>
          <a:prstGeom prst="wedgeRoundRectCallout">
            <a:avLst>
              <a:gd name="adj1" fmla="val -71623"/>
              <a:gd name="adj2" fmla="val 19919"/>
              <a:gd name="adj3" fmla="val 16667"/>
            </a:avLst>
          </a:prstGeom>
          <a:solidFill>
            <a:schemeClr val="bg1"/>
          </a:solidFill>
          <a:ln w="9525" algn="ctr">
            <a:solidFill>
              <a:schemeClr val="bg1">
                <a:lumMod val="50000"/>
              </a:schemeClr>
            </a:solidFill>
            <a:miter lim="800000"/>
            <a:headEnd/>
            <a:tailEnd/>
          </a:ln>
        </p:spPr>
        <p:txBody>
          <a:bodyPr lIns="36000" tIns="36000" rIns="36000" bIns="36000" anchor="ctr" anchorCtr="0"/>
          <a:lstStyle/>
          <a:p>
            <a:pPr marL="0" lvl="1" indent="0"/>
            <a:r>
              <a:rPr lang="en-US" b="0" dirty="0">
                <a:solidFill>
                  <a:schemeClr val="accent1"/>
                </a:solidFill>
              </a:rPr>
              <a:t>Simple, key metrics that drive goals and management of the organization</a:t>
            </a:r>
          </a:p>
          <a:p>
            <a:pPr marL="0" lvl="1" indent="0">
              <a:spcBef>
                <a:spcPts val="300"/>
              </a:spcBef>
            </a:pPr>
            <a:r>
              <a:rPr lang="en-US" b="0" dirty="0">
                <a:solidFill>
                  <a:schemeClr val="accent1"/>
                </a:solidFill>
              </a:rPr>
              <a:t>Each KPI has a  baseline and a target (including stretch goal)</a:t>
            </a:r>
          </a:p>
        </p:txBody>
      </p:sp>
      <p:sp>
        <p:nvSpPr>
          <p:cNvPr id="14" name="AutoShape 98"/>
          <p:cNvSpPr>
            <a:spLocks noChangeArrowheads="1"/>
          </p:cNvSpPr>
          <p:nvPr/>
        </p:nvSpPr>
        <p:spPr bwMode="auto">
          <a:xfrm>
            <a:off x="4267199" y="3999149"/>
            <a:ext cx="4549775" cy="1901281"/>
          </a:xfrm>
          <a:prstGeom prst="wedgeRoundRectCallout">
            <a:avLst>
              <a:gd name="adj1" fmla="val -71623"/>
              <a:gd name="adj2" fmla="val 19919"/>
              <a:gd name="adj3" fmla="val 16667"/>
            </a:avLst>
          </a:prstGeom>
          <a:solidFill>
            <a:schemeClr val="bg1"/>
          </a:solidFill>
          <a:ln w="9525" algn="ctr">
            <a:solidFill>
              <a:schemeClr val="bg1">
                <a:lumMod val="50000"/>
              </a:schemeClr>
            </a:solidFill>
            <a:miter lim="800000"/>
            <a:headEnd/>
            <a:tailEnd/>
          </a:ln>
        </p:spPr>
        <p:txBody>
          <a:bodyPr lIns="36000" tIns="36000" rIns="36000" bIns="36000" anchor="ctr" anchorCtr="0"/>
          <a:lstStyle/>
          <a:p>
            <a:pPr defTabSz="792163" eaLnBrk="1" hangingPunct="1">
              <a:spcBef>
                <a:spcPct val="50000"/>
              </a:spcBef>
            </a:pPr>
            <a:r>
              <a:rPr lang="en-US" b="0" dirty="0">
                <a:solidFill>
                  <a:schemeClr val="accent1"/>
                </a:solidFill>
              </a:rPr>
              <a:t>Daily 15min morning discussion to review the </a:t>
            </a:r>
            <a:r>
              <a:rPr lang="en-US" b="0" dirty="0" smtClean="0">
                <a:solidFill>
                  <a:schemeClr val="accent1"/>
                </a:solidFill>
              </a:rPr>
              <a:t>KPI </a:t>
            </a:r>
            <a:r>
              <a:rPr lang="en-US" b="0" dirty="0">
                <a:solidFill>
                  <a:schemeClr val="accent1"/>
                </a:solidFill>
              </a:rPr>
              <a:t>of the area</a:t>
            </a:r>
          </a:p>
          <a:p>
            <a:pPr defTabSz="792163" eaLnBrk="1" hangingPunct="1">
              <a:spcBef>
                <a:spcPct val="50000"/>
              </a:spcBef>
            </a:pPr>
            <a:r>
              <a:rPr lang="en-US" b="0" dirty="0">
                <a:solidFill>
                  <a:schemeClr val="accent1"/>
                </a:solidFill>
              </a:rPr>
              <a:t>Identification of any new issues, review of the root causes and the action plan</a:t>
            </a:r>
          </a:p>
        </p:txBody>
      </p:sp>
    </p:spTree>
    <p:extLst>
      <p:ext uri="{BB962C8B-B14F-4D97-AF65-F5344CB8AC3E}">
        <p14:creationId xmlns:p14="http://schemas.microsoft.com/office/powerpoint/2010/main" val="19646787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noFill/>
        </p:spPr>
        <p:txBody>
          <a:bodyPr/>
          <a:lstStyle/>
          <a:p>
            <a:fld id="{D7BA8602-1D36-42F3-9ADD-DC3FBBDDCECF}" type="slidenum">
              <a:rPr lang="en-US" altLang="en-GB" smtClean="0"/>
              <a:pPr/>
              <a:t>48</a:t>
            </a:fld>
            <a:endParaRPr lang="en-US" altLang="en-GB" dirty="0"/>
          </a:p>
        </p:txBody>
      </p:sp>
      <p:graphicFrame>
        <p:nvGraphicFramePr>
          <p:cNvPr id="48" name="Table 47"/>
          <p:cNvGraphicFramePr>
            <a:graphicFrameLocks noGrp="1"/>
          </p:cNvGraphicFramePr>
          <p:nvPr>
            <p:extLst>
              <p:ext uri="{D42A27DB-BD31-4B8C-83A1-F6EECF244321}">
                <p14:modId xmlns:p14="http://schemas.microsoft.com/office/powerpoint/2010/main" val="2423348253"/>
              </p:ext>
            </p:extLst>
          </p:nvPr>
        </p:nvGraphicFramePr>
        <p:xfrm>
          <a:off x="361949" y="1037229"/>
          <a:ext cx="8455026" cy="5560122"/>
        </p:xfrm>
        <a:graphic>
          <a:graphicData uri="http://schemas.openxmlformats.org/drawingml/2006/table">
            <a:tbl>
              <a:tblPr>
                <a:tableStyleId>{5C22544A-7EE6-4342-B048-85BDC9FD1C3A}</a:tableStyleId>
              </a:tblPr>
              <a:tblGrid>
                <a:gridCol w="2818342"/>
                <a:gridCol w="2818342"/>
                <a:gridCol w="2818342"/>
              </a:tblGrid>
              <a:tr h="375448">
                <a:tc>
                  <a:txBody>
                    <a:bodyPr/>
                    <a:lstStyle/>
                    <a:p>
                      <a:pPr algn="ctr">
                        <a:spcAft>
                          <a:spcPts val="0"/>
                        </a:spcAft>
                      </a:pPr>
                      <a:r>
                        <a:rPr lang="en-US" sz="1800" b="1" noProof="0" dirty="0" smtClean="0">
                          <a:solidFill>
                            <a:schemeClr val="bg2"/>
                          </a:solidFill>
                          <a:effectLst/>
                          <a:latin typeface="Arial" pitchFamily="34" charset="0"/>
                          <a:cs typeface="Arial" pitchFamily="34" charset="0"/>
                        </a:rPr>
                        <a:t>Problem</a:t>
                      </a:r>
                      <a:endParaRPr lang="en-US" sz="1800" b="1" noProof="0" dirty="0">
                        <a:solidFill>
                          <a:schemeClr val="bg2"/>
                        </a:solidFill>
                        <a:effectLst/>
                        <a:latin typeface="Arial" pitchFamily="34" charset="0"/>
                        <a:ea typeface="MS Mincho"/>
                        <a:cs typeface="Arial" pitchFamily="34" charset="0"/>
                      </a:endParaRPr>
                    </a:p>
                  </a:txBody>
                  <a:tcPr marL="54606" marR="54606" marT="0" marB="0" anchor="ctr">
                    <a:lnL w="3175"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70C0"/>
                    </a:solidFill>
                  </a:tcPr>
                </a:tc>
                <a:tc>
                  <a:txBody>
                    <a:bodyPr/>
                    <a:lstStyle/>
                    <a:p>
                      <a:pPr algn="ctr">
                        <a:spcAft>
                          <a:spcPts val="0"/>
                        </a:spcAft>
                      </a:pPr>
                      <a:r>
                        <a:rPr lang="en-US" sz="1800" b="1" noProof="0" dirty="0" smtClean="0">
                          <a:solidFill>
                            <a:schemeClr val="bg2"/>
                          </a:solidFill>
                          <a:effectLst/>
                          <a:latin typeface="Arial" pitchFamily="34" charset="0"/>
                          <a:ea typeface="MS Mincho"/>
                          <a:cs typeface="Arial" pitchFamily="34" charset="0"/>
                        </a:rPr>
                        <a:t>Cause(s)</a:t>
                      </a:r>
                      <a:endParaRPr lang="en-US" sz="1800" b="1" noProof="0" dirty="0">
                        <a:solidFill>
                          <a:schemeClr val="bg2"/>
                        </a:solidFill>
                        <a:effectLst/>
                        <a:latin typeface="Arial" pitchFamily="34" charset="0"/>
                        <a:ea typeface="MS Mincho"/>
                        <a:cs typeface="Arial" pitchFamily="34" charset="0"/>
                      </a:endParaRPr>
                    </a:p>
                  </a:txBody>
                  <a:tcPr marL="54606" marR="5460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70C0"/>
                    </a:solidFill>
                  </a:tcPr>
                </a:tc>
                <a:tc>
                  <a:txBody>
                    <a:bodyPr/>
                    <a:lstStyle/>
                    <a:p>
                      <a:pPr algn="ctr">
                        <a:spcAft>
                          <a:spcPts val="0"/>
                        </a:spcAft>
                      </a:pPr>
                      <a:r>
                        <a:rPr lang="en-US" sz="1800" b="1" noProof="0" dirty="0" err="1" smtClean="0">
                          <a:solidFill>
                            <a:schemeClr val="bg2"/>
                          </a:solidFill>
                          <a:effectLst/>
                          <a:latin typeface="Arial" pitchFamily="34" charset="0"/>
                          <a:cs typeface="Arial" pitchFamily="34" charset="0"/>
                        </a:rPr>
                        <a:t>Contremeasure</a:t>
                      </a:r>
                      <a:r>
                        <a:rPr lang="en-US" sz="1800" b="1" noProof="0" dirty="0" smtClean="0">
                          <a:solidFill>
                            <a:schemeClr val="bg2"/>
                          </a:solidFill>
                          <a:effectLst/>
                          <a:latin typeface="Arial" pitchFamily="34" charset="0"/>
                          <a:cs typeface="Arial" pitchFamily="34" charset="0"/>
                        </a:rPr>
                        <a:t>(s)</a:t>
                      </a:r>
                      <a:endParaRPr lang="en-US" sz="1800" b="1" noProof="0" dirty="0">
                        <a:solidFill>
                          <a:schemeClr val="bg2"/>
                        </a:solidFill>
                        <a:effectLst/>
                        <a:latin typeface="Arial" pitchFamily="34" charset="0"/>
                        <a:ea typeface="MS Mincho"/>
                        <a:cs typeface="Arial" pitchFamily="34" charset="0"/>
                      </a:endParaRPr>
                    </a:p>
                  </a:txBody>
                  <a:tcPr marL="54606" marR="54606" marT="0" marB="0" anchor="ctr">
                    <a:lnL w="12700"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70C0"/>
                    </a:solidFill>
                  </a:tcPr>
                </a:tc>
              </a:tr>
              <a:tr h="864194">
                <a:tc>
                  <a:txBody>
                    <a:bodyPr/>
                    <a:lstStyle/>
                    <a:p>
                      <a:pPr marL="0" marR="0" indent="0" algn="ctr" defTabSz="820400" rtl="0" eaLnBrk="1" fontAlgn="auto" latinLnBrk="0" hangingPunct="1">
                        <a:lnSpc>
                          <a:spcPct val="100000"/>
                        </a:lnSpc>
                        <a:spcBef>
                          <a:spcPts val="0"/>
                        </a:spcBef>
                        <a:spcAft>
                          <a:spcPts val="0"/>
                        </a:spcAft>
                        <a:buClrTx/>
                        <a:buSzTx/>
                        <a:buFontTx/>
                        <a:buNone/>
                        <a:tabLst/>
                        <a:defRPr/>
                      </a:pPr>
                      <a:r>
                        <a:rPr lang="en-US" sz="1600" b="0" u="none" noProof="0" dirty="0" smtClean="0">
                          <a:latin typeface="Arial" pitchFamily="34" charset="0"/>
                          <a:cs typeface="Arial" pitchFamily="34" charset="0"/>
                        </a:rPr>
                        <a:t>Establish clearly the nature of the problem</a:t>
                      </a:r>
                      <a:endParaRPr lang="en-US" sz="1600" noProof="0" dirty="0">
                        <a:effectLst/>
                        <a:latin typeface="Arial" pitchFamily="34" charset="0"/>
                        <a:ea typeface="MS Mincho"/>
                        <a:cs typeface="Arial" pitchFamily="34" charset="0"/>
                      </a:endParaRPr>
                    </a:p>
                  </a:txBody>
                  <a:tcPr marL="54606" marR="54606"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US" sz="1600" noProof="0" dirty="0" smtClean="0">
                          <a:effectLst/>
                          <a:latin typeface="Arial" pitchFamily="34" charset="0"/>
                          <a:cs typeface="Arial" pitchFamily="34" charset="0"/>
                        </a:rPr>
                        <a:t>Identify the potential root causes of the problem</a:t>
                      </a:r>
                      <a:endParaRPr lang="en-US" sz="1600" noProof="0" dirty="0">
                        <a:effectLst/>
                        <a:latin typeface="Arial" pitchFamily="34" charset="0"/>
                        <a:ea typeface="MS Mincho"/>
                        <a:cs typeface="Arial" pitchFamily="34" charset="0"/>
                      </a:endParaRPr>
                    </a:p>
                  </a:txBody>
                  <a:tcPr marL="54606" marR="54606"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US" sz="1600" noProof="0" dirty="0" smtClean="0">
                          <a:effectLst/>
                          <a:latin typeface="Arial" pitchFamily="34" charset="0"/>
                          <a:ea typeface="MS Mincho"/>
                          <a:cs typeface="Arial" pitchFamily="34" charset="0"/>
                        </a:rPr>
                        <a:t>Agree short term and mid term actions to mitigate identified root causes</a:t>
                      </a:r>
                      <a:endParaRPr lang="en-US" sz="1600" noProof="0" dirty="0">
                        <a:effectLst/>
                        <a:latin typeface="Arial" pitchFamily="34" charset="0"/>
                        <a:ea typeface="MS Mincho"/>
                        <a:cs typeface="Arial" pitchFamily="34" charset="0"/>
                      </a:endParaRPr>
                    </a:p>
                  </a:txBody>
                  <a:tcPr marL="54606" marR="54606"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44508">
                <a:tc>
                  <a:txBody>
                    <a:bodyPr/>
                    <a:lstStyle/>
                    <a:p>
                      <a:pPr>
                        <a:spcAft>
                          <a:spcPts val="0"/>
                        </a:spcAft>
                      </a:pPr>
                      <a:endParaRPr lang="fr-FR" sz="1400" dirty="0">
                        <a:solidFill>
                          <a:schemeClr val="tx2"/>
                        </a:solidFill>
                        <a:effectLst/>
                        <a:latin typeface="Arial" pitchFamily="34" charset="0"/>
                        <a:ea typeface="MS Mincho"/>
                        <a:cs typeface="Arial" pitchFamily="34" charset="0"/>
                      </a:endParaRPr>
                    </a:p>
                  </a:txBody>
                  <a:tcPr marL="54606" marR="54606"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endParaRPr lang="fr-FR" sz="1400" dirty="0">
                        <a:solidFill>
                          <a:schemeClr val="tx2"/>
                        </a:solidFill>
                        <a:effectLst/>
                        <a:latin typeface="Arial" pitchFamily="34" charset="0"/>
                        <a:ea typeface="MS Mincho"/>
                        <a:cs typeface="Arial" pitchFamily="34" charset="0"/>
                      </a:endParaRPr>
                    </a:p>
                  </a:txBody>
                  <a:tcPr marL="54606" marR="54606"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endParaRPr lang="fr-FR" sz="1400" dirty="0">
                        <a:solidFill>
                          <a:schemeClr val="tx2"/>
                        </a:solidFill>
                        <a:effectLst/>
                        <a:latin typeface="Arial" pitchFamily="34" charset="0"/>
                        <a:ea typeface="MS Mincho"/>
                        <a:cs typeface="Arial" pitchFamily="34" charset="0"/>
                      </a:endParaRPr>
                    </a:p>
                  </a:txBody>
                  <a:tcPr marL="54606" marR="54606"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r>
              <a:tr h="391596">
                <a:tc>
                  <a:txBody>
                    <a:bodyPr/>
                    <a:lstStyle/>
                    <a:p>
                      <a:pPr algn="ctr">
                        <a:spcAft>
                          <a:spcPts val="0"/>
                        </a:spcAft>
                      </a:pPr>
                      <a:r>
                        <a:rPr lang="en-US" sz="1600" b="1" noProof="0" dirty="0" smtClean="0">
                          <a:solidFill>
                            <a:schemeClr val="tx1"/>
                          </a:solidFill>
                          <a:effectLst/>
                          <a:latin typeface="Arial" pitchFamily="34" charset="0"/>
                          <a:ea typeface="MS Mincho"/>
                          <a:cs typeface="Arial" pitchFamily="34" charset="0"/>
                        </a:rPr>
                        <a:t>Open questions</a:t>
                      </a:r>
                      <a:endParaRPr lang="en-US" sz="1600" b="1" noProof="0" dirty="0">
                        <a:solidFill>
                          <a:schemeClr val="tx1"/>
                        </a:solidFill>
                        <a:effectLst/>
                        <a:latin typeface="Arial" pitchFamily="34" charset="0"/>
                        <a:ea typeface="MS Mincho"/>
                        <a:cs typeface="Arial" pitchFamily="34" charset="0"/>
                      </a:endParaRPr>
                    </a:p>
                  </a:txBody>
                  <a:tcPr marL="54606" marR="54606" marT="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gridSpan="2">
                  <a:txBody>
                    <a:bodyPr/>
                    <a:lstStyle/>
                    <a:p>
                      <a:pPr marL="0" marR="0" lvl="0" indent="0" algn="ctr" defTabSz="839694"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chemeClr val="tx1"/>
                          </a:solidFill>
                          <a:effectLst/>
                          <a:uLnTx/>
                          <a:uFillTx/>
                          <a:latin typeface="+mn-lt"/>
                          <a:ea typeface="+mn-ea"/>
                          <a:cs typeface="+mn-cs"/>
                        </a:rPr>
                        <a:t>Ishikawa diagram </a:t>
                      </a:r>
                      <a:r>
                        <a:rPr kumimoji="0" lang="en-US" sz="1600" b="0" i="0" u="none" strike="noStrike" kern="0" cap="none" spc="0" normalizeH="0" baseline="0" noProof="0" dirty="0" smtClean="0">
                          <a:ln>
                            <a:noFill/>
                          </a:ln>
                          <a:solidFill>
                            <a:schemeClr val="tx1"/>
                          </a:solidFill>
                          <a:effectLst/>
                          <a:uLnTx/>
                          <a:uFillTx/>
                          <a:latin typeface="Arial"/>
                          <a:ea typeface="+mn-ea"/>
                          <a:cs typeface="+mn-cs"/>
                        </a:rPr>
                        <a:t>and </a:t>
                      </a:r>
                      <a:r>
                        <a:rPr kumimoji="0" lang="en-US" sz="1600" b="1" i="0" u="none" strike="noStrike" kern="0" cap="none" spc="0" normalizeH="0" baseline="0" noProof="0" dirty="0" smtClean="0">
                          <a:ln>
                            <a:noFill/>
                          </a:ln>
                          <a:solidFill>
                            <a:schemeClr val="tx1"/>
                          </a:solidFill>
                          <a:effectLst/>
                          <a:uLnTx/>
                          <a:uFillTx/>
                          <a:latin typeface="Arial"/>
                          <a:ea typeface="+mn-ea"/>
                          <a:cs typeface="+mn-cs"/>
                        </a:rPr>
                        <a:t>5 Whys</a:t>
                      </a:r>
                      <a:endParaRPr lang="en-US" sz="1600" b="1" noProof="0" dirty="0">
                        <a:solidFill>
                          <a:schemeClr val="tx1"/>
                        </a:solidFill>
                        <a:effectLst/>
                        <a:latin typeface="Arial" pitchFamily="34" charset="0"/>
                        <a:ea typeface="MS Mincho"/>
                        <a:cs typeface="Arial" pitchFamily="34" charset="0"/>
                      </a:endParaRPr>
                    </a:p>
                  </a:txBody>
                  <a:tcPr marL="54606" marR="54606" marT="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hMerge="1">
                  <a:txBody>
                    <a:bodyPr/>
                    <a:lstStyle/>
                    <a:p>
                      <a:pPr algn="ctr">
                        <a:spcAft>
                          <a:spcPts val="0"/>
                        </a:spcAft>
                      </a:pPr>
                      <a:endParaRPr lang="fr-FR" sz="1600" b="1" dirty="0">
                        <a:solidFill>
                          <a:schemeClr val="tx2"/>
                        </a:solidFill>
                        <a:effectLst/>
                        <a:latin typeface="Arial" pitchFamily="34" charset="0"/>
                        <a:ea typeface="MS Mincho"/>
                        <a:cs typeface="Arial" pitchFamily="34" charset="0"/>
                      </a:endParaRPr>
                    </a:p>
                  </a:txBody>
                  <a:tcPr marL="59157" marR="59157" marT="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3384376">
                <a:tc>
                  <a:txBody>
                    <a:bodyPr/>
                    <a:lstStyle/>
                    <a:p>
                      <a:pPr algn="l">
                        <a:spcAft>
                          <a:spcPts val="0"/>
                        </a:spcAft>
                      </a:pPr>
                      <a:r>
                        <a:rPr lang="en-US" sz="1600" b="0" noProof="0" dirty="0" smtClean="0">
                          <a:solidFill>
                            <a:schemeClr val="tx1"/>
                          </a:solidFill>
                          <a:effectLst/>
                          <a:latin typeface="Arial" pitchFamily="34" charset="0"/>
                          <a:ea typeface="MS Mincho"/>
                          <a:cs typeface="Arial" pitchFamily="34" charset="0"/>
                        </a:rPr>
                        <a:t>What is the REAL</a:t>
                      </a:r>
                      <a:r>
                        <a:rPr lang="en-US" sz="1600" b="0" baseline="0" noProof="0" dirty="0" smtClean="0">
                          <a:solidFill>
                            <a:schemeClr val="tx1"/>
                          </a:solidFill>
                          <a:effectLst/>
                          <a:latin typeface="Arial" pitchFamily="34" charset="0"/>
                          <a:ea typeface="MS Mincho"/>
                          <a:cs typeface="Arial" pitchFamily="34" charset="0"/>
                        </a:rPr>
                        <a:t> </a:t>
                      </a:r>
                      <a:r>
                        <a:rPr lang="en-US" sz="1600" b="0" noProof="0" dirty="0" smtClean="0">
                          <a:solidFill>
                            <a:schemeClr val="tx1"/>
                          </a:solidFill>
                          <a:effectLst/>
                          <a:latin typeface="Arial" pitchFamily="34" charset="0"/>
                          <a:ea typeface="MS Mincho"/>
                          <a:cs typeface="Arial" pitchFamily="34" charset="0"/>
                        </a:rPr>
                        <a:t>problem</a:t>
                      </a:r>
                      <a:r>
                        <a:rPr lang="en-US" sz="1600" b="0" baseline="0" noProof="0" dirty="0" smtClean="0">
                          <a:solidFill>
                            <a:schemeClr val="tx1"/>
                          </a:solidFill>
                          <a:effectLst/>
                          <a:latin typeface="Arial" pitchFamily="34" charset="0"/>
                          <a:ea typeface="MS Mincho"/>
                          <a:cs typeface="Arial" pitchFamily="34" charset="0"/>
                        </a:rPr>
                        <a:t>:</a:t>
                      </a:r>
                      <a:endParaRPr lang="en-US" sz="1600" b="0" noProof="0" dirty="0">
                        <a:solidFill>
                          <a:schemeClr val="tx1"/>
                        </a:solidFill>
                        <a:effectLst/>
                        <a:latin typeface="Arial" pitchFamily="34" charset="0"/>
                        <a:ea typeface="MS Mincho"/>
                        <a:cs typeface="Arial" pitchFamily="34" charset="0"/>
                      </a:endParaRPr>
                    </a:p>
                  </a:txBody>
                  <a:tcPr marL="53169" marR="54606" marT="72000" marB="0">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gridSpan="2">
                  <a:txBody>
                    <a:bodyPr/>
                    <a:lstStyle/>
                    <a:p>
                      <a:pPr algn="l">
                        <a:spcAft>
                          <a:spcPts val="0"/>
                        </a:spcAft>
                      </a:pPr>
                      <a:endParaRPr lang="en-US" sz="1600" b="0" noProof="0" dirty="0">
                        <a:solidFill>
                          <a:schemeClr val="tx2"/>
                        </a:solidFill>
                        <a:effectLst/>
                        <a:latin typeface="Arial" pitchFamily="34" charset="0"/>
                        <a:ea typeface="MS Mincho"/>
                        <a:cs typeface="Arial" pitchFamily="34" charset="0"/>
                      </a:endParaRPr>
                    </a:p>
                  </a:txBody>
                  <a:tcPr marL="53169" marR="54606" marT="72000" marB="0">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hMerge="1">
                  <a:txBody>
                    <a:bodyPr/>
                    <a:lstStyle/>
                    <a:p>
                      <a:pPr algn="ctr">
                        <a:spcAft>
                          <a:spcPts val="0"/>
                        </a:spcAft>
                      </a:pPr>
                      <a:endParaRPr lang="fr-FR" sz="1600" b="1" dirty="0">
                        <a:solidFill>
                          <a:schemeClr val="tx2"/>
                        </a:solidFill>
                        <a:effectLst/>
                        <a:latin typeface="Arial" pitchFamily="34" charset="0"/>
                        <a:ea typeface="MS Mincho"/>
                        <a:cs typeface="Arial" pitchFamily="34" charset="0"/>
                      </a:endParaRPr>
                    </a:p>
                  </a:txBody>
                  <a:tcPr marL="59157" marR="59157" marT="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bl>
          </a:graphicData>
        </a:graphic>
      </p:graphicFrame>
      <p:sp>
        <p:nvSpPr>
          <p:cNvPr id="49" name="Isosceles Triangle 48"/>
          <p:cNvSpPr/>
          <p:nvPr/>
        </p:nvSpPr>
        <p:spPr>
          <a:xfrm flipV="1">
            <a:off x="1171323" y="2444964"/>
            <a:ext cx="1262910" cy="252028"/>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Isosceles Triangle 49"/>
          <p:cNvSpPr/>
          <p:nvPr/>
        </p:nvSpPr>
        <p:spPr>
          <a:xfrm flipV="1">
            <a:off x="3805887" y="2444964"/>
            <a:ext cx="1262910" cy="252028"/>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1" name="Table 50"/>
          <p:cNvGraphicFramePr>
            <a:graphicFrameLocks noGrp="1"/>
          </p:cNvGraphicFramePr>
          <p:nvPr>
            <p:extLst>
              <p:ext uri="{D42A27DB-BD31-4B8C-83A1-F6EECF244321}">
                <p14:modId xmlns:p14="http://schemas.microsoft.com/office/powerpoint/2010/main" val="4023699273"/>
              </p:ext>
            </p:extLst>
          </p:nvPr>
        </p:nvGraphicFramePr>
        <p:xfrm>
          <a:off x="691891" y="3751990"/>
          <a:ext cx="2221774" cy="2554986"/>
        </p:xfrm>
        <a:graphic>
          <a:graphicData uri="http://schemas.openxmlformats.org/drawingml/2006/table">
            <a:tbl>
              <a:tblPr>
                <a:tableStyleId>{5C22544A-7EE6-4342-B048-85BDC9FD1C3A}</a:tableStyleId>
              </a:tblPr>
              <a:tblGrid>
                <a:gridCol w="2221774"/>
              </a:tblGrid>
              <a:tr h="364998">
                <a:tc>
                  <a:txBody>
                    <a:bodyPr/>
                    <a:lstStyle/>
                    <a:p>
                      <a:pPr marL="285750" indent="-285750" algn="l">
                        <a:spcAft>
                          <a:spcPts val="0"/>
                        </a:spcAft>
                        <a:buFont typeface="Arial" pitchFamily="34" charset="0"/>
                        <a:buChar char="•"/>
                      </a:pPr>
                      <a:r>
                        <a:rPr lang="en-US" sz="1600" b="1" noProof="0" dirty="0" smtClean="0">
                          <a:solidFill>
                            <a:srgbClr val="0070C0"/>
                          </a:solidFill>
                          <a:effectLst/>
                          <a:latin typeface="Arial (Body)"/>
                        </a:rPr>
                        <a:t>Who ?</a:t>
                      </a:r>
                      <a:endParaRPr lang="en-US" sz="1600" b="1" noProof="0" dirty="0">
                        <a:solidFill>
                          <a:srgbClr val="0070C0"/>
                        </a:solidFill>
                        <a:effectLst/>
                        <a:latin typeface="Arial (Body)"/>
                        <a:ea typeface="MS Mincho"/>
                        <a:cs typeface="Times New Roman"/>
                      </a:endParaRPr>
                    </a:p>
                  </a:txBody>
                  <a:tcPr marL="54606" marR="54606"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r>
              <a:tr h="364998">
                <a:tc>
                  <a:txBody>
                    <a:bodyPr/>
                    <a:lstStyle/>
                    <a:p>
                      <a:pPr marL="285750" indent="-285750" algn="l">
                        <a:spcAft>
                          <a:spcPts val="0"/>
                        </a:spcAft>
                        <a:buFont typeface="Arial" pitchFamily="34" charset="0"/>
                        <a:buChar char="•"/>
                      </a:pPr>
                      <a:r>
                        <a:rPr lang="en-US" sz="1600" b="1" noProof="0" dirty="0" smtClean="0">
                          <a:solidFill>
                            <a:srgbClr val="0070C0"/>
                          </a:solidFill>
                          <a:effectLst/>
                          <a:latin typeface="Arial (Body)"/>
                        </a:rPr>
                        <a:t>What ?</a:t>
                      </a:r>
                      <a:endParaRPr lang="en-US" sz="1600" b="1" noProof="0" dirty="0">
                        <a:solidFill>
                          <a:srgbClr val="0070C0"/>
                        </a:solidFill>
                        <a:effectLst/>
                        <a:latin typeface="Arial (Body)"/>
                        <a:ea typeface="MS Mincho"/>
                        <a:cs typeface="Times New Roman"/>
                      </a:endParaRPr>
                    </a:p>
                  </a:txBody>
                  <a:tcPr marL="54606" marR="54606"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r>
              <a:tr h="364998">
                <a:tc>
                  <a:txBody>
                    <a:bodyPr/>
                    <a:lstStyle/>
                    <a:p>
                      <a:pPr marL="285750" indent="-285750" algn="l">
                        <a:spcAft>
                          <a:spcPts val="0"/>
                        </a:spcAft>
                        <a:buFont typeface="Arial" pitchFamily="34" charset="0"/>
                        <a:buChar char="•"/>
                      </a:pPr>
                      <a:r>
                        <a:rPr lang="en-US" sz="1600" b="1" noProof="0" dirty="0" smtClean="0">
                          <a:solidFill>
                            <a:srgbClr val="0070C0"/>
                          </a:solidFill>
                          <a:effectLst/>
                          <a:latin typeface="Arial (Body)"/>
                        </a:rPr>
                        <a:t>Where ?</a:t>
                      </a:r>
                      <a:endParaRPr lang="en-US" sz="1600" b="1" noProof="0" dirty="0">
                        <a:solidFill>
                          <a:srgbClr val="0070C0"/>
                        </a:solidFill>
                        <a:effectLst/>
                        <a:latin typeface="Arial (Body)"/>
                        <a:ea typeface="MS Mincho"/>
                        <a:cs typeface="Times New Roman"/>
                      </a:endParaRPr>
                    </a:p>
                  </a:txBody>
                  <a:tcPr marL="54606" marR="54606"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r>
              <a:tr h="364998">
                <a:tc>
                  <a:txBody>
                    <a:bodyPr/>
                    <a:lstStyle/>
                    <a:p>
                      <a:pPr marL="285750" indent="-285750" algn="l">
                        <a:spcAft>
                          <a:spcPts val="0"/>
                        </a:spcAft>
                        <a:buFont typeface="Arial" pitchFamily="34" charset="0"/>
                        <a:buChar char="•"/>
                      </a:pPr>
                      <a:r>
                        <a:rPr lang="en-US" sz="1600" b="1" noProof="0" dirty="0" smtClean="0">
                          <a:solidFill>
                            <a:srgbClr val="0070C0"/>
                          </a:solidFill>
                          <a:effectLst/>
                          <a:latin typeface="Arial (Body)"/>
                        </a:rPr>
                        <a:t>When ?</a:t>
                      </a:r>
                      <a:endParaRPr lang="en-US" sz="1600" b="1" noProof="0" dirty="0">
                        <a:solidFill>
                          <a:srgbClr val="0070C0"/>
                        </a:solidFill>
                        <a:effectLst/>
                        <a:latin typeface="Arial (Body)"/>
                        <a:ea typeface="MS Mincho"/>
                        <a:cs typeface="Times New Roman"/>
                      </a:endParaRPr>
                    </a:p>
                  </a:txBody>
                  <a:tcPr marL="54606" marR="54606"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r>
              <a:tr h="364998">
                <a:tc>
                  <a:txBody>
                    <a:bodyPr/>
                    <a:lstStyle/>
                    <a:p>
                      <a:pPr marL="285750" indent="-285750" algn="l">
                        <a:spcAft>
                          <a:spcPts val="0"/>
                        </a:spcAft>
                        <a:buFont typeface="Arial" pitchFamily="34" charset="0"/>
                        <a:buChar char="•"/>
                      </a:pPr>
                      <a:r>
                        <a:rPr lang="en-US" sz="1600" b="1" noProof="0" dirty="0" smtClean="0">
                          <a:solidFill>
                            <a:srgbClr val="0070C0"/>
                          </a:solidFill>
                          <a:effectLst/>
                          <a:latin typeface="Arial (Body)"/>
                        </a:rPr>
                        <a:t>How ?</a:t>
                      </a:r>
                      <a:endParaRPr lang="en-US" sz="1600" b="1" noProof="0" dirty="0">
                        <a:solidFill>
                          <a:srgbClr val="0070C0"/>
                        </a:solidFill>
                        <a:effectLst/>
                        <a:latin typeface="Arial (Body)"/>
                        <a:ea typeface="MS Mincho"/>
                        <a:cs typeface="Times New Roman"/>
                      </a:endParaRPr>
                    </a:p>
                  </a:txBody>
                  <a:tcPr marL="54606" marR="54606"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r>
              <a:tr h="364998">
                <a:tc>
                  <a:txBody>
                    <a:bodyPr/>
                    <a:lstStyle/>
                    <a:p>
                      <a:pPr marL="285750" indent="-285750" algn="l">
                        <a:spcAft>
                          <a:spcPts val="0"/>
                        </a:spcAft>
                        <a:buFont typeface="Arial" pitchFamily="34" charset="0"/>
                        <a:buChar char="•"/>
                      </a:pPr>
                      <a:r>
                        <a:rPr lang="en-US" sz="1600" b="1" noProof="0" dirty="0" smtClean="0">
                          <a:solidFill>
                            <a:srgbClr val="0070C0"/>
                          </a:solidFill>
                          <a:effectLst/>
                          <a:latin typeface="Arial (Body)"/>
                        </a:rPr>
                        <a:t>How</a:t>
                      </a:r>
                      <a:r>
                        <a:rPr lang="en-US" sz="1600" b="1" baseline="0" noProof="0" dirty="0" smtClean="0">
                          <a:solidFill>
                            <a:srgbClr val="0070C0"/>
                          </a:solidFill>
                          <a:effectLst/>
                          <a:latin typeface="Arial (Body)"/>
                        </a:rPr>
                        <a:t> many</a:t>
                      </a:r>
                      <a:r>
                        <a:rPr lang="en-US" sz="1600" b="1" noProof="0" dirty="0" smtClean="0">
                          <a:solidFill>
                            <a:srgbClr val="0070C0"/>
                          </a:solidFill>
                          <a:effectLst/>
                          <a:latin typeface="Arial (Body)"/>
                        </a:rPr>
                        <a:t> ?</a:t>
                      </a:r>
                      <a:endParaRPr lang="en-US" sz="1600" b="1" noProof="0" dirty="0">
                        <a:solidFill>
                          <a:srgbClr val="0070C0"/>
                        </a:solidFill>
                        <a:effectLst/>
                        <a:latin typeface="Arial (Body)"/>
                        <a:ea typeface="MS Mincho"/>
                        <a:cs typeface="Times New Roman"/>
                      </a:endParaRPr>
                    </a:p>
                  </a:txBody>
                  <a:tcPr marL="54606" marR="54606"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r>
              <a:tr h="364998">
                <a:tc>
                  <a:txBody>
                    <a:bodyPr/>
                    <a:lstStyle/>
                    <a:p>
                      <a:pPr marL="285750" indent="-285750" algn="l">
                        <a:spcAft>
                          <a:spcPts val="0"/>
                        </a:spcAft>
                        <a:buFont typeface="Arial" pitchFamily="34" charset="0"/>
                        <a:buChar char="•"/>
                      </a:pPr>
                      <a:r>
                        <a:rPr lang="en-US" sz="1600" b="1" noProof="0" dirty="0" smtClean="0">
                          <a:solidFill>
                            <a:srgbClr val="0070C0"/>
                          </a:solidFill>
                          <a:effectLst/>
                          <a:latin typeface="Arial (Body)"/>
                        </a:rPr>
                        <a:t>Why ?</a:t>
                      </a:r>
                      <a:endParaRPr lang="en-US" sz="1600" b="1" noProof="0" dirty="0">
                        <a:solidFill>
                          <a:srgbClr val="0070C0"/>
                        </a:solidFill>
                        <a:effectLst/>
                        <a:latin typeface="Arial (Body)"/>
                        <a:ea typeface="MS Mincho"/>
                        <a:cs typeface="Times New Roman"/>
                      </a:endParaRPr>
                    </a:p>
                  </a:txBody>
                  <a:tcPr marL="54606" marR="54606"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52" name="Straight Arrow Connector 51"/>
          <p:cNvCxnSpPr/>
          <p:nvPr/>
        </p:nvCxnSpPr>
        <p:spPr>
          <a:xfrm flipV="1">
            <a:off x="4427343" y="4319386"/>
            <a:ext cx="3012769" cy="0"/>
          </a:xfrm>
          <a:prstGeom prst="straightConnector1">
            <a:avLst/>
          </a:prstGeom>
          <a:noFill/>
          <a:ln w="28575" cap="flat" cmpd="sng" algn="ctr">
            <a:solidFill>
              <a:srgbClr val="000000"/>
            </a:solidFill>
            <a:prstDash val="solid"/>
            <a:tailEnd type="triangle" w="lg" len="med"/>
          </a:ln>
          <a:effectLst/>
        </p:spPr>
      </p:cxnSp>
      <p:sp>
        <p:nvSpPr>
          <p:cNvPr id="53" name="Rectangle 52"/>
          <p:cNvSpPr/>
          <p:nvPr/>
        </p:nvSpPr>
        <p:spPr>
          <a:xfrm>
            <a:off x="7528648" y="3934430"/>
            <a:ext cx="1031488" cy="769915"/>
          </a:xfrm>
          <a:prstGeom prst="rect">
            <a:avLst/>
          </a:prstGeom>
          <a:solidFill>
            <a:srgbClr val="FFFFFF"/>
          </a:solidFill>
          <a:ln w="3175" cap="flat" cmpd="sng" algn="ctr">
            <a:solidFill>
              <a:srgbClr val="000000"/>
            </a:solidFill>
            <a:prstDash val="solid"/>
          </a:ln>
          <a:effectLst/>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mn-ea"/>
                <a:cs typeface="+mn-cs"/>
              </a:rPr>
              <a:t>Problem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mn-ea"/>
                <a:cs typeface="+mn-cs"/>
              </a:rPr>
              <a:t>(Effect)</a:t>
            </a:r>
          </a:p>
        </p:txBody>
      </p:sp>
      <p:cxnSp>
        <p:nvCxnSpPr>
          <p:cNvPr id="54" name="Straight Arrow Connector 53"/>
          <p:cNvCxnSpPr/>
          <p:nvPr/>
        </p:nvCxnSpPr>
        <p:spPr>
          <a:xfrm>
            <a:off x="5170587" y="3838242"/>
            <a:ext cx="309446" cy="481144"/>
          </a:xfrm>
          <a:prstGeom prst="straightConnector1">
            <a:avLst/>
          </a:prstGeom>
          <a:noFill/>
          <a:ln w="28575" cap="flat" cmpd="sng" algn="ctr">
            <a:solidFill>
              <a:srgbClr val="000000"/>
            </a:solidFill>
            <a:prstDash val="solid"/>
            <a:tailEnd type="triangle" w="lg" len="med"/>
          </a:ln>
          <a:effectLst/>
        </p:spPr>
      </p:cxnSp>
      <p:sp>
        <p:nvSpPr>
          <p:cNvPr id="55" name="Rectangle 54"/>
          <p:cNvSpPr/>
          <p:nvPr/>
        </p:nvSpPr>
        <p:spPr>
          <a:xfrm>
            <a:off x="4663301" y="3467805"/>
            <a:ext cx="1031488" cy="393298"/>
          </a:xfrm>
          <a:prstGeom prst="rect">
            <a:avLst/>
          </a:prstGeom>
          <a:noFill/>
          <a:ln w="3175" cap="flat" cmpd="sng" algn="ctr">
            <a:noFill/>
            <a:prstDash val="solid"/>
          </a:ln>
          <a:effectLst/>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Arial"/>
                <a:ea typeface="+mn-ea"/>
                <a:cs typeface="+mn-cs"/>
              </a:rPr>
              <a:t>Material</a:t>
            </a:r>
          </a:p>
        </p:txBody>
      </p:sp>
      <p:cxnSp>
        <p:nvCxnSpPr>
          <p:cNvPr id="56" name="Straight Arrow Connector 55"/>
          <p:cNvCxnSpPr/>
          <p:nvPr/>
        </p:nvCxnSpPr>
        <p:spPr>
          <a:xfrm>
            <a:off x="6254520" y="3838242"/>
            <a:ext cx="309446" cy="481144"/>
          </a:xfrm>
          <a:prstGeom prst="straightConnector1">
            <a:avLst/>
          </a:prstGeom>
          <a:noFill/>
          <a:ln w="28575" cap="flat" cmpd="sng" algn="ctr">
            <a:solidFill>
              <a:srgbClr val="000000"/>
            </a:solidFill>
            <a:prstDash val="solid"/>
            <a:tailEnd type="triangle" w="lg" len="med"/>
          </a:ln>
          <a:effectLst/>
        </p:spPr>
      </p:cxnSp>
      <p:sp>
        <p:nvSpPr>
          <p:cNvPr id="57" name="Rectangle 56"/>
          <p:cNvSpPr/>
          <p:nvPr/>
        </p:nvSpPr>
        <p:spPr>
          <a:xfrm>
            <a:off x="5789548" y="3356992"/>
            <a:ext cx="1031488" cy="393298"/>
          </a:xfrm>
          <a:prstGeom prst="rect">
            <a:avLst/>
          </a:prstGeom>
          <a:noFill/>
          <a:ln w="3175" cap="flat" cmpd="sng" algn="ctr">
            <a:noFill/>
            <a:prstDash val="solid"/>
          </a:ln>
          <a:effectLst/>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Arial"/>
                <a:ea typeface="+mn-ea"/>
                <a:cs typeface="+mn-cs"/>
              </a:rPr>
              <a:t>Machines</a:t>
            </a:r>
            <a:r>
              <a:rPr kumimoji="0" lang="en-US" sz="1400" b="0" i="0" u="none" strike="noStrike" kern="0" cap="none" spc="0" normalizeH="0" noProof="0" dirty="0" smtClean="0">
                <a:ln>
                  <a:noFill/>
                </a:ln>
                <a:solidFill>
                  <a:srgbClr val="000000"/>
                </a:solidFill>
                <a:effectLst/>
                <a:uLnTx/>
                <a:uFillTx/>
                <a:latin typeface="Arial"/>
                <a:ea typeface="+mn-ea"/>
                <a:cs typeface="+mn-cs"/>
              </a:rPr>
              <a:t> or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noProof="0" dirty="0" smtClean="0">
                <a:ln>
                  <a:noFill/>
                </a:ln>
                <a:solidFill>
                  <a:srgbClr val="000000"/>
                </a:solidFill>
                <a:effectLst/>
                <a:uLnTx/>
                <a:uFillTx/>
                <a:latin typeface="Arial"/>
                <a:ea typeface="+mn-ea"/>
                <a:cs typeface="+mn-cs"/>
              </a:rPr>
              <a:t>systems</a:t>
            </a:r>
            <a:endParaRPr kumimoji="0" lang="en-US" sz="1400" b="0" i="0" u="none" strike="noStrike" kern="0" cap="none" spc="0" normalizeH="0" baseline="0" noProof="0" dirty="0" smtClean="0">
              <a:ln>
                <a:noFill/>
              </a:ln>
              <a:solidFill>
                <a:srgbClr val="000000"/>
              </a:solidFill>
              <a:effectLst/>
              <a:uLnTx/>
              <a:uFillTx/>
              <a:latin typeface="Arial"/>
              <a:ea typeface="+mn-ea"/>
              <a:cs typeface="+mn-cs"/>
            </a:endParaRPr>
          </a:p>
        </p:txBody>
      </p:sp>
      <p:cxnSp>
        <p:nvCxnSpPr>
          <p:cNvPr id="58" name="Straight Arrow Connector 57"/>
          <p:cNvCxnSpPr/>
          <p:nvPr/>
        </p:nvCxnSpPr>
        <p:spPr>
          <a:xfrm flipV="1">
            <a:off x="6718025" y="4319386"/>
            <a:ext cx="309446" cy="481144"/>
          </a:xfrm>
          <a:prstGeom prst="straightConnector1">
            <a:avLst/>
          </a:prstGeom>
          <a:noFill/>
          <a:ln w="28575" cap="flat" cmpd="sng" algn="ctr">
            <a:solidFill>
              <a:srgbClr val="000000"/>
            </a:solidFill>
            <a:prstDash val="solid"/>
            <a:tailEnd type="triangle" w="lg" len="med"/>
          </a:ln>
          <a:effectLst/>
        </p:spPr>
      </p:cxnSp>
      <p:sp>
        <p:nvSpPr>
          <p:cNvPr id="59" name="Rectangle 58"/>
          <p:cNvSpPr/>
          <p:nvPr/>
        </p:nvSpPr>
        <p:spPr>
          <a:xfrm>
            <a:off x="6215290" y="4834155"/>
            <a:ext cx="1004376" cy="393298"/>
          </a:xfrm>
          <a:prstGeom prst="rect">
            <a:avLst/>
          </a:prstGeom>
          <a:noFill/>
          <a:ln w="3175" cap="flat" cmpd="sng" algn="ctr">
            <a:noFill/>
            <a:prstDash val="solid"/>
          </a:ln>
          <a:effectLst/>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Arial"/>
                <a:ea typeface="+mn-ea"/>
                <a:cs typeface="+mn-cs"/>
              </a:rPr>
              <a:t>Men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000000"/>
              </a:solidFill>
              <a:effectLst/>
              <a:uLnTx/>
              <a:uFillTx/>
              <a:latin typeface="Arial"/>
              <a:ea typeface="+mn-ea"/>
              <a:cs typeface="+mn-cs"/>
            </a:endParaRPr>
          </a:p>
        </p:txBody>
      </p:sp>
      <p:cxnSp>
        <p:nvCxnSpPr>
          <p:cNvPr id="60" name="Straight Arrow Connector 59"/>
          <p:cNvCxnSpPr/>
          <p:nvPr/>
        </p:nvCxnSpPr>
        <p:spPr>
          <a:xfrm flipV="1">
            <a:off x="4630156" y="4319386"/>
            <a:ext cx="309446" cy="481144"/>
          </a:xfrm>
          <a:prstGeom prst="straightConnector1">
            <a:avLst/>
          </a:prstGeom>
          <a:noFill/>
          <a:ln w="28575" cap="flat" cmpd="sng" algn="ctr">
            <a:solidFill>
              <a:srgbClr val="000000"/>
            </a:solidFill>
            <a:prstDash val="solid"/>
            <a:tailEnd type="triangle" w="lg" len="med"/>
          </a:ln>
          <a:effectLst/>
        </p:spPr>
      </p:cxnSp>
      <p:sp>
        <p:nvSpPr>
          <p:cNvPr id="61" name="Rectangle 60"/>
          <p:cNvSpPr/>
          <p:nvPr/>
        </p:nvSpPr>
        <p:spPr>
          <a:xfrm>
            <a:off x="4112785" y="4834155"/>
            <a:ext cx="1031488" cy="393298"/>
          </a:xfrm>
          <a:prstGeom prst="rect">
            <a:avLst/>
          </a:prstGeom>
          <a:noFill/>
          <a:ln w="3175" cap="flat" cmpd="sng" algn="ctr">
            <a:noFill/>
            <a:prstDash val="solid"/>
          </a:ln>
          <a:effectLst/>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Arial"/>
                <a:ea typeface="+mn-ea"/>
                <a:cs typeface="+mn-cs"/>
              </a:rPr>
              <a:t>Mother</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0" kern="0" dirty="0" smtClean="0">
                <a:solidFill>
                  <a:srgbClr val="000000"/>
                </a:solidFill>
                <a:latin typeface="Arial"/>
                <a:cs typeface="+mn-cs"/>
              </a:rPr>
              <a:t>Nature</a:t>
            </a:r>
            <a:endParaRPr kumimoji="0" lang="en-US" sz="1400" b="0" i="0" u="none" strike="noStrike" kern="0" cap="none" spc="0" normalizeH="0" baseline="0" noProof="0" dirty="0" smtClean="0">
              <a:ln>
                <a:noFill/>
              </a:ln>
              <a:solidFill>
                <a:srgbClr val="000000"/>
              </a:solidFill>
              <a:effectLst/>
              <a:uLnTx/>
              <a:uFillTx/>
              <a:latin typeface="Arial"/>
              <a:ea typeface="+mn-ea"/>
              <a:cs typeface="+mn-cs"/>
            </a:endParaRPr>
          </a:p>
        </p:txBody>
      </p:sp>
      <p:cxnSp>
        <p:nvCxnSpPr>
          <p:cNvPr id="62" name="Straight Arrow Connector 61"/>
          <p:cNvCxnSpPr/>
          <p:nvPr/>
        </p:nvCxnSpPr>
        <p:spPr>
          <a:xfrm flipV="1">
            <a:off x="5686308" y="4319386"/>
            <a:ext cx="309446" cy="481144"/>
          </a:xfrm>
          <a:prstGeom prst="straightConnector1">
            <a:avLst/>
          </a:prstGeom>
          <a:noFill/>
          <a:ln w="28575" cap="flat" cmpd="sng" algn="ctr">
            <a:solidFill>
              <a:srgbClr val="000000"/>
            </a:solidFill>
            <a:prstDash val="solid"/>
            <a:tailEnd type="triangle" w="lg" len="med"/>
          </a:ln>
          <a:effectLst/>
        </p:spPr>
      </p:cxnSp>
      <p:sp>
        <p:nvSpPr>
          <p:cNvPr id="63" name="Rectangle 62"/>
          <p:cNvSpPr/>
          <p:nvPr/>
        </p:nvSpPr>
        <p:spPr>
          <a:xfrm>
            <a:off x="5156276" y="4834155"/>
            <a:ext cx="1031488" cy="393298"/>
          </a:xfrm>
          <a:prstGeom prst="rect">
            <a:avLst/>
          </a:prstGeom>
          <a:noFill/>
          <a:ln w="3175" cap="flat" cmpd="sng" algn="ctr">
            <a:noFill/>
            <a:prstDash val="solid"/>
          </a:ln>
          <a:effectLst/>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Arial"/>
                <a:ea typeface="+mn-ea"/>
                <a:cs typeface="+mn-cs"/>
              </a:rPr>
              <a:t>Methods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000000"/>
              </a:solidFill>
              <a:effectLst/>
              <a:uLnTx/>
              <a:uFillTx/>
              <a:latin typeface="Arial"/>
              <a:ea typeface="+mn-ea"/>
              <a:cs typeface="+mn-cs"/>
            </a:endParaRPr>
          </a:p>
        </p:txBody>
      </p:sp>
      <p:cxnSp>
        <p:nvCxnSpPr>
          <p:cNvPr id="64" name="Straight Arrow Connector 63"/>
          <p:cNvCxnSpPr/>
          <p:nvPr/>
        </p:nvCxnSpPr>
        <p:spPr>
          <a:xfrm>
            <a:off x="4405861" y="4651389"/>
            <a:ext cx="299077" cy="0"/>
          </a:xfrm>
          <a:prstGeom prst="straightConnector1">
            <a:avLst/>
          </a:prstGeom>
          <a:noFill/>
          <a:ln w="28575" cap="flat" cmpd="sng" algn="ctr">
            <a:solidFill>
              <a:srgbClr val="0070C0"/>
            </a:solidFill>
            <a:prstDash val="solid"/>
            <a:tailEnd type="triangle" w="lg" len="med"/>
          </a:ln>
          <a:effectLst/>
        </p:spPr>
      </p:cxnSp>
      <p:sp>
        <p:nvSpPr>
          <p:cNvPr id="65" name="Rectangle 64"/>
          <p:cNvSpPr/>
          <p:nvPr/>
        </p:nvSpPr>
        <p:spPr>
          <a:xfrm>
            <a:off x="3540513" y="4424121"/>
            <a:ext cx="1031488" cy="393298"/>
          </a:xfrm>
          <a:prstGeom prst="rect">
            <a:avLst/>
          </a:prstGeom>
          <a:noFill/>
          <a:ln w="3175" cap="flat" cmpd="sng" algn="ctr">
            <a:noFill/>
            <a:prstDash val="solid"/>
          </a:ln>
          <a:effectLst/>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70C0"/>
                </a:solidFill>
                <a:effectLst/>
                <a:uLnTx/>
                <a:uFillTx/>
                <a:latin typeface="Arial"/>
                <a:ea typeface="+mn-ea"/>
                <a:cs typeface="+mn-cs"/>
              </a:rPr>
              <a:t>Item</a:t>
            </a:r>
          </a:p>
        </p:txBody>
      </p:sp>
      <p:sp>
        <p:nvSpPr>
          <p:cNvPr id="66" name="Curved Right Arrow 65"/>
          <p:cNvSpPr/>
          <p:nvPr/>
        </p:nvSpPr>
        <p:spPr bwMode="auto">
          <a:xfrm>
            <a:off x="3232995" y="4559959"/>
            <a:ext cx="474909" cy="1108225"/>
          </a:xfrm>
          <a:prstGeom prst="curvedRightArrow">
            <a:avLst/>
          </a:prstGeom>
          <a:solidFill>
            <a:srgbClr val="0070C0"/>
          </a:solidFill>
          <a:ln w="6350" algn="ctr">
            <a:solidFill>
              <a:schemeClr val="accent5">
                <a:lumMod val="75000"/>
              </a:schemeClr>
            </a:solidFill>
            <a:round/>
            <a:headEnd/>
            <a:tailEnd/>
          </a:ln>
        </p:spPr>
        <p:txBody>
          <a:bodyPr lIns="64588" tIns="64588" rIns="64588" bIns="64588" rtlCol="0" anchor="ctr"/>
          <a:lstStyle/>
          <a:p>
            <a:pPr algn="ctr" fontAlgn="base">
              <a:lnSpc>
                <a:spcPct val="102000"/>
              </a:lnSpc>
              <a:spcBef>
                <a:spcPct val="0"/>
              </a:spcBef>
              <a:spcAft>
                <a:spcPct val="37000"/>
              </a:spcAft>
              <a:tabLst>
                <a:tab pos="5125216" algn="l"/>
              </a:tabLst>
            </a:pPr>
            <a:endParaRPr lang="en-US" sz="1100" b="1" dirty="0">
              <a:solidFill>
                <a:srgbClr val="FFFFFF"/>
              </a:solidFill>
              <a:latin typeface="Arial" pitchFamily="34" charset="0"/>
              <a:cs typeface="Arial" pitchFamily="34" charset="0"/>
            </a:endParaRPr>
          </a:p>
        </p:txBody>
      </p:sp>
      <p:sp>
        <p:nvSpPr>
          <p:cNvPr id="67" name="Rectangle 66"/>
          <p:cNvSpPr/>
          <p:nvPr/>
        </p:nvSpPr>
        <p:spPr>
          <a:xfrm>
            <a:off x="3720502" y="5649621"/>
            <a:ext cx="4839634" cy="393298"/>
          </a:xfrm>
          <a:prstGeom prst="rect">
            <a:avLst/>
          </a:prstGeom>
          <a:noFill/>
          <a:ln w="3175" cap="flat" cmpd="sng" algn="ctr">
            <a:noFill/>
            <a:prstDash val="solid"/>
          </a:ln>
          <a:effectLst/>
        </p:spPr>
        <p:txBody>
          <a:bodyPr wrap="square" lIns="36000" tIns="36000" rIns="36000" bIns="36000" rtlCol="0" anchor="ctr"/>
          <a:lstStyle/>
          <a:p>
            <a:pPr marL="285750" marR="0" lvl="0" indent="-285750" defTabSz="914400" eaLnBrk="1" fontAlgn="auto" latinLnBrk="0" hangingPunct="1">
              <a:lnSpc>
                <a:spcPct val="100000"/>
              </a:lnSpc>
              <a:spcBef>
                <a:spcPts val="600"/>
              </a:spcBef>
              <a:spcAft>
                <a:spcPts val="0"/>
              </a:spcAft>
              <a:buClrTx/>
              <a:buSzTx/>
              <a:buFont typeface="Wingdings" panose="05000000000000000000" pitchFamily="2" charset="2"/>
              <a:buChar char="§"/>
              <a:tabLst/>
              <a:defRPr/>
            </a:pPr>
            <a:r>
              <a:rPr lang="en-US" sz="1600" b="0" kern="0" dirty="0" smtClean="0">
                <a:solidFill>
                  <a:srgbClr val="0070C0"/>
                </a:solidFill>
                <a:latin typeface="Arial"/>
                <a:cs typeface="+mn-cs"/>
              </a:rPr>
              <a:t>Use the </a:t>
            </a:r>
            <a:r>
              <a:rPr lang="en-US" sz="1600" kern="0" dirty="0" smtClean="0">
                <a:solidFill>
                  <a:srgbClr val="0070C0"/>
                </a:solidFill>
                <a:latin typeface="Arial"/>
                <a:cs typeface="+mn-cs"/>
              </a:rPr>
              <a:t>5 whys? </a:t>
            </a:r>
            <a:r>
              <a:rPr lang="en-US" sz="1600" b="0" kern="0" dirty="0" smtClean="0">
                <a:solidFill>
                  <a:srgbClr val="0070C0"/>
                </a:solidFill>
                <a:latin typeface="Arial"/>
                <a:cs typeface="+mn-cs"/>
              </a:rPr>
              <a:t>to dive to the root causes</a:t>
            </a:r>
            <a:endParaRPr kumimoji="0" lang="en-US" sz="1600" b="0" i="0" u="none" strike="noStrike" kern="0" cap="none" spc="0" normalizeH="0" noProof="0" dirty="0" smtClean="0">
              <a:ln>
                <a:noFill/>
              </a:ln>
              <a:solidFill>
                <a:srgbClr val="0070C0"/>
              </a:solidFill>
              <a:effectLst/>
              <a:uLnTx/>
              <a:uFillTx/>
              <a:latin typeface="Arial"/>
              <a:cs typeface="+mn-cs"/>
            </a:endParaRPr>
          </a:p>
          <a:p>
            <a:pPr marL="285750" marR="0" lvl="0" indent="-285750" defTabSz="914400" eaLnBrk="1" fontAlgn="auto" latinLnBrk="0" hangingPunct="1">
              <a:lnSpc>
                <a:spcPct val="100000"/>
              </a:lnSpc>
              <a:spcBef>
                <a:spcPts val="600"/>
              </a:spcBef>
              <a:spcAft>
                <a:spcPts val="0"/>
              </a:spcAft>
              <a:buClrTx/>
              <a:buSzTx/>
              <a:buFont typeface="Wingdings" panose="05000000000000000000" pitchFamily="2" charset="2"/>
              <a:buChar char="§"/>
              <a:tabLst/>
              <a:defRPr/>
            </a:pPr>
            <a:r>
              <a:rPr lang="en-US" sz="1600" kern="0" baseline="0" dirty="0" smtClean="0">
                <a:solidFill>
                  <a:srgbClr val="0070C0"/>
                </a:solidFill>
                <a:latin typeface="Arial"/>
                <a:cs typeface="+mn-cs"/>
              </a:rPr>
              <a:t>Establish</a:t>
            </a:r>
            <a:r>
              <a:rPr lang="en-US" sz="1600" kern="0" dirty="0" smtClean="0">
                <a:solidFill>
                  <a:srgbClr val="0070C0"/>
                </a:solidFill>
                <a:latin typeface="Arial"/>
                <a:cs typeface="+mn-cs"/>
              </a:rPr>
              <a:t> a plan of action </a:t>
            </a:r>
            <a:r>
              <a:rPr lang="en-US" sz="1600" b="0" kern="0" dirty="0" smtClean="0">
                <a:solidFill>
                  <a:srgbClr val="0070C0"/>
                </a:solidFill>
                <a:latin typeface="Arial"/>
                <a:cs typeface="+mn-cs"/>
              </a:rPr>
              <a:t>to validate the cause, eradicate the issue and update the new standard</a:t>
            </a:r>
            <a:endParaRPr kumimoji="0" lang="en-US" sz="1600" b="0" i="0" u="none" strike="noStrike" kern="0" cap="none" spc="0" normalizeH="0" baseline="0" noProof="0" dirty="0" smtClean="0">
              <a:ln>
                <a:noFill/>
              </a:ln>
              <a:solidFill>
                <a:srgbClr val="0070C0"/>
              </a:solidFill>
              <a:effectLst/>
              <a:uLnTx/>
              <a:uFillTx/>
              <a:latin typeface="Arial"/>
              <a:cs typeface="+mn-cs"/>
            </a:endParaRPr>
          </a:p>
        </p:txBody>
      </p:sp>
      <p:cxnSp>
        <p:nvCxnSpPr>
          <p:cNvPr id="68" name="Straight Arrow Connector 67"/>
          <p:cNvCxnSpPr/>
          <p:nvPr/>
        </p:nvCxnSpPr>
        <p:spPr>
          <a:xfrm>
            <a:off x="4969651" y="4075325"/>
            <a:ext cx="299077" cy="0"/>
          </a:xfrm>
          <a:prstGeom prst="straightConnector1">
            <a:avLst/>
          </a:prstGeom>
          <a:noFill/>
          <a:ln w="28575" cap="flat" cmpd="sng" algn="ctr">
            <a:solidFill>
              <a:srgbClr val="0070C0"/>
            </a:solidFill>
            <a:prstDash val="solid"/>
            <a:tailEnd type="triangle" w="lg" len="med"/>
          </a:ln>
          <a:effectLst/>
        </p:spPr>
      </p:cxnSp>
      <p:cxnSp>
        <p:nvCxnSpPr>
          <p:cNvPr id="69" name="Straight Arrow Connector 68"/>
          <p:cNvCxnSpPr/>
          <p:nvPr/>
        </p:nvCxnSpPr>
        <p:spPr>
          <a:xfrm>
            <a:off x="4534631" y="4457716"/>
            <a:ext cx="299077" cy="0"/>
          </a:xfrm>
          <a:prstGeom prst="straightConnector1">
            <a:avLst/>
          </a:prstGeom>
          <a:noFill/>
          <a:ln w="28575" cap="flat" cmpd="sng" algn="ctr">
            <a:solidFill>
              <a:srgbClr val="0070C0"/>
            </a:solidFill>
            <a:prstDash val="solid"/>
            <a:tailEnd type="triangle" w="lg" len="med"/>
          </a:ln>
          <a:effectLst/>
        </p:spPr>
      </p:cxnSp>
      <p:cxnSp>
        <p:nvCxnSpPr>
          <p:cNvPr id="70" name="Straight Arrow Connector 69"/>
          <p:cNvCxnSpPr/>
          <p:nvPr/>
        </p:nvCxnSpPr>
        <p:spPr>
          <a:xfrm>
            <a:off x="5059130" y="4205693"/>
            <a:ext cx="299077" cy="0"/>
          </a:xfrm>
          <a:prstGeom prst="straightConnector1">
            <a:avLst/>
          </a:prstGeom>
          <a:noFill/>
          <a:ln w="28575" cap="flat" cmpd="sng" algn="ctr">
            <a:solidFill>
              <a:srgbClr val="0070C0"/>
            </a:solidFill>
            <a:prstDash val="solid"/>
            <a:tailEnd type="triangle" w="lg" len="med"/>
          </a:ln>
          <a:effectLst/>
        </p:spPr>
      </p:cxnSp>
      <p:cxnSp>
        <p:nvCxnSpPr>
          <p:cNvPr id="71" name="Straight Arrow Connector 70"/>
          <p:cNvCxnSpPr/>
          <p:nvPr/>
        </p:nvCxnSpPr>
        <p:spPr>
          <a:xfrm>
            <a:off x="6005678" y="3968792"/>
            <a:ext cx="299077" cy="0"/>
          </a:xfrm>
          <a:prstGeom prst="straightConnector1">
            <a:avLst/>
          </a:prstGeom>
          <a:noFill/>
          <a:ln w="28575" cap="flat" cmpd="sng" algn="ctr">
            <a:solidFill>
              <a:srgbClr val="0070C0"/>
            </a:solidFill>
            <a:prstDash val="solid"/>
            <a:tailEnd type="triangle" w="lg" len="med"/>
          </a:ln>
          <a:effectLst/>
        </p:spPr>
      </p:cxnSp>
      <p:cxnSp>
        <p:nvCxnSpPr>
          <p:cNvPr id="72" name="Straight Arrow Connector 71"/>
          <p:cNvCxnSpPr/>
          <p:nvPr/>
        </p:nvCxnSpPr>
        <p:spPr>
          <a:xfrm>
            <a:off x="6120353" y="4147333"/>
            <a:ext cx="299077" cy="0"/>
          </a:xfrm>
          <a:prstGeom prst="straightConnector1">
            <a:avLst/>
          </a:prstGeom>
          <a:noFill/>
          <a:ln w="28575" cap="flat" cmpd="sng" algn="ctr">
            <a:solidFill>
              <a:srgbClr val="0070C0"/>
            </a:solidFill>
            <a:prstDash val="solid"/>
            <a:tailEnd type="triangle" w="lg" len="med"/>
          </a:ln>
          <a:effectLst/>
        </p:spPr>
      </p:cxnSp>
      <p:cxnSp>
        <p:nvCxnSpPr>
          <p:cNvPr id="73" name="Straight Arrow Connector 72"/>
          <p:cNvCxnSpPr/>
          <p:nvPr/>
        </p:nvCxnSpPr>
        <p:spPr>
          <a:xfrm>
            <a:off x="4884495" y="3941217"/>
            <a:ext cx="299077" cy="0"/>
          </a:xfrm>
          <a:prstGeom prst="straightConnector1">
            <a:avLst/>
          </a:prstGeom>
          <a:noFill/>
          <a:ln w="28575" cap="flat" cmpd="sng" algn="ctr">
            <a:solidFill>
              <a:srgbClr val="0070C0"/>
            </a:solidFill>
            <a:prstDash val="solid"/>
            <a:tailEnd type="triangle" w="lg" len="med"/>
          </a:ln>
          <a:effectLst/>
        </p:spPr>
      </p:cxnSp>
      <p:cxnSp>
        <p:nvCxnSpPr>
          <p:cNvPr id="74" name="Straight Arrow Connector 73"/>
          <p:cNvCxnSpPr/>
          <p:nvPr/>
        </p:nvCxnSpPr>
        <p:spPr>
          <a:xfrm>
            <a:off x="6432028" y="4665037"/>
            <a:ext cx="299077" cy="0"/>
          </a:xfrm>
          <a:prstGeom prst="straightConnector1">
            <a:avLst/>
          </a:prstGeom>
          <a:noFill/>
          <a:ln w="28575" cap="flat" cmpd="sng" algn="ctr">
            <a:solidFill>
              <a:srgbClr val="0070C0"/>
            </a:solidFill>
            <a:prstDash val="solid"/>
            <a:tailEnd type="triangle" w="lg" len="med"/>
          </a:ln>
          <a:effectLst/>
        </p:spPr>
      </p:cxnSp>
      <p:cxnSp>
        <p:nvCxnSpPr>
          <p:cNvPr id="75" name="Straight Arrow Connector 74"/>
          <p:cNvCxnSpPr/>
          <p:nvPr/>
        </p:nvCxnSpPr>
        <p:spPr>
          <a:xfrm>
            <a:off x="6560798" y="4471364"/>
            <a:ext cx="299077" cy="0"/>
          </a:xfrm>
          <a:prstGeom prst="straightConnector1">
            <a:avLst/>
          </a:prstGeom>
          <a:noFill/>
          <a:ln w="28575" cap="flat" cmpd="sng" algn="ctr">
            <a:solidFill>
              <a:srgbClr val="0070C0"/>
            </a:solidFill>
            <a:prstDash val="solid"/>
            <a:tailEnd type="triangle" w="lg" len="med"/>
          </a:ln>
          <a:effectLst/>
        </p:spPr>
      </p:cxnSp>
      <p:cxnSp>
        <p:nvCxnSpPr>
          <p:cNvPr id="76" name="Straight Arrow Connector 75"/>
          <p:cNvCxnSpPr/>
          <p:nvPr/>
        </p:nvCxnSpPr>
        <p:spPr>
          <a:xfrm>
            <a:off x="5369627" y="4723397"/>
            <a:ext cx="299077" cy="0"/>
          </a:xfrm>
          <a:prstGeom prst="straightConnector1">
            <a:avLst/>
          </a:prstGeom>
          <a:noFill/>
          <a:ln w="28575" cap="flat" cmpd="sng" algn="ctr">
            <a:solidFill>
              <a:srgbClr val="0070C0"/>
            </a:solidFill>
            <a:prstDash val="solid"/>
            <a:tailEnd type="triangle" w="lg" len="med"/>
          </a:ln>
          <a:effectLst/>
        </p:spPr>
      </p:cxnSp>
      <p:cxnSp>
        <p:nvCxnSpPr>
          <p:cNvPr id="77" name="Straight Arrow Connector 76"/>
          <p:cNvCxnSpPr/>
          <p:nvPr/>
        </p:nvCxnSpPr>
        <p:spPr>
          <a:xfrm>
            <a:off x="5568998" y="4471364"/>
            <a:ext cx="299077" cy="0"/>
          </a:xfrm>
          <a:prstGeom prst="straightConnector1">
            <a:avLst/>
          </a:prstGeom>
          <a:noFill/>
          <a:ln w="28575" cap="flat" cmpd="sng" algn="ctr">
            <a:solidFill>
              <a:srgbClr val="0070C0"/>
            </a:solidFill>
            <a:prstDash val="solid"/>
            <a:tailEnd type="triangle" w="lg" len="med"/>
          </a:ln>
          <a:effectLst/>
        </p:spPr>
      </p:cxnSp>
      <p:cxnSp>
        <p:nvCxnSpPr>
          <p:cNvPr id="78" name="Straight Arrow Connector 77"/>
          <p:cNvCxnSpPr/>
          <p:nvPr/>
        </p:nvCxnSpPr>
        <p:spPr>
          <a:xfrm>
            <a:off x="5480446" y="4591437"/>
            <a:ext cx="299077" cy="0"/>
          </a:xfrm>
          <a:prstGeom prst="straightConnector1">
            <a:avLst/>
          </a:prstGeom>
          <a:noFill/>
          <a:ln w="28575" cap="flat" cmpd="sng" algn="ctr">
            <a:solidFill>
              <a:srgbClr val="0070C0"/>
            </a:solidFill>
            <a:prstDash val="solid"/>
            <a:tailEnd type="triangle" w="lg" len="med"/>
          </a:ln>
          <a:effectLst/>
        </p:spPr>
      </p:cxnSp>
      <p:sp>
        <p:nvSpPr>
          <p:cNvPr id="36" name="Rectangle 2"/>
          <p:cNvSpPr>
            <a:spLocks noGrp="1" noChangeArrowheads="1"/>
          </p:cNvSpPr>
          <p:nvPr>
            <p:ph type="title"/>
          </p:nvPr>
        </p:nvSpPr>
        <p:spPr>
          <a:xfrm>
            <a:off x="358775" y="358775"/>
            <a:ext cx="8245475" cy="498475"/>
          </a:xfrm>
        </p:spPr>
        <p:txBody>
          <a:bodyPr/>
          <a:lstStyle/>
          <a:p>
            <a:r>
              <a:rPr lang="en-US" sz="2400" dirty="0"/>
              <a:t>Lean management tools &amp; techniques</a:t>
            </a:r>
            <a:r>
              <a:rPr lang="en-US" sz="2400" dirty="0" smtClean="0"/>
              <a:t/>
            </a:r>
            <a:br>
              <a:rPr lang="en-US" sz="2400" dirty="0" smtClean="0"/>
            </a:br>
            <a:r>
              <a:rPr lang="en-GB" sz="1800" b="1" dirty="0" smtClean="0">
                <a:solidFill>
                  <a:srgbClr val="99CC33"/>
                </a:solidFill>
                <a:cs typeface="Arial" pitchFamily="34" charset="0"/>
              </a:rPr>
              <a:t>… and to capture the daily issues (variance from the standard)</a:t>
            </a:r>
          </a:p>
        </p:txBody>
      </p:sp>
    </p:spTree>
    <p:extLst>
      <p:ext uri="{BB962C8B-B14F-4D97-AF65-F5344CB8AC3E}">
        <p14:creationId xmlns:p14="http://schemas.microsoft.com/office/powerpoint/2010/main" val="20192268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20134678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45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4" name="Rectangle 2"/>
          <p:cNvSpPr>
            <a:spLocks noChangeArrowheads="1"/>
          </p:cNvSpPr>
          <p:nvPr/>
        </p:nvSpPr>
        <p:spPr bwMode="auto">
          <a:xfrm>
            <a:off x="4565822" y="1260273"/>
            <a:ext cx="4320000" cy="5033380"/>
          </a:xfrm>
          <a:prstGeom prst="rect">
            <a:avLst/>
          </a:prstGeom>
          <a:solidFill>
            <a:schemeClr val="bg1"/>
          </a:solidFill>
          <a:ln w="0" algn="ctr">
            <a:solidFill>
              <a:schemeClr val="tx1"/>
            </a:solidFill>
            <a:miter lim="800000"/>
            <a:headEnd/>
            <a:tailEnd/>
          </a:ln>
        </p:spPr>
        <p:txBody>
          <a:bodyPr wrap="none" lIns="0" tIns="0" rIns="0" bIns="0" anchor="ctr"/>
          <a:lstStyle/>
          <a:p>
            <a:endParaRPr lang="en-US">
              <a:solidFill>
                <a:schemeClr val="accent1"/>
              </a:solidFill>
            </a:endParaRPr>
          </a:p>
        </p:txBody>
      </p:sp>
      <p:sp>
        <p:nvSpPr>
          <p:cNvPr id="3" name="Down Arrow 2"/>
          <p:cNvSpPr/>
          <p:nvPr/>
        </p:nvSpPr>
        <p:spPr bwMode="auto">
          <a:xfrm>
            <a:off x="6462793" y="2100934"/>
            <a:ext cx="520700" cy="491762"/>
          </a:xfrm>
          <a:prstGeom prst="downArrow">
            <a:avLst/>
          </a:prstGeom>
          <a:solidFill>
            <a:srgbClr val="00A1D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Arial" charset="0"/>
            </a:endParaRPr>
          </a:p>
        </p:txBody>
      </p:sp>
      <p:sp>
        <p:nvSpPr>
          <p:cNvPr id="15" name="Rectangle 14"/>
          <p:cNvSpPr/>
          <p:nvPr/>
        </p:nvSpPr>
        <p:spPr>
          <a:xfrm>
            <a:off x="361950" y="1282038"/>
            <a:ext cx="3905251" cy="4932733"/>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342900" lvl="0" indent="-342900" defTabSz="895350">
              <a:spcAft>
                <a:spcPts val="400"/>
              </a:spcAft>
              <a:buFont typeface="Wingdings" panose="05000000000000000000" pitchFamily="2" charset="2"/>
              <a:buChar char="§"/>
            </a:pPr>
            <a:r>
              <a:rPr lang="en-US" sz="1600" b="0" dirty="0" smtClean="0">
                <a:solidFill>
                  <a:srgbClr val="002776"/>
                </a:solidFill>
              </a:rPr>
              <a:t>In </a:t>
            </a:r>
            <a:r>
              <a:rPr lang="en-US" sz="1600" b="0" dirty="0">
                <a:solidFill>
                  <a:srgbClr val="002776"/>
                </a:solidFill>
              </a:rPr>
              <a:t>a visual workplace, the goal is to create an environment that is </a:t>
            </a:r>
            <a:r>
              <a:rPr lang="en-US" sz="1600" dirty="0">
                <a:solidFill>
                  <a:srgbClr val="002776"/>
                </a:solidFill>
              </a:rPr>
              <a:t>“self-explaining, self-ordering, and self-improving.”</a:t>
            </a:r>
          </a:p>
          <a:p>
            <a:pPr marL="342900" lvl="0" indent="-342900" defTabSz="895350">
              <a:spcAft>
                <a:spcPts val="400"/>
              </a:spcAft>
              <a:buFont typeface="Wingdings" panose="05000000000000000000" pitchFamily="2" charset="2"/>
              <a:buChar char="§"/>
            </a:pPr>
            <a:r>
              <a:rPr lang="en-US" sz="1600" dirty="0">
                <a:solidFill>
                  <a:srgbClr val="002776"/>
                </a:solidFill>
              </a:rPr>
              <a:t>Information is shared</a:t>
            </a:r>
            <a:r>
              <a:rPr lang="en-US" sz="1600" b="0" dirty="0">
                <a:solidFill>
                  <a:srgbClr val="002776"/>
                </a:solidFill>
              </a:rPr>
              <a:t>, to </a:t>
            </a:r>
            <a:r>
              <a:rPr lang="en-US" sz="1600" b="0" dirty="0" smtClean="0">
                <a:solidFill>
                  <a:srgbClr val="002776"/>
                </a:solidFill>
              </a:rPr>
              <a:t>enable </a:t>
            </a:r>
            <a:r>
              <a:rPr lang="en-US" sz="1600" b="0" dirty="0">
                <a:solidFill>
                  <a:srgbClr val="002776"/>
                </a:solidFill>
              </a:rPr>
              <a:t>rapid understanding of:</a:t>
            </a:r>
          </a:p>
          <a:p>
            <a:pPr marL="641350" lvl="1" indent="-285750" defTabSz="895350">
              <a:spcAft>
                <a:spcPts val="400"/>
              </a:spcAft>
              <a:buFont typeface="Symbol" pitchFamily="18" charset="2"/>
              <a:buChar char="-"/>
            </a:pPr>
            <a:r>
              <a:rPr lang="en-US" sz="1600" b="0" dirty="0">
                <a:solidFill>
                  <a:srgbClr val="002776"/>
                </a:solidFill>
              </a:rPr>
              <a:t>Current operational performance</a:t>
            </a:r>
          </a:p>
          <a:p>
            <a:pPr marL="641350" lvl="1" indent="-285750" defTabSz="895350">
              <a:spcAft>
                <a:spcPts val="400"/>
              </a:spcAft>
              <a:buFont typeface="Symbol" pitchFamily="18" charset="2"/>
              <a:buChar char="-"/>
            </a:pPr>
            <a:r>
              <a:rPr lang="en-US" sz="1600" b="0" dirty="0">
                <a:solidFill>
                  <a:srgbClr val="002776"/>
                </a:solidFill>
              </a:rPr>
              <a:t>What the core process is</a:t>
            </a:r>
          </a:p>
          <a:p>
            <a:pPr marL="641350" lvl="1" indent="-285750" defTabSz="895350">
              <a:spcAft>
                <a:spcPts val="400"/>
              </a:spcAft>
              <a:buFont typeface="Symbol" pitchFamily="18" charset="2"/>
              <a:buChar char="-"/>
            </a:pPr>
            <a:r>
              <a:rPr lang="en-US" sz="1600" b="0" dirty="0">
                <a:solidFill>
                  <a:srgbClr val="002776"/>
                </a:solidFill>
              </a:rPr>
              <a:t>Performance against plan</a:t>
            </a:r>
          </a:p>
          <a:p>
            <a:pPr marL="641350" lvl="1" indent="-285750" defTabSz="895350">
              <a:spcAft>
                <a:spcPts val="400"/>
              </a:spcAft>
              <a:buFont typeface="Symbol" pitchFamily="18" charset="2"/>
              <a:buChar char="-"/>
            </a:pPr>
            <a:r>
              <a:rPr lang="en-US" sz="1600" b="0" dirty="0">
                <a:solidFill>
                  <a:srgbClr val="002776"/>
                </a:solidFill>
              </a:rPr>
              <a:t>Problems and what is being done to address them</a:t>
            </a:r>
          </a:p>
          <a:p>
            <a:pPr marL="285750" indent="-285750" eaLnBrk="0" hangingPunct="0">
              <a:spcAft>
                <a:spcPts val="400"/>
              </a:spcAft>
              <a:buFont typeface="Wingdings" panose="05000000000000000000" pitchFamily="2" charset="2"/>
              <a:buChar char="§"/>
              <a:tabLst>
                <a:tab pos="0" algn="l"/>
              </a:tabLst>
            </a:pPr>
            <a:r>
              <a:rPr lang="en-GB" sz="1600" b="0" dirty="0" smtClean="0">
                <a:solidFill>
                  <a:srgbClr val="002776"/>
                </a:solidFill>
              </a:rPr>
              <a:t>Shows the </a:t>
            </a:r>
            <a:r>
              <a:rPr lang="en-GB" sz="1600" b="0" dirty="0">
                <a:solidFill>
                  <a:srgbClr val="002776"/>
                </a:solidFill>
              </a:rPr>
              <a:t>‘</a:t>
            </a:r>
            <a:r>
              <a:rPr lang="en-GB" sz="1600" dirty="0">
                <a:solidFill>
                  <a:srgbClr val="002776"/>
                </a:solidFill>
              </a:rPr>
              <a:t>eye of the customer</a:t>
            </a:r>
            <a:r>
              <a:rPr lang="en-GB" sz="1600" b="0" dirty="0">
                <a:solidFill>
                  <a:srgbClr val="002776"/>
                </a:solidFill>
              </a:rPr>
              <a:t>’</a:t>
            </a:r>
          </a:p>
          <a:p>
            <a:pPr marL="285750" indent="-285750" eaLnBrk="0" hangingPunct="0">
              <a:spcAft>
                <a:spcPts val="400"/>
              </a:spcAft>
              <a:buFont typeface="Wingdings" panose="05000000000000000000" pitchFamily="2" charset="2"/>
              <a:buChar char="§"/>
              <a:tabLst>
                <a:tab pos="0" algn="l"/>
              </a:tabLst>
            </a:pPr>
            <a:r>
              <a:rPr lang="en-GB" sz="1600" b="0" dirty="0" smtClean="0">
                <a:solidFill>
                  <a:srgbClr val="002776"/>
                </a:solidFill>
              </a:rPr>
              <a:t>Facilitates </a:t>
            </a:r>
            <a:r>
              <a:rPr lang="en-GB" sz="1600" dirty="0">
                <a:solidFill>
                  <a:srgbClr val="002776"/>
                </a:solidFill>
              </a:rPr>
              <a:t>team communication </a:t>
            </a:r>
            <a:r>
              <a:rPr lang="en-GB" sz="1600" b="0" dirty="0">
                <a:solidFill>
                  <a:srgbClr val="002776"/>
                </a:solidFill>
              </a:rPr>
              <a:t>and </a:t>
            </a:r>
            <a:r>
              <a:rPr lang="en-GB" sz="1600" b="0" dirty="0" smtClean="0">
                <a:solidFill>
                  <a:srgbClr val="002776"/>
                </a:solidFill>
              </a:rPr>
              <a:t>should be the </a:t>
            </a:r>
            <a:r>
              <a:rPr lang="en-GB" sz="1600" b="0" dirty="0">
                <a:solidFill>
                  <a:srgbClr val="002776"/>
                </a:solidFill>
              </a:rPr>
              <a:t>focal point of team </a:t>
            </a:r>
            <a:r>
              <a:rPr lang="en-GB" sz="1600" b="0" dirty="0" smtClean="0">
                <a:solidFill>
                  <a:srgbClr val="002776"/>
                </a:solidFill>
              </a:rPr>
              <a:t>meetings</a:t>
            </a:r>
          </a:p>
          <a:p>
            <a:pPr marL="285750" indent="-285750" eaLnBrk="0" hangingPunct="0">
              <a:spcAft>
                <a:spcPts val="400"/>
              </a:spcAft>
              <a:buFont typeface="Wingdings" panose="05000000000000000000" pitchFamily="2" charset="2"/>
              <a:buChar char="§"/>
              <a:tabLst>
                <a:tab pos="0" algn="l"/>
              </a:tabLst>
            </a:pPr>
            <a:r>
              <a:rPr lang="en-GB" sz="1600" b="0" dirty="0" smtClean="0">
                <a:solidFill>
                  <a:srgbClr val="002776"/>
                </a:solidFill>
              </a:rPr>
              <a:t>Helps underpin a CI </a:t>
            </a:r>
            <a:r>
              <a:rPr lang="en-GB" sz="1600" b="0" dirty="0">
                <a:solidFill>
                  <a:srgbClr val="002776"/>
                </a:solidFill>
              </a:rPr>
              <a:t>journey and empower </a:t>
            </a:r>
            <a:r>
              <a:rPr lang="en-GB" sz="1600" b="0" dirty="0" smtClean="0">
                <a:solidFill>
                  <a:srgbClr val="002776"/>
                </a:solidFill>
              </a:rPr>
              <a:t>employees to </a:t>
            </a:r>
            <a:r>
              <a:rPr lang="en-GB" sz="1600" b="0" dirty="0">
                <a:solidFill>
                  <a:srgbClr val="002776"/>
                </a:solidFill>
              </a:rPr>
              <a:t>deliver improvement</a:t>
            </a:r>
          </a:p>
          <a:p>
            <a:pPr marL="177800" indent="-177800" eaLnBrk="0" hangingPunct="0">
              <a:spcAft>
                <a:spcPts val="400"/>
              </a:spcAft>
              <a:buFont typeface="Arial" pitchFamily="34" charset="0"/>
              <a:buChar char="•"/>
              <a:tabLst>
                <a:tab pos="0" algn="l"/>
              </a:tabLst>
            </a:pPr>
            <a:endParaRPr lang="en-GB" sz="1400" b="0" dirty="0">
              <a:solidFill>
                <a:srgbClr val="002776"/>
              </a:solidFill>
            </a:endParaRPr>
          </a:p>
        </p:txBody>
      </p:sp>
      <p:sp>
        <p:nvSpPr>
          <p:cNvPr id="16" name="Slide Number Placeholder 3"/>
          <p:cNvSpPr txBox="1">
            <a:spLocks/>
          </p:cNvSpPr>
          <p:nvPr/>
        </p:nvSpPr>
        <p:spPr bwMode="auto">
          <a:xfrm>
            <a:off x="4699000" y="6367834"/>
            <a:ext cx="847725" cy="212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400" b="1"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sp>
        <p:nvSpPr>
          <p:cNvPr id="25" name="Title 1"/>
          <p:cNvSpPr>
            <a:spLocks noGrp="1"/>
          </p:cNvSpPr>
          <p:nvPr>
            <p:ph type="title"/>
          </p:nvPr>
        </p:nvSpPr>
        <p:spPr/>
        <p:txBody>
          <a:bodyPr/>
          <a:lstStyle/>
          <a:p>
            <a:pPr lvl="0" eaLnBrk="1" hangingPunct="1"/>
            <a:r>
              <a:rPr lang="en-US" sz="2400" dirty="0"/>
              <a:t>Lean management tools &amp; techniques</a:t>
            </a:r>
            <a:r>
              <a:rPr lang="en-GB" dirty="0" smtClean="0"/>
              <a:t/>
            </a:r>
            <a:br>
              <a:rPr lang="en-GB" dirty="0" smtClean="0"/>
            </a:br>
            <a:r>
              <a:rPr lang="en-GB" sz="1800" b="1" dirty="0">
                <a:solidFill>
                  <a:srgbClr val="99CC33"/>
                </a:solidFill>
                <a:cs typeface="Arial" pitchFamily="34" charset="0"/>
              </a:rPr>
              <a:t>Visual Management </a:t>
            </a:r>
            <a:r>
              <a:rPr lang="en-GB" sz="1800" b="1" dirty="0" smtClean="0">
                <a:solidFill>
                  <a:srgbClr val="99CC33"/>
                </a:solidFill>
                <a:cs typeface="Arial" pitchFamily="34" charset="0"/>
              </a:rPr>
              <a:t>– the power of visual management is often neglected</a:t>
            </a:r>
            <a:endParaRPr lang="en-GB" sz="1800" dirty="0" smtClean="0"/>
          </a:p>
        </p:txBody>
      </p:sp>
      <p:sp>
        <p:nvSpPr>
          <p:cNvPr id="21" name="Slide Number Placeholder 3"/>
          <p:cNvSpPr>
            <a:spLocks noGrp="1"/>
          </p:cNvSpPr>
          <p:nvPr>
            <p:ph type="sldNum" sz="quarter" idx="11"/>
          </p:nvPr>
        </p:nvSpPr>
        <p:spPr>
          <a:xfrm>
            <a:off x="254000" y="6492875"/>
            <a:ext cx="847725" cy="212725"/>
          </a:xfrm>
        </p:spPr>
        <p:txBody>
          <a:bodyPr/>
          <a:lstStyle/>
          <a:p>
            <a:pPr>
              <a:defRPr/>
            </a:pPr>
            <a:fld id="{C5F14C61-931A-4236-A27B-A4A5BA7BA053}" type="slidenum">
              <a:rPr lang="en-GB"/>
              <a:pPr>
                <a:defRPr/>
              </a:pPr>
              <a:t>49</a:t>
            </a:fld>
            <a:endParaRPr lang="en-GB" dirty="0"/>
          </a:p>
        </p:txBody>
      </p:sp>
      <p:grpSp>
        <p:nvGrpSpPr>
          <p:cNvPr id="2" name="Group 1"/>
          <p:cNvGrpSpPr/>
          <p:nvPr/>
        </p:nvGrpSpPr>
        <p:grpSpPr>
          <a:xfrm>
            <a:off x="4717144" y="2704951"/>
            <a:ext cx="4045299" cy="2271193"/>
            <a:chOff x="4121974" y="1458455"/>
            <a:chExt cx="4811652" cy="2271193"/>
          </a:xfrm>
        </p:grpSpPr>
        <p:sp>
          <p:nvSpPr>
            <p:cNvPr id="26" name="Rectangle 25"/>
            <p:cNvSpPr/>
            <p:nvPr/>
          </p:nvSpPr>
          <p:spPr>
            <a:xfrm>
              <a:off x="4218779" y="1785583"/>
              <a:ext cx="1674900" cy="557720"/>
            </a:xfrm>
            <a:prstGeom prst="rect">
              <a:avLst/>
            </a:prstGeom>
            <a:no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rgbClr val="080808"/>
                  </a:solidFill>
                </a:rPr>
                <a:t>Quality cost and delivery measures (KPIs)</a:t>
              </a:r>
            </a:p>
          </p:txBody>
        </p:sp>
        <p:sp>
          <p:nvSpPr>
            <p:cNvPr id="27" name="Rectangle 26"/>
            <p:cNvSpPr/>
            <p:nvPr/>
          </p:nvSpPr>
          <p:spPr>
            <a:xfrm>
              <a:off x="4134674" y="1719873"/>
              <a:ext cx="4798952" cy="2009775"/>
            </a:xfrm>
            <a:prstGeom prst="rect">
              <a:avLst/>
            </a:prstGeom>
            <a:no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74625" indent="-174625"/>
              <a:endParaRPr lang="en-GB" sz="700" dirty="0">
                <a:solidFill>
                  <a:schemeClr val="tx1"/>
                </a:solidFill>
              </a:endParaRPr>
            </a:p>
          </p:txBody>
        </p:sp>
        <p:sp>
          <p:nvSpPr>
            <p:cNvPr id="28" name="Rectangle 27"/>
            <p:cNvSpPr/>
            <p:nvPr/>
          </p:nvSpPr>
          <p:spPr>
            <a:xfrm>
              <a:off x="6102169" y="1785583"/>
              <a:ext cx="1256175" cy="540000"/>
            </a:xfrm>
            <a:prstGeom prst="rect">
              <a:avLst/>
            </a:prstGeom>
            <a:no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rgbClr val="080808"/>
                  </a:solidFill>
                </a:rPr>
                <a:t>Standard operations</a:t>
              </a:r>
            </a:p>
          </p:txBody>
        </p:sp>
        <p:sp>
          <p:nvSpPr>
            <p:cNvPr id="29" name="Rectangle 28"/>
            <p:cNvSpPr/>
            <p:nvPr/>
          </p:nvSpPr>
          <p:spPr>
            <a:xfrm>
              <a:off x="6102169" y="3128013"/>
              <a:ext cx="1256175" cy="540000"/>
            </a:xfrm>
            <a:prstGeom prst="rect">
              <a:avLst/>
            </a:prstGeom>
            <a:no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rgbClr val="080808"/>
                  </a:solidFill>
                </a:rPr>
                <a:t>Standard daily huddle update</a:t>
              </a:r>
            </a:p>
          </p:txBody>
        </p:sp>
        <p:sp>
          <p:nvSpPr>
            <p:cNvPr id="30" name="Rectangle 29"/>
            <p:cNvSpPr/>
            <p:nvPr/>
          </p:nvSpPr>
          <p:spPr>
            <a:xfrm>
              <a:off x="4218779" y="3110293"/>
              <a:ext cx="1674900" cy="557720"/>
            </a:xfrm>
            <a:prstGeom prst="rect">
              <a:avLst/>
            </a:prstGeom>
            <a:no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smtClean="0">
                  <a:solidFill>
                    <a:srgbClr val="080808"/>
                  </a:solidFill>
                </a:rPr>
                <a:t>People information </a:t>
              </a:r>
              <a:endParaRPr lang="en-GB" sz="900" dirty="0">
                <a:solidFill>
                  <a:srgbClr val="080808"/>
                </a:solidFill>
              </a:endParaRPr>
            </a:p>
          </p:txBody>
        </p:sp>
        <p:sp>
          <p:nvSpPr>
            <p:cNvPr id="31" name="Rectangle 30"/>
            <p:cNvSpPr/>
            <p:nvPr/>
          </p:nvSpPr>
          <p:spPr>
            <a:xfrm>
              <a:off x="7545087" y="1785583"/>
              <a:ext cx="1265623" cy="1882430"/>
            </a:xfrm>
            <a:prstGeom prst="rect">
              <a:avLst/>
            </a:prstGeom>
            <a:no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rgbClr val="080808"/>
                  </a:solidFill>
                </a:rPr>
                <a:t>Ideas Board</a:t>
              </a:r>
            </a:p>
          </p:txBody>
        </p:sp>
        <p:sp>
          <p:nvSpPr>
            <p:cNvPr id="32" name="Rectangle 31"/>
            <p:cNvSpPr/>
            <p:nvPr/>
          </p:nvSpPr>
          <p:spPr>
            <a:xfrm>
              <a:off x="4218779" y="2447938"/>
              <a:ext cx="1674900" cy="557720"/>
            </a:xfrm>
            <a:prstGeom prst="rect">
              <a:avLst/>
            </a:prstGeom>
            <a:no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rgbClr val="080808"/>
                  </a:solidFill>
                </a:rPr>
                <a:t>Relevant performance metrics</a:t>
              </a:r>
            </a:p>
          </p:txBody>
        </p:sp>
        <p:sp>
          <p:nvSpPr>
            <p:cNvPr id="33" name="Rectangle 32"/>
            <p:cNvSpPr/>
            <p:nvPr/>
          </p:nvSpPr>
          <p:spPr>
            <a:xfrm>
              <a:off x="6102169" y="2456798"/>
              <a:ext cx="1256175" cy="540000"/>
            </a:xfrm>
            <a:prstGeom prst="rect">
              <a:avLst/>
            </a:prstGeom>
            <a:no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smtClean="0">
                  <a:solidFill>
                    <a:srgbClr val="080808"/>
                  </a:solidFill>
                </a:rPr>
                <a:t>5S update</a:t>
              </a:r>
              <a:endParaRPr lang="en-GB" sz="900" dirty="0">
                <a:solidFill>
                  <a:srgbClr val="080808"/>
                </a:solidFill>
              </a:endParaRPr>
            </a:p>
          </p:txBody>
        </p:sp>
        <p:sp>
          <p:nvSpPr>
            <p:cNvPr id="41" name="Rectangle 40"/>
            <p:cNvSpPr/>
            <p:nvPr/>
          </p:nvSpPr>
          <p:spPr>
            <a:xfrm>
              <a:off x="4121974" y="1458455"/>
              <a:ext cx="4810125" cy="252000"/>
            </a:xfrm>
            <a:prstGeom prst="rect">
              <a:avLst/>
            </a:prstGeom>
            <a:solidFill>
              <a:srgbClr val="00A1DE"/>
            </a:solidFill>
            <a:ln w="12700">
              <a:solidFill>
                <a:srgbClr val="00A1DE"/>
              </a:solidFill>
              <a:miter lim="800000"/>
              <a:headEnd/>
              <a:tailEnd/>
            </a:ln>
            <a:effectLst/>
          </p:spPr>
          <p:txBody>
            <a:bodyPr wrap="none" lIns="54000" tIns="36000" rIns="36000" bIns="36000" anchor="ctr"/>
            <a:lstStyle/>
            <a:p>
              <a:pPr algn="ctr"/>
              <a:r>
                <a:rPr lang="en-GB" sz="1400" dirty="0">
                  <a:solidFill>
                    <a:schemeClr val="bg1"/>
                  </a:solidFill>
                  <a:latin typeface="+mj-lt"/>
                  <a:cs typeface="Arial" pitchFamily="34" charset="0"/>
                </a:rPr>
                <a:t>Operations Hub</a:t>
              </a:r>
            </a:p>
          </p:txBody>
        </p:sp>
      </p:grpSp>
      <p:sp>
        <p:nvSpPr>
          <p:cNvPr id="43" name="TextBox 42"/>
          <p:cNvSpPr txBox="1"/>
          <p:nvPr/>
        </p:nvSpPr>
        <p:spPr>
          <a:xfrm>
            <a:off x="4637168" y="1304379"/>
            <a:ext cx="4171950" cy="815608"/>
          </a:xfrm>
          <a:prstGeom prst="rect">
            <a:avLst/>
          </a:prstGeom>
          <a:noFill/>
        </p:spPr>
        <p:txBody>
          <a:bodyPr wrap="square" rtlCol="0">
            <a:spAutoFit/>
          </a:bodyPr>
          <a:lstStyle/>
          <a:p>
            <a:pPr algn="ctr">
              <a:spcAft>
                <a:spcPts val="600"/>
              </a:spcAft>
            </a:pPr>
            <a:r>
              <a:rPr lang="en-GB" sz="1400" b="1" dirty="0" smtClean="0">
                <a:solidFill>
                  <a:schemeClr val="accent1"/>
                </a:solidFill>
              </a:rPr>
              <a:t>Builds ownership and understanding of the inputs</a:t>
            </a:r>
          </a:p>
          <a:p>
            <a:pPr algn="ctr">
              <a:spcAft>
                <a:spcPts val="600"/>
              </a:spcAft>
            </a:pPr>
            <a:r>
              <a:rPr lang="en-GB" sz="1400" dirty="0" smtClean="0">
                <a:solidFill>
                  <a:schemeClr val="accent1"/>
                </a:solidFill>
              </a:rPr>
              <a:t>Focuses people on collecting relevant data</a:t>
            </a:r>
            <a:endParaRPr lang="en-GB" sz="1400" dirty="0">
              <a:solidFill>
                <a:schemeClr val="accent1"/>
              </a:solidFill>
            </a:endParaRPr>
          </a:p>
        </p:txBody>
      </p:sp>
      <p:sp>
        <p:nvSpPr>
          <p:cNvPr id="44" name="Down Arrow 43"/>
          <p:cNvSpPr/>
          <p:nvPr/>
        </p:nvSpPr>
        <p:spPr bwMode="auto">
          <a:xfrm>
            <a:off x="6462793" y="5110834"/>
            <a:ext cx="520700" cy="491762"/>
          </a:xfrm>
          <a:prstGeom prst="downArrow">
            <a:avLst/>
          </a:prstGeom>
          <a:solidFill>
            <a:srgbClr val="00A1D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Arial" charset="0"/>
            </a:endParaRPr>
          </a:p>
        </p:txBody>
      </p:sp>
      <p:sp>
        <p:nvSpPr>
          <p:cNvPr id="45" name="TextBox 44"/>
          <p:cNvSpPr txBox="1"/>
          <p:nvPr/>
        </p:nvSpPr>
        <p:spPr>
          <a:xfrm>
            <a:off x="4996895" y="5631534"/>
            <a:ext cx="3452496" cy="600164"/>
          </a:xfrm>
          <a:prstGeom prst="rect">
            <a:avLst/>
          </a:prstGeom>
          <a:noFill/>
        </p:spPr>
        <p:txBody>
          <a:bodyPr wrap="square" rtlCol="0">
            <a:spAutoFit/>
          </a:bodyPr>
          <a:lstStyle/>
          <a:p>
            <a:pPr algn="ctr">
              <a:spcAft>
                <a:spcPts val="600"/>
              </a:spcAft>
            </a:pPr>
            <a:r>
              <a:rPr lang="en-GB" sz="1400" b="1" dirty="0" smtClean="0">
                <a:solidFill>
                  <a:schemeClr val="accent1"/>
                </a:solidFill>
              </a:rPr>
              <a:t>Cascades information</a:t>
            </a:r>
          </a:p>
          <a:p>
            <a:pPr algn="ctr">
              <a:spcAft>
                <a:spcPts val="600"/>
              </a:spcAft>
            </a:pPr>
            <a:r>
              <a:rPr lang="en-GB" sz="1400" dirty="0" smtClean="0">
                <a:solidFill>
                  <a:schemeClr val="accent1"/>
                </a:solidFill>
              </a:rPr>
              <a:t>Escalates issues and drives actions</a:t>
            </a:r>
            <a:endParaRPr lang="en-GB" sz="1400" dirty="0">
              <a:solidFill>
                <a:schemeClr val="accent1"/>
              </a:solidFill>
            </a:endParaRPr>
          </a:p>
        </p:txBody>
      </p:sp>
    </p:spTree>
    <p:extLst>
      <p:ext uri="{BB962C8B-B14F-4D97-AF65-F5344CB8AC3E}">
        <p14:creationId xmlns:p14="http://schemas.microsoft.com/office/powerpoint/2010/main" val="41677644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AutoShape 2"/>
          <p:cNvSpPr>
            <a:spLocks noChangeArrowheads="1"/>
          </p:cNvSpPr>
          <p:nvPr/>
        </p:nvSpPr>
        <p:spPr bwMode="gray">
          <a:xfrm>
            <a:off x="468313" y="989013"/>
            <a:ext cx="8280400" cy="1079500"/>
          </a:xfrm>
          <a:prstGeom prst="homePlate">
            <a:avLst>
              <a:gd name="adj" fmla="val 30150"/>
            </a:avLst>
          </a:prstGeom>
          <a:solidFill>
            <a:srgbClr val="B2B2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graphicFrame>
        <p:nvGraphicFramePr>
          <p:cNvPr id="65" name="Group 5"/>
          <p:cNvGraphicFramePr>
            <a:graphicFrameLocks noGrp="1"/>
          </p:cNvGraphicFramePr>
          <p:nvPr>
            <p:extLst>
              <p:ext uri="{D42A27DB-BD31-4B8C-83A1-F6EECF244321}">
                <p14:modId xmlns:p14="http://schemas.microsoft.com/office/powerpoint/2010/main" val="807335230"/>
              </p:ext>
            </p:extLst>
          </p:nvPr>
        </p:nvGraphicFramePr>
        <p:xfrm>
          <a:off x="611188" y="1347788"/>
          <a:ext cx="1223962" cy="647701"/>
        </p:xfrm>
        <a:graphic>
          <a:graphicData uri="http://schemas.openxmlformats.org/drawingml/2006/table">
            <a:tbl>
              <a:tblPr/>
              <a:tblGrid>
                <a:gridCol w="244475"/>
                <a:gridCol w="246062"/>
                <a:gridCol w="242888"/>
                <a:gridCol w="246062"/>
                <a:gridCol w="244475"/>
              </a:tblGrid>
              <a:tr h="144463">
                <a:tc gridSpan="5">
                  <a:txBody>
                    <a:bodyPr/>
                    <a:lstStyle/>
                    <a:p>
                      <a:pPr marL="90488"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chemeClr val="tx1"/>
                          </a:solidFill>
                          <a:effectLst/>
                          <a:latin typeface="Arial" pitchFamily="34" charset="0"/>
                          <a:cs typeface="Arial" pitchFamily="34" charset="0"/>
                        </a:rPr>
                        <a:t>Week -2</a:t>
                      </a:r>
                    </a:p>
                  </a:txBody>
                  <a:tcPr marL="0" marR="0" marT="0" marB="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dirty="0" smtClean="0">
                          <a:ln>
                            <a:noFill/>
                          </a:ln>
                          <a:solidFill>
                            <a:schemeClr val="tx1"/>
                          </a:solidFill>
                          <a:effectLst/>
                          <a:latin typeface="Arial" pitchFamily="34" charset="0"/>
                          <a:cs typeface="Arial" pitchFamily="34" charset="0"/>
                        </a:rPr>
                        <a:t>F</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66" name="Group 40"/>
          <p:cNvGraphicFramePr>
            <a:graphicFrameLocks noGrp="1"/>
          </p:cNvGraphicFramePr>
          <p:nvPr>
            <p:extLst>
              <p:ext uri="{D42A27DB-BD31-4B8C-83A1-F6EECF244321}">
                <p14:modId xmlns:p14="http://schemas.microsoft.com/office/powerpoint/2010/main" val="4019166608"/>
              </p:ext>
            </p:extLst>
          </p:nvPr>
        </p:nvGraphicFramePr>
        <p:xfrm>
          <a:off x="1906588" y="1347788"/>
          <a:ext cx="1223962" cy="647701"/>
        </p:xfrm>
        <a:graphic>
          <a:graphicData uri="http://schemas.openxmlformats.org/drawingml/2006/table">
            <a:tbl>
              <a:tblPr/>
              <a:tblGrid>
                <a:gridCol w="244475"/>
                <a:gridCol w="246062"/>
                <a:gridCol w="242888"/>
                <a:gridCol w="246062"/>
                <a:gridCol w="244475"/>
              </a:tblGrid>
              <a:tr h="144463">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tx1"/>
                          </a:solidFill>
                          <a:effectLst/>
                          <a:latin typeface="Arial" pitchFamily="34" charset="0"/>
                          <a:cs typeface="Arial" pitchFamily="34" charset="0"/>
                        </a:rPr>
                        <a:t>Week 1</a:t>
                      </a:r>
                    </a:p>
                  </a:txBody>
                  <a:tcPr marL="0" marR="0" marT="0" marB="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W</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dirty="0" smtClean="0">
                          <a:ln>
                            <a:noFill/>
                          </a:ln>
                          <a:solidFill>
                            <a:schemeClr val="tx1"/>
                          </a:solidFill>
                          <a:effectLst/>
                          <a:latin typeface="Arial" pitchFamily="34" charset="0"/>
                          <a:cs typeface="Arial" pitchFamily="34" charset="0"/>
                        </a:rPr>
                        <a:t>F</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67" name="Group 75"/>
          <p:cNvGraphicFramePr>
            <a:graphicFrameLocks noGrp="1"/>
          </p:cNvGraphicFramePr>
          <p:nvPr>
            <p:extLst>
              <p:ext uri="{D42A27DB-BD31-4B8C-83A1-F6EECF244321}">
                <p14:modId xmlns:p14="http://schemas.microsoft.com/office/powerpoint/2010/main" val="1457157599"/>
              </p:ext>
            </p:extLst>
          </p:nvPr>
        </p:nvGraphicFramePr>
        <p:xfrm>
          <a:off x="3201988" y="1347788"/>
          <a:ext cx="1223962" cy="647701"/>
        </p:xfrm>
        <a:graphic>
          <a:graphicData uri="http://schemas.openxmlformats.org/drawingml/2006/table">
            <a:tbl>
              <a:tblPr/>
              <a:tblGrid>
                <a:gridCol w="244475"/>
                <a:gridCol w="246062"/>
                <a:gridCol w="242888"/>
                <a:gridCol w="246062"/>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tx1"/>
                          </a:solidFill>
                          <a:effectLst/>
                          <a:latin typeface="Arial" pitchFamily="34" charset="0"/>
                          <a:cs typeface="Arial" pitchFamily="34" charset="0"/>
                        </a:rPr>
                        <a:t>Week 2</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W</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dirty="0" smtClean="0">
                          <a:ln>
                            <a:noFill/>
                          </a:ln>
                          <a:solidFill>
                            <a:schemeClr val="tx1"/>
                          </a:solidFill>
                          <a:effectLst/>
                          <a:latin typeface="Arial" pitchFamily="34" charset="0"/>
                          <a:cs typeface="Arial" pitchFamily="34" charset="0"/>
                        </a:rPr>
                        <a:t>F</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68" name="Group 110"/>
          <p:cNvGraphicFramePr>
            <a:graphicFrameLocks noGrp="1"/>
          </p:cNvGraphicFramePr>
          <p:nvPr>
            <p:extLst>
              <p:ext uri="{D42A27DB-BD31-4B8C-83A1-F6EECF244321}">
                <p14:modId xmlns:p14="http://schemas.microsoft.com/office/powerpoint/2010/main" val="3276024818"/>
              </p:ext>
            </p:extLst>
          </p:nvPr>
        </p:nvGraphicFramePr>
        <p:xfrm>
          <a:off x="4498975" y="1347788"/>
          <a:ext cx="1223963" cy="647701"/>
        </p:xfrm>
        <a:graphic>
          <a:graphicData uri="http://schemas.openxmlformats.org/drawingml/2006/table">
            <a:tbl>
              <a:tblPr/>
              <a:tblGrid>
                <a:gridCol w="244475"/>
                <a:gridCol w="246063"/>
                <a:gridCol w="242887"/>
                <a:gridCol w="246063"/>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tx1"/>
                          </a:solidFill>
                          <a:effectLst/>
                          <a:latin typeface="Arial" pitchFamily="34" charset="0"/>
                          <a:cs typeface="Arial" pitchFamily="34" charset="0"/>
                        </a:rPr>
                        <a:t>Week 3</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W</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dirty="0" smtClean="0">
                          <a:ln>
                            <a:noFill/>
                          </a:ln>
                          <a:solidFill>
                            <a:schemeClr val="tx1"/>
                          </a:solidFill>
                          <a:effectLst/>
                          <a:latin typeface="Arial" pitchFamily="34" charset="0"/>
                          <a:cs typeface="Arial" pitchFamily="34" charset="0"/>
                        </a:rPr>
                        <a:t>F</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69" name="Group 145"/>
          <p:cNvGraphicFramePr>
            <a:graphicFrameLocks noGrp="1"/>
          </p:cNvGraphicFramePr>
          <p:nvPr>
            <p:extLst>
              <p:ext uri="{D42A27DB-BD31-4B8C-83A1-F6EECF244321}">
                <p14:modId xmlns:p14="http://schemas.microsoft.com/office/powerpoint/2010/main" val="3972594425"/>
              </p:ext>
            </p:extLst>
          </p:nvPr>
        </p:nvGraphicFramePr>
        <p:xfrm>
          <a:off x="5794375" y="1347788"/>
          <a:ext cx="1223963" cy="647701"/>
        </p:xfrm>
        <a:graphic>
          <a:graphicData uri="http://schemas.openxmlformats.org/drawingml/2006/table">
            <a:tbl>
              <a:tblPr/>
              <a:tblGrid>
                <a:gridCol w="244475"/>
                <a:gridCol w="246063"/>
                <a:gridCol w="242887"/>
                <a:gridCol w="246063"/>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tx1"/>
                          </a:solidFill>
                          <a:effectLst/>
                          <a:latin typeface="Arial" pitchFamily="34" charset="0"/>
                          <a:cs typeface="Arial" pitchFamily="34" charset="0"/>
                        </a:rPr>
                        <a:t>Week 4</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W</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dirty="0" smtClean="0">
                          <a:ln>
                            <a:noFill/>
                          </a:ln>
                          <a:solidFill>
                            <a:schemeClr val="tx1"/>
                          </a:solidFill>
                          <a:effectLst/>
                          <a:latin typeface="Arial" pitchFamily="34" charset="0"/>
                          <a:cs typeface="Arial" pitchFamily="34" charset="0"/>
                        </a:rPr>
                        <a:t>F</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70" name="Group 180"/>
          <p:cNvGraphicFramePr>
            <a:graphicFrameLocks noGrp="1"/>
          </p:cNvGraphicFramePr>
          <p:nvPr>
            <p:extLst>
              <p:ext uri="{D42A27DB-BD31-4B8C-83A1-F6EECF244321}">
                <p14:modId xmlns:p14="http://schemas.microsoft.com/office/powerpoint/2010/main" val="348983500"/>
              </p:ext>
            </p:extLst>
          </p:nvPr>
        </p:nvGraphicFramePr>
        <p:xfrm>
          <a:off x="7091363" y="1347788"/>
          <a:ext cx="1223962" cy="647701"/>
        </p:xfrm>
        <a:graphic>
          <a:graphicData uri="http://schemas.openxmlformats.org/drawingml/2006/table">
            <a:tbl>
              <a:tblPr/>
              <a:tblGrid>
                <a:gridCol w="244475"/>
                <a:gridCol w="246062"/>
                <a:gridCol w="242888"/>
                <a:gridCol w="246062"/>
                <a:gridCol w="244475"/>
              </a:tblGrid>
              <a:tr h="144463">
                <a:tc gridSpan="5">
                  <a:txBody>
                    <a:bodyPr/>
                    <a:lstStyle/>
                    <a:p>
                      <a:pPr marL="90488"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chemeClr val="tx1"/>
                          </a:solidFill>
                          <a:effectLst/>
                          <a:latin typeface="Arial" pitchFamily="34" charset="0"/>
                          <a:cs typeface="Arial" pitchFamily="34" charset="0"/>
                        </a:rPr>
                        <a:t>Week 5              12</a:t>
                      </a:r>
                    </a:p>
                  </a:txBody>
                  <a:tcPr marL="0" marR="0" marT="0" marB="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dirty="0" smtClean="0">
                          <a:ln>
                            <a:noFill/>
                          </a:ln>
                          <a:solidFill>
                            <a:schemeClr val="tx1"/>
                          </a:solidFill>
                          <a:effectLst/>
                          <a:latin typeface="Arial" pitchFamily="34" charset="0"/>
                          <a:cs typeface="Arial" pitchFamily="34" charset="0"/>
                        </a:rPr>
                        <a:t>F</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sp>
        <p:nvSpPr>
          <p:cNvPr id="71" name="Rectangle 215"/>
          <p:cNvSpPr>
            <a:spLocks noChangeArrowheads="1"/>
          </p:cNvSpPr>
          <p:nvPr/>
        </p:nvSpPr>
        <p:spPr bwMode="gray">
          <a:xfrm>
            <a:off x="1042988" y="1768475"/>
            <a:ext cx="1152525" cy="150813"/>
          </a:xfrm>
          <a:prstGeom prst="rect">
            <a:avLst/>
          </a:prstGeom>
          <a:solidFill>
            <a:srgbClr val="596E6E">
              <a:alpha val="20000"/>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endParaRPr lang="en-US" altLang="fr-FR" sz="1800"/>
          </a:p>
        </p:txBody>
      </p:sp>
      <p:grpSp>
        <p:nvGrpSpPr>
          <p:cNvPr id="72" name="Group 216"/>
          <p:cNvGrpSpPr>
            <a:grpSpLocks/>
          </p:cNvGrpSpPr>
          <p:nvPr/>
        </p:nvGrpSpPr>
        <p:grpSpPr bwMode="auto">
          <a:xfrm>
            <a:off x="877888" y="1768475"/>
            <a:ext cx="279400" cy="152400"/>
            <a:chOff x="567" y="996"/>
            <a:chExt cx="176" cy="96"/>
          </a:xfrm>
        </p:grpSpPr>
        <p:sp>
          <p:nvSpPr>
            <p:cNvPr id="73" name="AutoShape 217"/>
            <p:cNvSpPr>
              <a:spLocks noChangeArrowheads="1"/>
            </p:cNvSpPr>
            <p:nvPr/>
          </p:nvSpPr>
          <p:spPr bwMode="gray">
            <a:xfrm>
              <a:off x="660" y="996"/>
              <a:ext cx="83" cy="96"/>
            </a:xfrm>
            <a:prstGeom prst="diamond">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74" name="Rectangle 218"/>
            <p:cNvSpPr>
              <a:spLocks noChangeArrowheads="1"/>
            </p:cNvSpPr>
            <p:nvPr/>
          </p:nvSpPr>
          <p:spPr bwMode="gray">
            <a:xfrm>
              <a:off x="567" y="996"/>
              <a:ext cx="136" cy="96"/>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marL="171450" indent="-171450"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buSzPct val="130000"/>
                <a:buFont typeface="Symbol" pitchFamily="18" charset="2"/>
                <a:buNone/>
              </a:pPr>
              <a:r>
                <a:rPr lang="en-US" altLang="fr-FR" sz="800">
                  <a:solidFill>
                    <a:srgbClr val="FFFFFF"/>
                  </a:solidFill>
                </a:rPr>
                <a:t>M</a:t>
              </a:r>
            </a:p>
          </p:txBody>
        </p:sp>
      </p:grpSp>
      <p:grpSp>
        <p:nvGrpSpPr>
          <p:cNvPr id="75" name="Group 219"/>
          <p:cNvGrpSpPr>
            <a:grpSpLocks/>
          </p:cNvGrpSpPr>
          <p:nvPr/>
        </p:nvGrpSpPr>
        <p:grpSpPr bwMode="auto">
          <a:xfrm>
            <a:off x="4752975" y="1768475"/>
            <a:ext cx="508000" cy="152400"/>
            <a:chOff x="2994" y="996"/>
            <a:chExt cx="320" cy="96"/>
          </a:xfrm>
        </p:grpSpPr>
        <p:sp>
          <p:nvSpPr>
            <p:cNvPr id="76" name="AutoShape 220"/>
            <p:cNvSpPr>
              <a:spLocks noChangeArrowheads="1"/>
            </p:cNvSpPr>
            <p:nvPr/>
          </p:nvSpPr>
          <p:spPr bwMode="gray">
            <a:xfrm>
              <a:off x="3231" y="996"/>
              <a:ext cx="83" cy="96"/>
            </a:xfrm>
            <a:prstGeom prst="diamond">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77" name="Rectangle 221"/>
            <p:cNvSpPr>
              <a:spLocks noChangeArrowheads="1"/>
            </p:cNvSpPr>
            <p:nvPr/>
          </p:nvSpPr>
          <p:spPr bwMode="gray">
            <a:xfrm>
              <a:off x="2994" y="996"/>
              <a:ext cx="280" cy="96"/>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marL="171450" indent="-171450"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buSzPct val="130000"/>
                <a:buFont typeface="Symbol" pitchFamily="18" charset="2"/>
                <a:buNone/>
              </a:pPr>
              <a:r>
                <a:rPr lang="en-US" altLang="fr-FR" sz="800">
                  <a:solidFill>
                    <a:srgbClr val="FFFFFF"/>
                  </a:solidFill>
                </a:rPr>
                <a:t>FS1</a:t>
              </a:r>
            </a:p>
          </p:txBody>
        </p:sp>
      </p:grpSp>
      <p:sp>
        <p:nvSpPr>
          <p:cNvPr id="81" name="Freeform 229"/>
          <p:cNvSpPr>
            <a:spLocks/>
          </p:cNvSpPr>
          <p:nvPr/>
        </p:nvSpPr>
        <p:spPr bwMode="auto">
          <a:xfrm>
            <a:off x="1258888" y="1328738"/>
            <a:ext cx="217487" cy="703262"/>
          </a:xfrm>
          <a:custGeom>
            <a:avLst/>
            <a:gdLst>
              <a:gd name="T0" fmla="*/ 2147483647 w 87"/>
              <a:gd name="T1" fmla="*/ 0 h 178"/>
              <a:gd name="T2" fmla="*/ 2147483647 w 87"/>
              <a:gd name="T3" fmla="*/ 2147483647 h 178"/>
              <a:gd name="T4" fmla="*/ 2147483647 w 87"/>
              <a:gd name="T5" fmla="*/ 2147483647 h 178"/>
              <a:gd name="T6" fmla="*/ 2147483647 w 87"/>
              <a:gd name="T7" fmla="*/ 2147483647 h 178"/>
              <a:gd name="T8" fmla="*/ 2147483647 w 87"/>
              <a:gd name="T9" fmla="*/ 2147483647 h 178"/>
              <a:gd name="T10" fmla="*/ 2147483647 w 87"/>
              <a:gd name="T11" fmla="*/ 2147483647 h 178"/>
              <a:gd name="T12" fmla="*/ 2147483647 w 87"/>
              <a:gd name="T13" fmla="*/ 2147483647 h 178"/>
              <a:gd name="T14" fmla="*/ 2147483647 w 87"/>
              <a:gd name="T15" fmla="*/ 2147483647 h 178"/>
              <a:gd name="T16" fmla="*/ 2147483647 w 87"/>
              <a:gd name="T17" fmla="*/ 2147483647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178"/>
              <a:gd name="T29" fmla="*/ 87 w 87"/>
              <a:gd name="T30" fmla="*/ 178 h 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178">
                <a:moveTo>
                  <a:pt x="76" y="0"/>
                </a:moveTo>
                <a:lnTo>
                  <a:pt x="20" y="1"/>
                </a:lnTo>
                <a:cubicBezTo>
                  <a:pt x="8" y="10"/>
                  <a:pt x="0" y="32"/>
                  <a:pt x="1" y="52"/>
                </a:cubicBezTo>
                <a:cubicBezTo>
                  <a:pt x="2" y="72"/>
                  <a:pt x="22" y="103"/>
                  <a:pt x="25" y="124"/>
                </a:cubicBezTo>
                <a:cubicBezTo>
                  <a:pt x="28" y="145"/>
                  <a:pt x="12" y="169"/>
                  <a:pt x="20" y="178"/>
                </a:cubicBezTo>
                <a:lnTo>
                  <a:pt x="71" y="178"/>
                </a:lnTo>
                <a:cubicBezTo>
                  <a:pt x="82" y="169"/>
                  <a:pt x="87" y="145"/>
                  <a:pt x="85" y="124"/>
                </a:cubicBezTo>
                <a:cubicBezTo>
                  <a:pt x="83" y="103"/>
                  <a:pt x="59" y="69"/>
                  <a:pt x="58" y="49"/>
                </a:cubicBezTo>
                <a:cubicBezTo>
                  <a:pt x="57" y="29"/>
                  <a:pt x="73" y="11"/>
                  <a:pt x="77" y="1"/>
                </a:cubicBezTo>
              </a:path>
            </a:pathLst>
          </a:custGeom>
          <a:solidFill>
            <a:srgbClr val="B2B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2" name="Rectangle 230"/>
          <p:cNvSpPr>
            <a:spLocks noChangeArrowheads="1"/>
          </p:cNvSpPr>
          <p:nvPr/>
        </p:nvSpPr>
        <p:spPr bwMode="gray">
          <a:xfrm>
            <a:off x="2351088" y="1766888"/>
            <a:ext cx="1152525" cy="150812"/>
          </a:xfrm>
          <a:prstGeom prst="rect">
            <a:avLst/>
          </a:prstGeom>
          <a:solidFill>
            <a:srgbClr val="596E6E">
              <a:alpha val="20000"/>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endParaRPr lang="en-US" altLang="fr-FR" sz="1800"/>
          </a:p>
        </p:txBody>
      </p:sp>
      <p:grpSp>
        <p:nvGrpSpPr>
          <p:cNvPr id="83" name="Group 231"/>
          <p:cNvGrpSpPr>
            <a:grpSpLocks/>
          </p:cNvGrpSpPr>
          <p:nvPr/>
        </p:nvGrpSpPr>
        <p:grpSpPr bwMode="auto">
          <a:xfrm>
            <a:off x="3449638" y="1768475"/>
            <a:ext cx="755650" cy="152400"/>
            <a:chOff x="2173" y="996"/>
            <a:chExt cx="476" cy="96"/>
          </a:xfrm>
        </p:grpSpPr>
        <p:sp>
          <p:nvSpPr>
            <p:cNvPr id="84" name="AutoShape 232"/>
            <p:cNvSpPr>
              <a:spLocks noChangeArrowheads="1"/>
            </p:cNvSpPr>
            <p:nvPr/>
          </p:nvSpPr>
          <p:spPr bwMode="gray">
            <a:xfrm>
              <a:off x="2566" y="996"/>
              <a:ext cx="83" cy="96"/>
            </a:xfrm>
            <a:prstGeom prst="diamond">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85" name="Rectangle 233"/>
            <p:cNvSpPr>
              <a:spLocks noChangeArrowheads="1"/>
            </p:cNvSpPr>
            <p:nvPr/>
          </p:nvSpPr>
          <p:spPr bwMode="gray">
            <a:xfrm>
              <a:off x="2173" y="996"/>
              <a:ext cx="435" cy="96"/>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marL="171450" indent="-171450"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buSzPct val="130000"/>
                <a:buFont typeface="Symbol" pitchFamily="18" charset="2"/>
                <a:buNone/>
              </a:pPr>
              <a:r>
                <a:rPr lang="en-US" altLang="fr-FR" sz="800">
                  <a:solidFill>
                    <a:srgbClr val="FFFFFF"/>
                  </a:solidFill>
                </a:rPr>
                <a:t>CS2 – Map</a:t>
              </a:r>
            </a:p>
          </p:txBody>
        </p:sp>
      </p:grpSp>
      <p:grpSp>
        <p:nvGrpSpPr>
          <p:cNvPr id="86" name="Group 234"/>
          <p:cNvGrpSpPr>
            <a:grpSpLocks/>
          </p:cNvGrpSpPr>
          <p:nvPr/>
        </p:nvGrpSpPr>
        <p:grpSpPr bwMode="auto">
          <a:xfrm>
            <a:off x="2159000" y="1766888"/>
            <a:ext cx="279400" cy="152400"/>
            <a:chOff x="567" y="996"/>
            <a:chExt cx="176" cy="96"/>
          </a:xfrm>
        </p:grpSpPr>
        <p:sp>
          <p:nvSpPr>
            <p:cNvPr id="87" name="AutoShape 235"/>
            <p:cNvSpPr>
              <a:spLocks noChangeArrowheads="1"/>
            </p:cNvSpPr>
            <p:nvPr/>
          </p:nvSpPr>
          <p:spPr bwMode="gray">
            <a:xfrm>
              <a:off x="660" y="996"/>
              <a:ext cx="83" cy="96"/>
            </a:xfrm>
            <a:prstGeom prst="diamond">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88" name="Rectangle 236"/>
            <p:cNvSpPr>
              <a:spLocks noChangeArrowheads="1"/>
            </p:cNvSpPr>
            <p:nvPr/>
          </p:nvSpPr>
          <p:spPr bwMode="gray">
            <a:xfrm>
              <a:off x="567" y="996"/>
              <a:ext cx="136" cy="96"/>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marL="171450" indent="-171450"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buSzPct val="130000"/>
                <a:buFont typeface="Symbol" pitchFamily="18" charset="2"/>
                <a:buNone/>
              </a:pPr>
              <a:r>
                <a:rPr lang="en-US" altLang="fr-FR" sz="800">
                  <a:solidFill>
                    <a:srgbClr val="FFFFFF"/>
                  </a:solidFill>
                </a:rPr>
                <a:t>CS1</a:t>
              </a:r>
            </a:p>
          </p:txBody>
        </p:sp>
      </p:grpSp>
      <p:sp>
        <p:nvSpPr>
          <p:cNvPr id="89" name="Freeform 237"/>
          <p:cNvSpPr>
            <a:spLocks/>
          </p:cNvSpPr>
          <p:nvPr/>
        </p:nvSpPr>
        <p:spPr bwMode="auto">
          <a:xfrm>
            <a:off x="7739063" y="1312863"/>
            <a:ext cx="217487" cy="703262"/>
          </a:xfrm>
          <a:custGeom>
            <a:avLst/>
            <a:gdLst>
              <a:gd name="T0" fmla="*/ 2147483647 w 87"/>
              <a:gd name="T1" fmla="*/ 0 h 178"/>
              <a:gd name="T2" fmla="*/ 2147483647 w 87"/>
              <a:gd name="T3" fmla="*/ 2147483647 h 178"/>
              <a:gd name="T4" fmla="*/ 2147483647 w 87"/>
              <a:gd name="T5" fmla="*/ 2147483647 h 178"/>
              <a:gd name="T6" fmla="*/ 2147483647 w 87"/>
              <a:gd name="T7" fmla="*/ 2147483647 h 178"/>
              <a:gd name="T8" fmla="*/ 2147483647 w 87"/>
              <a:gd name="T9" fmla="*/ 2147483647 h 178"/>
              <a:gd name="T10" fmla="*/ 2147483647 w 87"/>
              <a:gd name="T11" fmla="*/ 2147483647 h 178"/>
              <a:gd name="T12" fmla="*/ 2147483647 w 87"/>
              <a:gd name="T13" fmla="*/ 2147483647 h 178"/>
              <a:gd name="T14" fmla="*/ 2147483647 w 87"/>
              <a:gd name="T15" fmla="*/ 2147483647 h 178"/>
              <a:gd name="T16" fmla="*/ 2147483647 w 87"/>
              <a:gd name="T17" fmla="*/ 2147483647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178"/>
              <a:gd name="T29" fmla="*/ 87 w 87"/>
              <a:gd name="T30" fmla="*/ 178 h 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178">
                <a:moveTo>
                  <a:pt x="76" y="0"/>
                </a:moveTo>
                <a:lnTo>
                  <a:pt x="20" y="1"/>
                </a:lnTo>
                <a:cubicBezTo>
                  <a:pt x="8" y="10"/>
                  <a:pt x="0" y="32"/>
                  <a:pt x="1" y="52"/>
                </a:cubicBezTo>
                <a:cubicBezTo>
                  <a:pt x="2" y="72"/>
                  <a:pt x="22" y="103"/>
                  <a:pt x="25" y="124"/>
                </a:cubicBezTo>
                <a:cubicBezTo>
                  <a:pt x="28" y="145"/>
                  <a:pt x="12" y="169"/>
                  <a:pt x="20" y="178"/>
                </a:cubicBezTo>
                <a:lnTo>
                  <a:pt x="71" y="178"/>
                </a:lnTo>
                <a:cubicBezTo>
                  <a:pt x="82" y="169"/>
                  <a:pt x="87" y="145"/>
                  <a:pt x="85" y="124"/>
                </a:cubicBezTo>
                <a:cubicBezTo>
                  <a:pt x="83" y="103"/>
                  <a:pt x="59" y="69"/>
                  <a:pt x="58" y="49"/>
                </a:cubicBezTo>
                <a:cubicBezTo>
                  <a:pt x="57" y="29"/>
                  <a:pt x="73" y="11"/>
                  <a:pt x="77" y="1"/>
                </a:cubicBezTo>
              </a:path>
            </a:pathLst>
          </a:custGeom>
          <a:solidFill>
            <a:srgbClr val="B2B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nvGrpSpPr>
          <p:cNvPr id="90" name="Group 238"/>
          <p:cNvGrpSpPr>
            <a:grpSpLocks/>
          </p:cNvGrpSpPr>
          <p:nvPr/>
        </p:nvGrpSpPr>
        <p:grpSpPr bwMode="auto">
          <a:xfrm>
            <a:off x="7092950" y="1766888"/>
            <a:ext cx="1214438" cy="152400"/>
            <a:chOff x="4468" y="995"/>
            <a:chExt cx="765" cy="96"/>
          </a:xfrm>
        </p:grpSpPr>
        <p:sp>
          <p:nvSpPr>
            <p:cNvPr id="91" name="AutoShape 239"/>
            <p:cNvSpPr>
              <a:spLocks noChangeArrowheads="1"/>
            </p:cNvSpPr>
            <p:nvPr/>
          </p:nvSpPr>
          <p:spPr bwMode="gray">
            <a:xfrm>
              <a:off x="5150" y="995"/>
              <a:ext cx="83" cy="96"/>
            </a:xfrm>
            <a:prstGeom prst="diamond">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92" name="Rectangle 240"/>
            <p:cNvSpPr>
              <a:spLocks noChangeArrowheads="1"/>
            </p:cNvSpPr>
            <p:nvPr/>
          </p:nvSpPr>
          <p:spPr bwMode="gray">
            <a:xfrm>
              <a:off x="4468" y="995"/>
              <a:ext cx="725" cy="96"/>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marL="171450" indent="-171450"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buSzPct val="130000"/>
                <a:buFont typeface="Symbol" pitchFamily="18" charset="2"/>
                <a:buNone/>
              </a:pPr>
              <a:r>
                <a:rPr lang="en-US" altLang="fr-FR" sz="800">
                  <a:solidFill>
                    <a:srgbClr val="FFFFFF"/>
                  </a:solidFill>
                </a:rPr>
                <a:t>Work pilot</a:t>
              </a:r>
            </a:p>
          </p:txBody>
        </p:sp>
      </p:grpSp>
      <p:sp>
        <p:nvSpPr>
          <p:cNvPr id="93" name="AutoShape 241"/>
          <p:cNvSpPr>
            <a:spLocks noChangeArrowheads="1"/>
          </p:cNvSpPr>
          <p:nvPr/>
        </p:nvSpPr>
        <p:spPr bwMode="gray">
          <a:xfrm>
            <a:off x="4117975" y="1960563"/>
            <a:ext cx="131763" cy="107950"/>
          </a:xfrm>
          <a:prstGeom prst="triangle">
            <a:avLst>
              <a:gd name="adj" fmla="val 50000"/>
            </a:avLst>
          </a:prstGeom>
          <a:solidFill>
            <a:srgbClr val="FF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94" name="AutoShape 242"/>
          <p:cNvSpPr>
            <a:spLocks noChangeArrowheads="1"/>
          </p:cNvSpPr>
          <p:nvPr/>
        </p:nvSpPr>
        <p:spPr bwMode="gray">
          <a:xfrm>
            <a:off x="5160963" y="1960563"/>
            <a:ext cx="131762" cy="107950"/>
          </a:xfrm>
          <a:prstGeom prst="triangle">
            <a:avLst>
              <a:gd name="adj" fmla="val 50000"/>
            </a:avLst>
          </a:prstGeom>
          <a:solidFill>
            <a:srgbClr val="FF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grpSp>
        <p:nvGrpSpPr>
          <p:cNvPr id="95" name="Group 243"/>
          <p:cNvGrpSpPr>
            <a:grpSpLocks/>
          </p:cNvGrpSpPr>
          <p:nvPr/>
        </p:nvGrpSpPr>
        <p:grpSpPr bwMode="auto">
          <a:xfrm>
            <a:off x="6048375" y="1766888"/>
            <a:ext cx="508000" cy="152400"/>
            <a:chOff x="2994" y="996"/>
            <a:chExt cx="320" cy="96"/>
          </a:xfrm>
        </p:grpSpPr>
        <p:sp>
          <p:nvSpPr>
            <p:cNvPr id="96" name="AutoShape 244"/>
            <p:cNvSpPr>
              <a:spLocks noChangeArrowheads="1"/>
            </p:cNvSpPr>
            <p:nvPr/>
          </p:nvSpPr>
          <p:spPr bwMode="gray">
            <a:xfrm>
              <a:off x="3231" y="996"/>
              <a:ext cx="83" cy="96"/>
            </a:xfrm>
            <a:prstGeom prst="diamond">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97" name="Rectangle 245"/>
            <p:cNvSpPr>
              <a:spLocks noChangeArrowheads="1"/>
            </p:cNvSpPr>
            <p:nvPr/>
          </p:nvSpPr>
          <p:spPr bwMode="gray">
            <a:xfrm>
              <a:off x="2994" y="996"/>
              <a:ext cx="280" cy="96"/>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marL="171450" indent="-171450"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buSzPct val="130000"/>
                <a:buFont typeface="Symbol" pitchFamily="18" charset="2"/>
                <a:buNone/>
              </a:pPr>
              <a:r>
                <a:rPr lang="en-US" altLang="fr-FR" sz="800">
                  <a:solidFill>
                    <a:srgbClr val="FFFFFF"/>
                  </a:solidFill>
                </a:rPr>
                <a:t>FS2</a:t>
              </a:r>
            </a:p>
          </p:txBody>
        </p:sp>
      </p:grpSp>
      <p:sp>
        <p:nvSpPr>
          <p:cNvPr id="98" name="AutoShape 246"/>
          <p:cNvSpPr>
            <a:spLocks noChangeArrowheads="1"/>
          </p:cNvSpPr>
          <p:nvPr/>
        </p:nvSpPr>
        <p:spPr bwMode="gray">
          <a:xfrm>
            <a:off x="6456363" y="1960563"/>
            <a:ext cx="131762" cy="107950"/>
          </a:xfrm>
          <a:prstGeom prst="triangle">
            <a:avLst>
              <a:gd name="adj" fmla="val 50000"/>
            </a:avLst>
          </a:prstGeom>
          <a:solidFill>
            <a:srgbClr val="FF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99" name="AutoShape 247"/>
          <p:cNvSpPr>
            <a:spLocks noChangeArrowheads="1"/>
          </p:cNvSpPr>
          <p:nvPr/>
        </p:nvSpPr>
        <p:spPr bwMode="gray">
          <a:xfrm>
            <a:off x="8185150" y="1960563"/>
            <a:ext cx="131763" cy="107950"/>
          </a:xfrm>
          <a:prstGeom prst="triangle">
            <a:avLst>
              <a:gd name="adj" fmla="val 50000"/>
            </a:avLst>
          </a:prstGeom>
          <a:solidFill>
            <a:srgbClr val="FF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grpSp>
        <p:nvGrpSpPr>
          <p:cNvPr id="100" name="Group 248"/>
          <p:cNvGrpSpPr>
            <a:grpSpLocks/>
          </p:cNvGrpSpPr>
          <p:nvPr/>
        </p:nvGrpSpPr>
        <p:grpSpPr bwMode="auto">
          <a:xfrm>
            <a:off x="611188" y="1095375"/>
            <a:ext cx="7726362" cy="180975"/>
            <a:chOff x="385" y="572"/>
            <a:chExt cx="4867" cy="114"/>
          </a:xfrm>
        </p:grpSpPr>
        <p:sp>
          <p:nvSpPr>
            <p:cNvPr id="101" name="AutoShape 249"/>
            <p:cNvSpPr>
              <a:spLocks noChangeArrowheads="1"/>
            </p:cNvSpPr>
            <p:nvPr/>
          </p:nvSpPr>
          <p:spPr bwMode="auto">
            <a:xfrm>
              <a:off x="385" y="572"/>
              <a:ext cx="4808" cy="114"/>
            </a:xfrm>
            <a:prstGeom prst="homePlate">
              <a:avLst>
                <a:gd name="adj" fmla="val 0"/>
              </a:avLst>
            </a:prstGeom>
            <a:solidFill>
              <a:srgbClr val="6666FF"/>
            </a:solidFill>
            <a:ln w="19050">
              <a:solidFill>
                <a:schemeClr val="tx1"/>
              </a:solidFill>
              <a:miter lim="800000"/>
              <a:headEnd/>
              <a:tailEnd/>
            </a:ln>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endParaRPr lang="en-US" altLang="fr-FR" sz="1000">
                <a:solidFill>
                  <a:srgbClr val="FFFFFF"/>
                </a:solidFill>
              </a:endParaRPr>
            </a:p>
          </p:txBody>
        </p:sp>
        <p:sp>
          <p:nvSpPr>
            <p:cNvPr id="102" name="AutoShape 250"/>
            <p:cNvSpPr>
              <a:spLocks noChangeArrowheads="1"/>
            </p:cNvSpPr>
            <p:nvPr/>
          </p:nvSpPr>
          <p:spPr bwMode="auto">
            <a:xfrm>
              <a:off x="4059" y="573"/>
              <a:ext cx="1134" cy="111"/>
            </a:xfrm>
            <a:prstGeom prst="homePlate">
              <a:avLst>
                <a:gd name="adj" fmla="val 0"/>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000">
                  <a:solidFill>
                    <a:srgbClr val="FFFFFF"/>
                  </a:solidFill>
                </a:rPr>
                <a:t>Implement improvements</a:t>
              </a:r>
            </a:p>
          </p:txBody>
        </p:sp>
        <p:sp>
          <p:nvSpPr>
            <p:cNvPr id="103" name="AutoShape 251"/>
            <p:cNvSpPr>
              <a:spLocks noChangeArrowheads="1"/>
            </p:cNvSpPr>
            <p:nvPr/>
          </p:nvSpPr>
          <p:spPr bwMode="gray">
            <a:xfrm>
              <a:off x="4017" y="572"/>
              <a:ext cx="113" cy="113"/>
            </a:xfrm>
            <a:prstGeom prst="diamond">
              <a:avLst/>
            </a:prstGeom>
            <a:solidFill>
              <a:schemeClr val="tx1"/>
            </a:solidFill>
            <a:ln w="12700" algn="ctr">
              <a:solidFill>
                <a:schemeClr val="tx1"/>
              </a:solidFill>
              <a:miter lim="800000"/>
              <a:headEnd/>
              <a:tailEnd/>
            </a:ln>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104" name="AutoShape 252"/>
            <p:cNvSpPr>
              <a:spLocks noChangeArrowheads="1"/>
            </p:cNvSpPr>
            <p:nvPr/>
          </p:nvSpPr>
          <p:spPr bwMode="auto">
            <a:xfrm>
              <a:off x="2608" y="573"/>
              <a:ext cx="1466" cy="111"/>
            </a:xfrm>
            <a:prstGeom prst="homePlate">
              <a:avLst>
                <a:gd name="adj" fmla="val 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GB" altLang="fr-FR" sz="1200" dirty="0">
                  <a:solidFill>
                    <a:srgbClr val="FFFFFF"/>
                  </a:solidFill>
                </a:rPr>
                <a:t>Future State</a:t>
              </a:r>
            </a:p>
          </p:txBody>
        </p:sp>
        <p:sp>
          <p:nvSpPr>
            <p:cNvPr id="105" name="AutoShape 253"/>
            <p:cNvSpPr>
              <a:spLocks noChangeArrowheads="1"/>
            </p:cNvSpPr>
            <p:nvPr/>
          </p:nvSpPr>
          <p:spPr bwMode="gray">
            <a:xfrm>
              <a:off x="2561" y="572"/>
              <a:ext cx="113" cy="113"/>
            </a:xfrm>
            <a:prstGeom prst="diamond">
              <a:avLst/>
            </a:prstGeom>
            <a:solidFill>
              <a:schemeClr val="tx1"/>
            </a:solidFill>
            <a:ln w="12700" algn="ctr">
              <a:solidFill>
                <a:schemeClr val="tx1"/>
              </a:solidFill>
              <a:miter lim="800000"/>
              <a:headEnd/>
              <a:tailEnd/>
            </a:ln>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109" name="AutoShape 257"/>
            <p:cNvSpPr>
              <a:spLocks noChangeArrowheads="1"/>
            </p:cNvSpPr>
            <p:nvPr/>
          </p:nvSpPr>
          <p:spPr bwMode="gray">
            <a:xfrm>
              <a:off x="5139" y="572"/>
              <a:ext cx="113" cy="113"/>
            </a:xfrm>
            <a:prstGeom prst="diamond">
              <a:avLst/>
            </a:prstGeom>
            <a:solidFill>
              <a:srgbClr val="6666FF"/>
            </a:solidFill>
            <a:ln w="12700" algn="ctr">
              <a:solidFill>
                <a:schemeClr val="tx1"/>
              </a:solidFill>
              <a:miter lim="800000"/>
              <a:headEnd/>
              <a:tailEnd/>
            </a:ln>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110" name="Rectangle 258"/>
            <p:cNvSpPr>
              <a:spLocks noChangeArrowheads="1"/>
            </p:cNvSpPr>
            <p:nvPr/>
          </p:nvSpPr>
          <p:spPr bwMode="auto">
            <a:xfrm>
              <a:off x="5127" y="574"/>
              <a:ext cx="66" cy="109"/>
            </a:xfrm>
            <a:prstGeom prst="rect">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grpSp>
      <p:sp>
        <p:nvSpPr>
          <p:cNvPr id="128003" name="Title"/>
          <p:cNvSpPr>
            <a:spLocks noGrp="1" noChangeArrowheads="1"/>
          </p:cNvSpPr>
          <p:nvPr>
            <p:ph type="title"/>
          </p:nvPr>
        </p:nvSpPr>
        <p:spPr/>
        <p:txBody>
          <a:bodyPr/>
          <a:lstStyle/>
          <a:p>
            <a:pPr eaLnBrk="1" hangingPunct="1"/>
            <a:r>
              <a:rPr lang="en-GB" altLang="en-GB" sz="2400" smtClean="0"/>
              <a:t>Future State 2</a:t>
            </a:r>
            <a:r>
              <a:rPr lang="en-GB" altLang="en-GB" smtClean="0"/>
              <a:t/>
            </a:r>
            <a:br>
              <a:rPr lang="en-GB" altLang="en-GB" smtClean="0"/>
            </a:br>
            <a:r>
              <a:rPr lang="en-GB" altLang="en-GB" sz="1800" b="1" smtClean="0">
                <a:solidFill>
                  <a:srgbClr val="92D050"/>
                </a:solidFill>
              </a:rPr>
              <a:t> What are the main objectives of the first Future State workshop?</a:t>
            </a:r>
            <a:endParaRPr lang="en-GB" altLang="en-GB" sz="1800" smtClean="0"/>
          </a:p>
        </p:txBody>
      </p:sp>
      <p:sp>
        <p:nvSpPr>
          <p:cNvPr id="128004" name="Slide Number Placeholder 4"/>
          <p:cNvSpPr>
            <a:spLocks noGrp="1"/>
          </p:cNvSpPr>
          <p:nvPr>
            <p:ph type="sldNum" sz="quarter" idx="11"/>
          </p:nvPr>
        </p:nvSpPr>
        <p:spPr>
          <a:noFill/>
        </p:spPr>
        <p:txBody>
          <a:bodyPr/>
          <a:lstStyle/>
          <a:p>
            <a:fld id="{84C796AA-C28B-4DA8-A0C7-9368D0227879}" type="slidenum">
              <a:rPr lang="en-GB" altLang="en-GB"/>
              <a:pPr/>
              <a:t>5</a:t>
            </a:fld>
            <a:endParaRPr lang="en-GB" altLang="en-GB"/>
          </a:p>
        </p:txBody>
      </p:sp>
      <p:sp>
        <p:nvSpPr>
          <p:cNvPr id="128006" name="Rectangle 3"/>
          <p:cNvSpPr>
            <a:spLocks noChangeArrowheads="1"/>
          </p:cNvSpPr>
          <p:nvPr/>
        </p:nvSpPr>
        <p:spPr bwMode="auto">
          <a:xfrm>
            <a:off x="514350" y="2101850"/>
            <a:ext cx="5654675" cy="109538"/>
          </a:xfrm>
          <a:prstGeom prst="rect">
            <a:avLst/>
          </a:prstGeom>
          <a:solidFill>
            <a:schemeClr val="tx1"/>
          </a:solidFill>
          <a:ln w="9525">
            <a:noFill/>
            <a:miter lim="800000"/>
            <a:headEnd/>
            <a:tailEnd/>
          </a:ln>
        </p:spPr>
        <p:txBody>
          <a:bodyPr wrap="none" anchor="ctr"/>
          <a:lstStyle/>
          <a:p>
            <a:endParaRPr lang="en-US" b="0">
              <a:solidFill>
                <a:srgbClr val="000066"/>
              </a:solidFill>
            </a:endParaRPr>
          </a:p>
        </p:txBody>
      </p:sp>
      <p:sp>
        <p:nvSpPr>
          <p:cNvPr id="128210" name="Rectangle 222"/>
          <p:cNvSpPr>
            <a:spLocks noChangeArrowheads="1"/>
          </p:cNvSpPr>
          <p:nvPr/>
        </p:nvSpPr>
        <p:spPr bwMode="auto">
          <a:xfrm>
            <a:off x="460375" y="2101850"/>
            <a:ext cx="111125" cy="3690938"/>
          </a:xfrm>
          <a:prstGeom prst="rect">
            <a:avLst/>
          </a:prstGeom>
          <a:solidFill>
            <a:schemeClr val="tx1"/>
          </a:solidFill>
          <a:ln w="9525">
            <a:noFill/>
            <a:miter lim="800000"/>
            <a:headEnd/>
            <a:tailEnd/>
          </a:ln>
        </p:spPr>
        <p:txBody>
          <a:bodyPr wrap="none" anchor="ctr"/>
          <a:lstStyle/>
          <a:p>
            <a:endParaRPr lang="en-US" b="0">
              <a:solidFill>
                <a:srgbClr val="000066"/>
              </a:solidFill>
            </a:endParaRPr>
          </a:p>
        </p:txBody>
      </p:sp>
      <p:grpSp>
        <p:nvGrpSpPr>
          <p:cNvPr id="128211" name="Group 81"/>
          <p:cNvGrpSpPr>
            <a:grpSpLocks/>
          </p:cNvGrpSpPr>
          <p:nvPr/>
        </p:nvGrpSpPr>
        <p:grpSpPr bwMode="auto">
          <a:xfrm>
            <a:off x="6024563" y="1914525"/>
            <a:ext cx="144462" cy="277813"/>
            <a:chOff x="6024563" y="1808163"/>
            <a:chExt cx="144462" cy="217487"/>
          </a:xfrm>
          <a:solidFill>
            <a:schemeClr val="tx1"/>
          </a:solidFill>
        </p:grpSpPr>
        <p:sp>
          <p:nvSpPr>
            <p:cNvPr id="128254" name="Rectangle 224"/>
            <p:cNvSpPr>
              <a:spLocks noChangeArrowheads="1"/>
            </p:cNvSpPr>
            <p:nvPr/>
          </p:nvSpPr>
          <p:spPr bwMode="auto">
            <a:xfrm>
              <a:off x="6024563" y="1882775"/>
              <a:ext cx="144462" cy="142875"/>
            </a:xfrm>
            <a:prstGeom prst="rect">
              <a:avLst/>
            </a:prstGeom>
            <a:grpFill/>
            <a:ln w="9525">
              <a:noFill/>
              <a:miter lim="800000"/>
              <a:headEnd/>
              <a:tailEnd/>
            </a:ln>
          </p:spPr>
          <p:txBody>
            <a:bodyPr wrap="none" anchor="ctr"/>
            <a:lstStyle/>
            <a:p>
              <a:endParaRPr lang="en-US" b="0">
                <a:solidFill>
                  <a:srgbClr val="000066"/>
                </a:solidFill>
              </a:endParaRPr>
            </a:p>
          </p:txBody>
        </p:sp>
        <p:sp>
          <p:nvSpPr>
            <p:cNvPr id="128255" name="AutoShape 225"/>
            <p:cNvSpPr>
              <a:spLocks noChangeArrowheads="1"/>
            </p:cNvSpPr>
            <p:nvPr/>
          </p:nvSpPr>
          <p:spPr bwMode="gray">
            <a:xfrm>
              <a:off x="6024563" y="1808163"/>
              <a:ext cx="144462" cy="144462"/>
            </a:xfrm>
            <a:prstGeom prst="diamond">
              <a:avLst/>
            </a:prstGeom>
            <a:grpFill/>
            <a:ln w="9525" algn="ctr">
              <a:noFill/>
              <a:miter lim="800000"/>
              <a:headEnd/>
              <a:tailEnd/>
            </a:ln>
          </p:spPr>
          <p:txBody>
            <a:bodyPr wrap="none" lIns="0" tIns="0" rIns="0" bIns="0" anchor="ctr"/>
            <a:lstStyle/>
            <a:p>
              <a:endParaRPr lang="en-US" b="0">
                <a:solidFill>
                  <a:srgbClr val="000066"/>
                </a:solidFill>
              </a:endParaRPr>
            </a:p>
          </p:txBody>
        </p:sp>
      </p:grpSp>
      <p:sp>
        <p:nvSpPr>
          <p:cNvPr id="128212" name="Rectangle 227"/>
          <p:cNvSpPr>
            <a:spLocks noChangeArrowheads="1"/>
          </p:cNvSpPr>
          <p:nvPr/>
        </p:nvSpPr>
        <p:spPr bwMode="auto">
          <a:xfrm>
            <a:off x="611188" y="2959100"/>
            <a:ext cx="7848600" cy="665163"/>
          </a:xfrm>
          <a:prstGeom prst="rect">
            <a:avLst/>
          </a:prstGeom>
          <a:solidFill>
            <a:srgbClr val="EAEAEA"/>
          </a:solidFill>
          <a:ln w="9525">
            <a:noFill/>
            <a:miter lim="800000"/>
            <a:headEnd/>
            <a:tailEnd/>
          </a:ln>
        </p:spPr>
        <p:txBody>
          <a:bodyPr wrap="none" lIns="576000" tIns="0" rIns="0" bIns="0" anchor="ctr"/>
          <a:lstStyle/>
          <a:p>
            <a:pPr>
              <a:tabLst>
                <a:tab pos="1430338" algn="l"/>
              </a:tabLst>
            </a:pPr>
            <a:r>
              <a:rPr lang="en-GB" sz="1400" b="0">
                <a:solidFill>
                  <a:srgbClr val="000066"/>
                </a:solidFill>
              </a:rPr>
              <a:t>Current State 1: 	</a:t>
            </a:r>
            <a:r>
              <a:rPr lang="en-GB" sz="1200" b="0">
                <a:solidFill>
                  <a:srgbClr val="000066"/>
                </a:solidFill>
              </a:rPr>
              <a:t>Lean Simulation, VoC, value stream flow, </a:t>
            </a:r>
          </a:p>
          <a:p>
            <a:pPr>
              <a:tabLst>
                <a:tab pos="1430338" algn="l"/>
              </a:tabLst>
            </a:pPr>
            <a:r>
              <a:rPr lang="en-GB" sz="1200" b="0">
                <a:solidFill>
                  <a:srgbClr val="000066"/>
                </a:solidFill>
              </a:rPr>
              <a:t>	plan for ‘seeing is believing’</a:t>
            </a:r>
          </a:p>
        </p:txBody>
      </p:sp>
      <p:sp>
        <p:nvSpPr>
          <p:cNvPr id="128213" name="AutoShape 228"/>
          <p:cNvSpPr>
            <a:spLocks noChangeArrowheads="1"/>
          </p:cNvSpPr>
          <p:nvPr/>
        </p:nvSpPr>
        <p:spPr bwMode="auto">
          <a:xfrm>
            <a:off x="611188" y="2947988"/>
            <a:ext cx="431800" cy="684212"/>
          </a:xfrm>
          <a:prstGeom prst="homePlate">
            <a:avLst>
              <a:gd name="adj" fmla="val 32597"/>
            </a:avLst>
          </a:prstGeom>
          <a:solidFill>
            <a:srgbClr val="6666FF"/>
          </a:solidFill>
          <a:ln w="25400">
            <a:solidFill>
              <a:schemeClr val="bg1"/>
            </a:solidFill>
            <a:miter lim="800000"/>
            <a:headEnd/>
            <a:tailEnd/>
          </a:ln>
        </p:spPr>
        <p:txBody>
          <a:bodyPr wrap="none" lIns="36000" tIns="0" rIns="0" bIns="0" anchor="ctr"/>
          <a:lstStyle/>
          <a:p>
            <a:pPr algn="ctr"/>
            <a:r>
              <a:rPr lang="en-GB" sz="1200">
                <a:solidFill>
                  <a:srgbClr val="000066"/>
                </a:solidFill>
              </a:rPr>
              <a:t>CS1</a:t>
            </a:r>
          </a:p>
        </p:txBody>
      </p:sp>
      <p:sp>
        <p:nvSpPr>
          <p:cNvPr id="128238" name="Rectangle 261"/>
          <p:cNvSpPr>
            <a:spLocks noChangeArrowheads="1"/>
          </p:cNvSpPr>
          <p:nvPr/>
        </p:nvSpPr>
        <p:spPr bwMode="auto">
          <a:xfrm>
            <a:off x="611188" y="2239963"/>
            <a:ext cx="7848600" cy="665162"/>
          </a:xfrm>
          <a:prstGeom prst="rect">
            <a:avLst/>
          </a:prstGeom>
          <a:solidFill>
            <a:srgbClr val="EAEAEA"/>
          </a:solidFill>
          <a:ln w="9525">
            <a:noFill/>
            <a:miter lim="800000"/>
            <a:headEnd/>
            <a:tailEnd/>
          </a:ln>
        </p:spPr>
        <p:txBody>
          <a:bodyPr wrap="none" lIns="576000" tIns="0" rIns="0" bIns="0" anchor="ctr"/>
          <a:lstStyle/>
          <a:p>
            <a:pPr>
              <a:tabLst>
                <a:tab pos="1430338" algn="l"/>
              </a:tabLst>
            </a:pPr>
            <a:r>
              <a:rPr lang="en-GB" sz="1400" b="0">
                <a:solidFill>
                  <a:srgbClr val="000066"/>
                </a:solidFill>
              </a:rPr>
              <a:t>Mobilisation: 	</a:t>
            </a:r>
            <a:r>
              <a:rPr lang="en-GB" sz="1200" b="0">
                <a:solidFill>
                  <a:srgbClr val="000066"/>
                </a:solidFill>
              </a:rPr>
              <a:t>Kick-off, confirm scope, SIPOC, team – complete project charter</a:t>
            </a:r>
          </a:p>
        </p:txBody>
      </p:sp>
      <p:sp>
        <p:nvSpPr>
          <p:cNvPr id="128239" name="AutoShape 262"/>
          <p:cNvSpPr>
            <a:spLocks noChangeArrowheads="1"/>
          </p:cNvSpPr>
          <p:nvPr/>
        </p:nvSpPr>
        <p:spPr bwMode="auto">
          <a:xfrm>
            <a:off x="611188" y="2228850"/>
            <a:ext cx="431800" cy="684213"/>
          </a:xfrm>
          <a:prstGeom prst="homePlate">
            <a:avLst>
              <a:gd name="adj" fmla="val 32597"/>
            </a:avLst>
          </a:prstGeom>
          <a:solidFill>
            <a:srgbClr val="6666FF"/>
          </a:solidFill>
          <a:ln w="25400">
            <a:solidFill>
              <a:schemeClr val="bg1"/>
            </a:solidFill>
            <a:miter lim="800000"/>
            <a:headEnd/>
            <a:tailEnd/>
          </a:ln>
        </p:spPr>
        <p:txBody>
          <a:bodyPr wrap="none" lIns="36000" tIns="0" rIns="0" bIns="0" anchor="ctr"/>
          <a:lstStyle/>
          <a:p>
            <a:pPr algn="ctr"/>
            <a:r>
              <a:rPr lang="en-GB" sz="1200">
                <a:solidFill>
                  <a:srgbClr val="000066"/>
                </a:solidFill>
              </a:rPr>
              <a:t>M</a:t>
            </a:r>
          </a:p>
        </p:txBody>
      </p:sp>
      <p:sp>
        <p:nvSpPr>
          <p:cNvPr id="128240" name="Rectangle 263"/>
          <p:cNvSpPr>
            <a:spLocks noChangeArrowheads="1"/>
          </p:cNvSpPr>
          <p:nvPr/>
        </p:nvSpPr>
        <p:spPr bwMode="auto">
          <a:xfrm>
            <a:off x="7812088" y="2300288"/>
            <a:ext cx="603250" cy="528637"/>
          </a:xfrm>
          <a:prstGeom prst="rect">
            <a:avLst/>
          </a:prstGeom>
          <a:solidFill>
            <a:srgbClr val="6666FF"/>
          </a:solidFill>
          <a:ln w="9525">
            <a:noFill/>
            <a:miter lim="800000"/>
            <a:headEnd/>
            <a:tailEnd/>
          </a:ln>
        </p:spPr>
        <p:txBody>
          <a:bodyPr wrap="none" anchor="ctr"/>
          <a:lstStyle/>
          <a:p>
            <a:pPr algn="ctr"/>
            <a:r>
              <a:rPr lang="en-GB" sz="1200" b="0">
                <a:solidFill>
                  <a:srgbClr val="000066"/>
                </a:solidFill>
              </a:rPr>
              <a:t>½ day</a:t>
            </a:r>
          </a:p>
        </p:txBody>
      </p:sp>
      <p:sp>
        <p:nvSpPr>
          <p:cNvPr id="128241" name="Rectangle 264"/>
          <p:cNvSpPr>
            <a:spLocks noChangeArrowheads="1"/>
          </p:cNvSpPr>
          <p:nvPr/>
        </p:nvSpPr>
        <p:spPr bwMode="auto">
          <a:xfrm>
            <a:off x="7812088" y="3021013"/>
            <a:ext cx="603250" cy="528637"/>
          </a:xfrm>
          <a:prstGeom prst="rect">
            <a:avLst/>
          </a:prstGeom>
          <a:solidFill>
            <a:srgbClr val="6666FF"/>
          </a:solidFill>
          <a:ln w="25400">
            <a:solidFill>
              <a:schemeClr val="bg1"/>
            </a:solidFill>
            <a:miter lim="800000"/>
            <a:headEnd/>
            <a:tailEnd/>
          </a:ln>
        </p:spPr>
        <p:txBody>
          <a:bodyPr wrap="none" lIns="36000" tIns="0" rIns="0" bIns="0" anchor="ctr"/>
          <a:lstStyle/>
          <a:p>
            <a:pPr algn="ctr"/>
            <a:r>
              <a:rPr lang="en-GB" sz="1200" b="0">
                <a:solidFill>
                  <a:srgbClr val="000066"/>
                </a:solidFill>
              </a:rPr>
              <a:t>1 day</a:t>
            </a:r>
          </a:p>
        </p:txBody>
      </p:sp>
      <p:sp>
        <p:nvSpPr>
          <p:cNvPr id="128242" name="Rectangle 267"/>
          <p:cNvSpPr>
            <a:spLocks noChangeArrowheads="1"/>
          </p:cNvSpPr>
          <p:nvPr/>
        </p:nvSpPr>
        <p:spPr bwMode="auto">
          <a:xfrm>
            <a:off x="611188" y="3679825"/>
            <a:ext cx="7848600" cy="665163"/>
          </a:xfrm>
          <a:prstGeom prst="rect">
            <a:avLst/>
          </a:prstGeom>
          <a:solidFill>
            <a:srgbClr val="EAEAEA"/>
          </a:solidFill>
          <a:ln w="9525">
            <a:noFill/>
            <a:miter lim="800000"/>
            <a:headEnd/>
            <a:tailEnd/>
          </a:ln>
        </p:spPr>
        <p:txBody>
          <a:bodyPr wrap="none" lIns="576000" tIns="0" rIns="0" bIns="0" anchor="ctr"/>
          <a:lstStyle/>
          <a:p>
            <a:pPr>
              <a:tabLst>
                <a:tab pos="1430338" algn="l"/>
              </a:tabLst>
            </a:pPr>
            <a:r>
              <a:rPr lang="en-GB" sz="1400" b="0">
                <a:solidFill>
                  <a:srgbClr val="000066"/>
                </a:solidFill>
              </a:rPr>
              <a:t>Current State 2:	</a:t>
            </a:r>
            <a:r>
              <a:rPr lang="en-GB" sz="1200" b="0">
                <a:solidFill>
                  <a:srgbClr val="000066"/>
                </a:solidFill>
              </a:rPr>
              <a:t>Seeing is believing, as-is value stream map</a:t>
            </a:r>
          </a:p>
        </p:txBody>
      </p:sp>
      <p:sp>
        <p:nvSpPr>
          <p:cNvPr id="128243" name="AutoShape 268"/>
          <p:cNvSpPr>
            <a:spLocks noChangeArrowheads="1"/>
          </p:cNvSpPr>
          <p:nvPr/>
        </p:nvSpPr>
        <p:spPr bwMode="auto">
          <a:xfrm>
            <a:off x="611188" y="3668713"/>
            <a:ext cx="431800" cy="684212"/>
          </a:xfrm>
          <a:prstGeom prst="homePlate">
            <a:avLst>
              <a:gd name="adj" fmla="val 32597"/>
            </a:avLst>
          </a:prstGeom>
          <a:solidFill>
            <a:srgbClr val="6666FF"/>
          </a:solidFill>
          <a:ln w="25400">
            <a:solidFill>
              <a:schemeClr val="bg1"/>
            </a:solidFill>
            <a:miter lim="800000"/>
            <a:headEnd/>
            <a:tailEnd/>
          </a:ln>
        </p:spPr>
        <p:txBody>
          <a:bodyPr wrap="none" lIns="36000" tIns="0" rIns="0" bIns="0" anchor="ctr"/>
          <a:lstStyle/>
          <a:p>
            <a:pPr algn="ctr"/>
            <a:r>
              <a:rPr lang="en-GB" sz="1200">
                <a:solidFill>
                  <a:srgbClr val="000066"/>
                </a:solidFill>
              </a:rPr>
              <a:t>CS2</a:t>
            </a:r>
          </a:p>
        </p:txBody>
      </p:sp>
      <p:sp>
        <p:nvSpPr>
          <p:cNvPr id="128244" name="Rectangle 269"/>
          <p:cNvSpPr>
            <a:spLocks noChangeArrowheads="1"/>
          </p:cNvSpPr>
          <p:nvPr/>
        </p:nvSpPr>
        <p:spPr bwMode="auto">
          <a:xfrm>
            <a:off x="7812088" y="3740150"/>
            <a:ext cx="603250" cy="528638"/>
          </a:xfrm>
          <a:prstGeom prst="rect">
            <a:avLst/>
          </a:prstGeom>
          <a:solidFill>
            <a:srgbClr val="6666FF"/>
          </a:solidFill>
          <a:ln w="9525">
            <a:noFill/>
            <a:miter lim="800000"/>
            <a:headEnd/>
            <a:tailEnd/>
          </a:ln>
        </p:spPr>
        <p:txBody>
          <a:bodyPr wrap="none" anchor="ctr"/>
          <a:lstStyle/>
          <a:p>
            <a:pPr algn="ctr"/>
            <a:r>
              <a:rPr lang="en-GB" sz="1200" b="0">
                <a:solidFill>
                  <a:srgbClr val="000066"/>
                </a:solidFill>
              </a:rPr>
              <a:t>3 days</a:t>
            </a:r>
          </a:p>
        </p:txBody>
      </p:sp>
      <p:sp>
        <p:nvSpPr>
          <p:cNvPr id="128245" name="Rectangle 272"/>
          <p:cNvSpPr>
            <a:spLocks noChangeArrowheads="1"/>
          </p:cNvSpPr>
          <p:nvPr/>
        </p:nvSpPr>
        <p:spPr bwMode="auto">
          <a:xfrm>
            <a:off x="611188" y="4398963"/>
            <a:ext cx="7848600" cy="665162"/>
          </a:xfrm>
          <a:prstGeom prst="rect">
            <a:avLst/>
          </a:prstGeom>
          <a:solidFill>
            <a:srgbClr val="EAEAEA"/>
          </a:solidFill>
          <a:ln w="9525">
            <a:noFill/>
            <a:miter lim="800000"/>
            <a:headEnd/>
            <a:tailEnd/>
          </a:ln>
        </p:spPr>
        <p:txBody>
          <a:bodyPr wrap="none" lIns="576000" tIns="0" rIns="0" bIns="0" anchor="ctr"/>
          <a:lstStyle/>
          <a:p>
            <a:pPr>
              <a:tabLst>
                <a:tab pos="1430338" algn="l"/>
              </a:tabLst>
            </a:pPr>
            <a:r>
              <a:rPr lang="en-GB" sz="1400" b="0">
                <a:solidFill>
                  <a:srgbClr val="000066"/>
                </a:solidFill>
              </a:rPr>
              <a:t>Future State 1:	</a:t>
            </a:r>
            <a:r>
              <a:rPr lang="en-GB" sz="1200" b="0">
                <a:solidFill>
                  <a:srgbClr val="000066"/>
                </a:solidFill>
              </a:rPr>
              <a:t>Value and waste analysis, blue sky vision, to-be value stream map</a:t>
            </a:r>
          </a:p>
        </p:txBody>
      </p:sp>
      <p:sp>
        <p:nvSpPr>
          <p:cNvPr id="128246" name="AutoShape 273"/>
          <p:cNvSpPr>
            <a:spLocks noChangeArrowheads="1"/>
          </p:cNvSpPr>
          <p:nvPr/>
        </p:nvSpPr>
        <p:spPr bwMode="auto">
          <a:xfrm>
            <a:off x="611188" y="4387850"/>
            <a:ext cx="431800" cy="684213"/>
          </a:xfrm>
          <a:prstGeom prst="homePlate">
            <a:avLst>
              <a:gd name="adj" fmla="val 32597"/>
            </a:avLst>
          </a:prstGeom>
          <a:solidFill>
            <a:srgbClr val="6666FF"/>
          </a:solidFill>
          <a:ln w="25400">
            <a:solidFill>
              <a:schemeClr val="bg1"/>
            </a:solidFill>
            <a:miter lim="800000"/>
            <a:headEnd/>
            <a:tailEnd/>
          </a:ln>
        </p:spPr>
        <p:txBody>
          <a:bodyPr wrap="none" lIns="36000" tIns="0" rIns="0" bIns="0" anchor="ctr"/>
          <a:lstStyle/>
          <a:p>
            <a:pPr algn="ctr"/>
            <a:r>
              <a:rPr lang="en-GB" sz="1200">
                <a:solidFill>
                  <a:srgbClr val="000066"/>
                </a:solidFill>
              </a:rPr>
              <a:t>FS1</a:t>
            </a:r>
          </a:p>
        </p:txBody>
      </p:sp>
      <p:sp>
        <p:nvSpPr>
          <p:cNvPr id="128247" name="Rectangle 274"/>
          <p:cNvSpPr>
            <a:spLocks noChangeArrowheads="1"/>
          </p:cNvSpPr>
          <p:nvPr/>
        </p:nvSpPr>
        <p:spPr bwMode="auto">
          <a:xfrm>
            <a:off x="7812088" y="4460875"/>
            <a:ext cx="603250" cy="528638"/>
          </a:xfrm>
          <a:prstGeom prst="rect">
            <a:avLst/>
          </a:prstGeom>
          <a:solidFill>
            <a:srgbClr val="6666FF"/>
          </a:solidFill>
          <a:ln w="9525">
            <a:noFill/>
            <a:miter lim="800000"/>
            <a:headEnd/>
            <a:tailEnd/>
          </a:ln>
        </p:spPr>
        <p:txBody>
          <a:bodyPr wrap="none" anchor="ctr"/>
          <a:lstStyle/>
          <a:p>
            <a:pPr algn="ctr"/>
            <a:r>
              <a:rPr lang="en-GB" sz="1200" b="0">
                <a:solidFill>
                  <a:srgbClr val="000066"/>
                </a:solidFill>
              </a:rPr>
              <a:t>2 days</a:t>
            </a:r>
          </a:p>
        </p:txBody>
      </p:sp>
      <p:sp>
        <p:nvSpPr>
          <p:cNvPr id="128248" name="Rectangle 277"/>
          <p:cNvSpPr>
            <a:spLocks noChangeArrowheads="1"/>
          </p:cNvSpPr>
          <p:nvPr/>
        </p:nvSpPr>
        <p:spPr bwMode="auto">
          <a:xfrm>
            <a:off x="611188" y="5119688"/>
            <a:ext cx="7848600" cy="665162"/>
          </a:xfrm>
          <a:prstGeom prst="rect">
            <a:avLst/>
          </a:prstGeom>
          <a:solidFill>
            <a:srgbClr val="E5E5CC"/>
          </a:solidFill>
          <a:ln w="9525">
            <a:noFill/>
            <a:miter lim="800000"/>
            <a:headEnd/>
            <a:tailEnd/>
          </a:ln>
        </p:spPr>
        <p:txBody>
          <a:bodyPr wrap="none" lIns="576000" tIns="0" rIns="0" bIns="0" anchor="ctr"/>
          <a:lstStyle/>
          <a:p>
            <a:pPr>
              <a:tabLst>
                <a:tab pos="1430338" algn="l"/>
              </a:tabLst>
            </a:pPr>
            <a:r>
              <a:rPr lang="en-GB" sz="1400">
                <a:solidFill>
                  <a:srgbClr val="000066"/>
                </a:solidFill>
              </a:rPr>
              <a:t>Future State 2:	Work package definition and charters, prioritisation </a:t>
            </a:r>
          </a:p>
          <a:p>
            <a:pPr>
              <a:tabLst>
                <a:tab pos="1430338" algn="l"/>
              </a:tabLst>
            </a:pPr>
            <a:r>
              <a:rPr lang="en-GB" sz="1400">
                <a:solidFill>
                  <a:srgbClr val="000066"/>
                </a:solidFill>
              </a:rPr>
              <a:t>	and high level plan</a:t>
            </a:r>
          </a:p>
        </p:txBody>
      </p:sp>
      <p:sp>
        <p:nvSpPr>
          <p:cNvPr id="128249" name="AutoShape 278"/>
          <p:cNvSpPr>
            <a:spLocks noChangeArrowheads="1"/>
          </p:cNvSpPr>
          <p:nvPr/>
        </p:nvSpPr>
        <p:spPr bwMode="auto">
          <a:xfrm>
            <a:off x="533400" y="5108575"/>
            <a:ext cx="509588" cy="684213"/>
          </a:xfrm>
          <a:prstGeom prst="homePlate">
            <a:avLst>
              <a:gd name="adj" fmla="val 32597"/>
            </a:avLst>
          </a:prstGeom>
          <a:solidFill>
            <a:schemeClr val="tx1"/>
          </a:solidFill>
          <a:ln w="25400">
            <a:noFill/>
            <a:miter lim="800000"/>
            <a:headEnd/>
            <a:tailEnd/>
          </a:ln>
        </p:spPr>
        <p:txBody>
          <a:bodyPr wrap="none" lIns="36000" tIns="0" rIns="0" bIns="0" anchor="ctr"/>
          <a:lstStyle/>
          <a:p>
            <a:pPr algn="ctr"/>
            <a:r>
              <a:rPr lang="en-GB" sz="1200">
                <a:solidFill>
                  <a:srgbClr val="FFFFFF"/>
                </a:solidFill>
              </a:rPr>
              <a:t>FS2</a:t>
            </a:r>
          </a:p>
        </p:txBody>
      </p:sp>
      <p:sp>
        <p:nvSpPr>
          <p:cNvPr id="128250" name="Rectangle 279"/>
          <p:cNvSpPr>
            <a:spLocks noChangeArrowheads="1"/>
          </p:cNvSpPr>
          <p:nvPr/>
        </p:nvSpPr>
        <p:spPr bwMode="auto">
          <a:xfrm>
            <a:off x="7812088" y="5181600"/>
            <a:ext cx="603250" cy="528638"/>
          </a:xfrm>
          <a:prstGeom prst="rect">
            <a:avLst/>
          </a:prstGeom>
          <a:solidFill>
            <a:schemeClr val="tx1"/>
          </a:solidFill>
          <a:ln w="25400">
            <a:solidFill>
              <a:schemeClr val="bg1"/>
            </a:solidFill>
            <a:miter lim="800000"/>
            <a:headEnd/>
            <a:tailEnd/>
          </a:ln>
        </p:spPr>
        <p:txBody>
          <a:bodyPr wrap="none" lIns="36000" tIns="0" rIns="0" bIns="0" anchor="ctr"/>
          <a:lstStyle/>
          <a:p>
            <a:pPr algn="ctr"/>
            <a:r>
              <a:rPr lang="en-GB" sz="1200">
                <a:solidFill>
                  <a:srgbClr val="FFFFFF"/>
                </a:solidFill>
              </a:rPr>
              <a:t>2 days</a:t>
            </a:r>
          </a:p>
        </p:txBody>
      </p:sp>
      <p:sp>
        <p:nvSpPr>
          <p:cNvPr id="128251" name="Rectangle 282"/>
          <p:cNvSpPr>
            <a:spLocks noChangeArrowheads="1"/>
          </p:cNvSpPr>
          <p:nvPr/>
        </p:nvSpPr>
        <p:spPr bwMode="auto">
          <a:xfrm>
            <a:off x="611188" y="5840413"/>
            <a:ext cx="7848600" cy="665162"/>
          </a:xfrm>
          <a:prstGeom prst="rect">
            <a:avLst/>
          </a:prstGeom>
          <a:solidFill>
            <a:srgbClr val="EAEAEA"/>
          </a:solidFill>
          <a:ln w="9525">
            <a:noFill/>
            <a:miter lim="800000"/>
            <a:headEnd/>
            <a:tailEnd/>
          </a:ln>
        </p:spPr>
        <p:txBody>
          <a:bodyPr wrap="none" lIns="576000" tIns="0" rIns="0" bIns="0" anchor="ctr"/>
          <a:lstStyle/>
          <a:p>
            <a:pPr>
              <a:tabLst>
                <a:tab pos="1430338" algn="l"/>
              </a:tabLst>
            </a:pPr>
            <a:r>
              <a:rPr lang="en-GB" sz="1400" b="0">
                <a:solidFill>
                  <a:srgbClr val="000066"/>
                </a:solidFill>
              </a:rPr>
              <a:t>Work Pilot:	</a:t>
            </a:r>
            <a:r>
              <a:rPr lang="en-GB" sz="1200" b="0">
                <a:solidFill>
                  <a:srgbClr val="000066"/>
                </a:solidFill>
              </a:rPr>
              <a:t>Test the changes and refine the design before roll-out</a:t>
            </a:r>
          </a:p>
        </p:txBody>
      </p:sp>
      <p:sp>
        <p:nvSpPr>
          <p:cNvPr id="128252" name="AutoShape 283"/>
          <p:cNvSpPr>
            <a:spLocks noChangeArrowheads="1"/>
          </p:cNvSpPr>
          <p:nvPr/>
        </p:nvSpPr>
        <p:spPr bwMode="auto">
          <a:xfrm>
            <a:off x="611188" y="5829300"/>
            <a:ext cx="431800" cy="684213"/>
          </a:xfrm>
          <a:prstGeom prst="homePlate">
            <a:avLst>
              <a:gd name="adj" fmla="val 32597"/>
            </a:avLst>
          </a:prstGeom>
          <a:solidFill>
            <a:srgbClr val="6666FF"/>
          </a:solidFill>
          <a:ln w="25400">
            <a:solidFill>
              <a:schemeClr val="bg1"/>
            </a:solidFill>
            <a:miter lim="800000"/>
            <a:headEnd/>
            <a:tailEnd/>
          </a:ln>
        </p:spPr>
        <p:txBody>
          <a:bodyPr wrap="none" lIns="36000" tIns="0" rIns="0" bIns="0" anchor="ctr"/>
          <a:lstStyle/>
          <a:p>
            <a:pPr algn="ctr"/>
            <a:r>
              <a:rPr lang="en-GB" sz="1200">
                <a:solidFill>
                  <a:srgbClr val="000066"/>
                </a:solidFill>
              </a:rPr>
              <a:t>WP</a:t>
            </a:r>
          </a:p>
        </p:txBody>
      </p:sp>
      <p:sp>
        <p:nvSpPr>
          <p:cNvPr id="128253" name="Rectangle 284"/>
          <p:cNvSpPr>
            <a:spLocks noChangeArrowheads="1"/>
          </p:cNvSpPr>
          <p:nvPr/>
        </p:nvSpPr>
        <p:spPr bwMode="auto">
          <a:xfrm>
            <a:off x="7812088" y="5900738"/>
            <a:ext cx="603250" cy="528637"/>
          </a:xfrm>
          <a:prstGeom prst="rect">
            <a:avLst/>
          </a:prstGeom>
          <a:solidFill>
            <a:srgbClr val="6666FF"/>
          </a:solidFill>
          <a:ln w="9525">
            <a:noFill/>
            <a:miter lim="800000"/>
            <a:headEnd/>
            <a:tailEnd/>
          </a:ln>
        </p:spPr>
        <p:txBody>
          <a:bodyPr wrap="none" anchor="ctr"/>
          <a:lstStyle/>
          <a:p>
            <a:pPr algn="ctr"/>
            <a:r>
              <a:rPr lang="en-GB" sz="1200" b="0">
                <a:solidFill>
                  <a:srgbClr val="000066"/>
                </a:solidFill>
              </a:rPr>
              <a:t>8 weeks</a:t>
            </a:r>
          </a:p>
        </p:txBody>
      </p:sp>
      <p:sp>
        <p:nvSpPr>
          <p:cNvPr id="115" name="AutoShape 254"/>
          <p:cNvSpPr>
            <a:spLocks noChangeArrowheads="1"/>
          </p:cNvSpPr>
          <p:nvPr/>
        </p:nvSpPr>
        <p:spPr bwMode="gray">
          <a:xfrm>
            <a:off x="4065588" y="1104448"/>
            <a:ext cx="179388" cy="179388"/>
          </a:xfrm>
          <a:prstGeom prst="diamond">
            <a:avLst/>
          </a:prstGeom>
          <a:solidFill>
            <a:srgbClr val="6666FF"/>
          </a:solidFill>
          <a:ln w="12700" algn="ctr">
            <a:solidFill>
              <a:schemeClr val="tx1"/>
            </a:solidFill>
            <a:miter lim="800000"/>
            <a:headEnd/>
            <a:tailEnd/>
          </a:ln>
        </p:spPr>
        <p:txBody>
          <a:bodyPr wrap="none" lIns="0" tIns="0" rIns="0" bIns="0" anchor="ctr"/>
          <a:lstStyle/>
          <a:p>
            <a:endParaRPr lang="en-US"/>
          </a:p>
        </p:txBody>
      </p:sp>
      <p:sp>
        <p:nvSpPr>
          <p:cNvPr id="116" name="AutoShape 255"/>
          <p:cNvSpPr>
            <a:spLocks noChangeArrowheads="1"/>
          </p:cNvSpPr>
          <p:nvPr/>
        </p:nvSpPr>
        <p:spPr bwMode="auto">
          <a:xfrm>
            <a:off x="2047876" y="1106036"/>
            <a:ext cx="2106613" cy="176213"/>
          </a:xfrm>
          <a:prstGeom prst="homePlate">
            <a:avLst>
              <a:gd name="adj" fmla="val 0"/>
            </a:avLst>
          </a:prstGeom>
          <a:solidFill>
            <a:srgbClr val="6666FF"/>
          </a:solidFill>
          <a:ln w="9525">
            <a:noFill/>
            <a:miter lim="800000"/>
            <a:headEnd/>
            <a:tailEnd/>
          </a:ln>
        </p:spPr>
        <p:txBody>
          <a:bodyPr wrap="none" anchor="ctr"/>
          <a:lstStyle/>
          <a:p>
            <a:pPr algn="ctr"/>
            <a:r>
              <a:rPr lang="en-GB" sz="1000" b="0">
                <a:solidFill>
                  <a:schemeClr val="bg1"/>
                </a:solidFill>
              </a:rPr>
              <a:t>Current State</a:t>
            </a:r>
          </a:p>
        </p:txBody>
      </p:sp>
      <p:sp>
        <p:nvSpPr>
          <p:cNvPr id="117" name="AutoShape 256"/>
          <p:cNvSpPr>
            <a:spLocks noChangeArrowheads="1"/>
          </p:cNvSpPr>
          <p:nvPr/>
        </p:nvSpPr>
        <p:spPr bwMode="gray">
          <a:xfrm>
            <a:off x="1968501" y="1104448"/>
            <a:ext cx="179388" cy="179388"/>
          </a:xfrm>
          <a:prstGeom prst="diamond">
            <a:avLst/>
          </a:prstGeom>
          <a:solidFill>
            <a:srgbClr val="6666FF"/>
          </a:solidFill>
          <a:ln w="9525" algn="ctr">
            <a:solidFill>
              <a:schemeClr val="tx1"/>
            </a:solidFill>
            <a:miter lim="800000"/>
            <a:headEnd/>
            <a:tailEnd/>
          </a:ln>
        </p:spPr>
        <p:txBody>
          <a:bodyPr wrap="none" lIns="0" tIns="0" rIns="0" bIns="0" anchor="ctr"/>
          <a:lstStyle/>
          <a:p>
            <a:endParaRPr lang="en-US"/>
          </a:p>
        </p:txBody>
      </p:sp>
      <p:sp>
        <p:nvSpPr>
          <p:cNvPr id="118" name="AutoShape 259"/>
          <p:cNvSpPr>
            <a:spLocks noChangeArrowheads="1"/>
          </p:cNvSpPr>
          <p:nvPr/>
        </p:nvSpPr>
        <p:spPr bwMode="auto">
          <a:xfrm>
            <a:off x="611188" y="1106036"/>
            <a:ext cx="1439863" cy="176213"/>
          </a:xfrm>
          <a:prstGeom prst="homePlate">
            <a:avLst>
              <a:gd name="adj" fmla="val 0"/>
            </a:avLst>
          </a:prstGeom>
          <a:solidFill>
            <a:srgbClr val="6666FF"/>
          </a:solidFill>
          <a:ln w="9525">
            <a:noFill/>
            <a:miter lim="800000"/>
            <a:headEnd/>
            <a:tailEnd/>
          </a:ln>
        </p:spPr>
        <p:txBody>
          <a:bodyPr wrap="none" anchor="ctr"/>
          <a:lstStyle/>
          <a:p>
            <a:pPr algn="ctr"/>
            <a:r>
              <a:rPr lang="en-GB" sz="1000" b="0">
                <a:solidFill>
                  <a:schemeClr val="bg1"/>
                </a:solidFill>
              </a:rPr>
              <a:t>Mobilisation</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73988" y="1499263"/>
            <a:ext cx="8432799" cy="4954073"/>
          </a:xfrm>
          <a:prstGeom prst="rect">
            <a:avLst/>
          </a:prstGeom>
          <a:no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74625" indent="-174625"/>
            <a:r>
              <a:rPr lang="en-GB" sz="1100" dirty="0">
                <a:solidFill>
                  <a:schemeClr val="tx1"/>
                </a:solidFill>
              </a:rPr>
              <a:t> </a:t>
            </a:r>
          </a:p>
        </p:txBody>
      </p:sp>
      <p:sp>
        <p:nvSpPr>
          <p:cNvPr id="27" name="Title 1"/>
          <p:cNvSpPr>
            <a:spLocks noGrp="1"/>
          </p:cNvSpPr>
          <p:nvPr>
            <p:ph type="title"/>
          </p:nvPr>
        </p:nvSpPr>
        <p:spPr/>
        <p:txBody>
          <a:bodyPr/>
          <a:lstStyle/>
          <a:p>
            <a:pPr eaLnBrk="1" hangingPunct="1"/>
            <a:r>
              <a:rPr lang="en-US" sz="2400" dirty="0"/>
              <a:t>Lean management tools &amp; techniques</a:t>
            </a:r>
            <a:r>
              <a:rPr lang="en-GB" dirty="0" smtClean="0"/>
              <a:t/>
            </a:r>
            <a:br>
              <a:rPr lang="en-GB" dirty="0" smtClean="0"/>
            </a:br>
            <a:r>
              <a:rPr lang="en-GB" sz="1800" b="1" dirty="0" smtClean="0">
                <a:solidFill>
                  <a:srgbClr val="99CC33"/>
                </a:solidFill>
                <a:cs typeface="Arial" pitchFamily="34" charset="0"/>
              </a:rPr>
              <a:t>Visual Management provides a </a:t>
            </a:r>
            <a:r>
              <a:rPr lang="en-GB" sz="1800" b="1" dirty="0">
                <a:solidFill>
                  <a:srgbClr val="99CC33"/>
                </a:solidFill>
                <a:cs typeface="Arial" pitchFamily="34" charset="0"/>
              </a:rPr>
              <a:t>foundation for building a lean environment</a:t>
            </a:r>
            <a:endParaRPr lang="en-GB" sz="1600" dirty="0" smtClean="0"/>
          </a:p>
        </p:txBody>
      </p:sp>
      <p:sp>
        <p:nvSpPr>
          <p:cNvPr id="4" name="Slide Number Placeholder 3"/>
          <p:cNvSpPr>
            <a:spLocks noGrp="1"/>
          </p:cNvSpPr>
          <p:nvPr>
            <p:ph type="sldNum" sz="quarter" idx="11"/>
          </p:nvPr>
        </p:nvSpPr>
        <p:spPr/>
        <p:txBody>
          <a:bodyPr/>
          <a:lstStyle/>
          <a:p>
            <a:pPr>
              <a:defRPr/>
            </a:pPr>
            <a:fld id="{C5F14C61-931A-4236-A27B-A4A5BA7BA053}" type="slidenum">
              <a:rPr lang="en-GB"/>
              <a:pPr>
                <a:defRPr/>
              </a:pPr>
              <a:t>50</a:t>
            </a:fld>
            <a:endParaRPr lang="en-GB" dirty="0"/>
          </a:p>
        </p:txBody>
      </p:sp>
      <p:sp>
        <p:nvSpPr>
          <p:cNvPr id="10" name="Rectangle 9"/>
          <p:cNvSpPr/>
          <p:nvPr/>
        </p:nvSpPr>
        <p:spPr>
          <a:xfrm>
            <a:off x="373988" y="1237182"/>
            <a:ext cx="8432799" cy="252000"/>
          </a:xfrm>
          <a:prstGeom prst="rect">
            <a:avLst/>
          </a:prstGeom>
          <a:solidFill>
            <a:srgbClr val="00A1DE"/>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Example layout</a:t>
            </a:r>
            <a:endParaRPr lang="en-GB" sz="1400" dirty="0"/>
          </a:p>
        </p:txBody>
      </p:sp>
      <p:pic>
        <p:nvPicPr>
          <p:cNvPr id="260098" name="Picture 2" descr="C:\Users\jchipchase\AppData\Local\Temp\wz0268\centre board\whole centre boar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913" y="2349500"/>
            <a:ext cx="7867526" cy="2819400"/>
          </a:xfrm>
          <a:prstGeom prst="rect">
            <a:avLst/>
          </a:prstGeom>
          <a:noFill/>
        </p:spPr>
      </p:pic>
      <p:sp>
        <p:nvSpPr>
          <p:cNvPr id="22" name="Rectangular Callout 21"/>
          <p:cNvSpPr/>
          <p:nvPr/>
        </p:nvSpPr>
        <p:spPr>
          <a:xfrm>
            <a:off x="477369" y="1602140"/>
            <a:ext cx="2633569" cy="620360"/>
          </a:xfrm>
          <a:prstGeom prst="wedgeRectCallout">
            <a:avLst>
              <a:gd name="adj1" fmla="val -199"/>
              <a:gd name="adj2" fmla="val 157696"/>
            </a:avLst>
          </a:prstGeom>
          <a:solidFill>
            <a:schemeClr val="bg1"/>
          </a:solidFill>
          <a:ln w="12700">
            <a:solidFill>
              <a:srgbClr val="00A1DE"/>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marL="177800" indent="-177800"/>
            <a:r>
              <a:rPr lang="en-GB" sz="1100" b="1" dirty="0">
                <a:solidFill>
                  <a:schemeClr val="tx1"/>
                </a:solidFill>
              </a:rPr>
              <a:t>Performance Measures</a:t>
            </a:r>
          </a:p>
          <a:p>
            <a:pPr marL="177800" indent="-177800">
              <a:buFont typeface="Wingdings" pitchFamily="2" charset="2"/>
              <a:buChar char="§"/>
            </a:pPr>
            <a:r>
              <a:rPr lang="en-GB" sz="1100" b="0" dirty="0" smtClean="0">
                <a:solidFill>
                  <a:schemeClr val="tx1"/>
                </a:solidFill>
              </a:rPr>
              <a:t>Quality, </a:t>
            </a:r>
            <a:r>
              <a:rPr lang="en-GB" sz="1100" b="0" dirty="0">
                <a:solidFill>
                  <a:schemeClr val="tx1"/>
                </a:solidFill>
              </a:rPr>
              <a:t>cost and delivery measures</a:t>
            </a:r>
          </a:p>
          <a:p>
            <a:pPr marL="177800" indent="-177800">
              <a:buFont typeface="Wingdings" pitchFamily="2" charset="2"/>
              <a:buChar char="§"/>
            </a:pPr>
            <a:r>
              <a:rPr lang="en-GB" sz="1100" b="0" dirty="0">
                <a:solidFill>
                  <a:schemeClr val="tx1"/>
                </a:solidFill>
              </a:rPr>
              <a:t>Displayed in trend format</a:t>
            </a:r>
          </a:p>
        </p:txBody>
      </p:sp>
      <p:sp>
        <p:nvSpPr>
          <p:cNvPr id="28" name="Rectangular Callout 27"/>
          <p:cNvSpPr/>
          <p:nvPr/>
        </p:nvSpPr>
        <p:spPr>
          <a:xfrm>
            <a:off x="678333" y="5729640"/>
            <a:ext cx="2401406" cy="620360"/>
          </a:xfrm>
          <a:prstGeom prst="wedgeRectCallout">
            <a:avLst>
              <a:gd name="adj1" fmla="val 58168"/>
              <a:gd name="adj2" fmla="val -204658"/>
            </a:avLst>
          </a:prstGeom>
          <a:solidFill>
            <a:schemeClr val="bg1"/>
          </a:solidFill>
          <a:ln w="12700">
            <a:solidFill>
              <a:srgbClr val="00A1DE"/>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marL="177800" indent="-177800"/>
            <a:r>
              <a:rPr lang="en-GB" sz="1100" b="1" dirty="0">
                <a:solidFill>
                  <a:schemeClr val="tx1"/>
                </a:solidFill>
              </a:rPr>
              <a:t>5s status</a:t>
            </a:r>
          </a:p>
          <a:p>
            <a:pPr marL="177800" indent="-177800">
              <a:buFont typeface="Wingdings" pitchFamily="2" charset="2"/>
              <a:buChar char="§"/>
            </a:pPr>
            <a:r>
              <a:rPr lang="en-GB" sz="1100" b="0" dirty="0">
                <a:solidFill>
                  <a:schemeClr val="tx1"/>
                </a:solidFill>
              </a:rPr>
              <a:t>Corrective actions</a:t>
            </a:r>
          </a:p>
          <a:p>
            <a:pPr marL="177800" indent="-177800">
              <a:buFont typeface="Wingdings" pitchFamily="2" charset="2"/>
              <a:buChar char="§"/>
            </a:pPr>
            <a:r>
              <a:rPr lang="en-GB" sz="1100" b="0" dirty="0">
                <a:solidFill>
                  <a:schemeClr val="tx1"/>
                </a:solidFill>
              </a:rPr>
              <a:t>5s performance tracking</a:t>
            </a:r>
          </a:p>
        </p:txBody>
      </p:sp>
      <p:sp>
        <p:nvSpPr>
          <p:cNvPr id="29" name="Rectangular Callout 28"/>
          <p:cNvSpPr/>
          <p:nvPr/>
        </p:nvSpPr>
        <p:spPr>
          <a:xfrm>
            <a:off x="3362230" y="5729640"/>
            <a:ext cx="2401406" cy="620360"/>
          </a:xfrm>
          <a:prstGeom prst="wedgeRectCallout">
            <a:avLst>
              <a:gd name="adj1" fmla="val 45503"/>
              <a:gd name="adj2" fmla="val -180091"/>
            </a:avLst>
          </a:prstGeom>
          <a:solidFill>
            <a:schemeClr val="bg1"/>
          </a:solidFill>
          <a:ln w="12700">
            <a:solidFill>
              <a:srgbClr val="00A1DE"/>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marL="177800" indent="-177800"/>
            <a:r>
              <a:rPr lang="en-GB" sz="1100" b="1" dirty="0">
                <a:solidFill>
                  <a:schemeClr val="tx1"/>
                </a:solidFill>
              </a:rPr>
              <a:t>Daily huddle agenda</a:t>
            </a:r>
          </a:p>
          <a:p>
            <a:pPr marL="177800" indent="-177800">
              <a:buFont typeface="Wingdings" pitchFamily="2" charset="2"/>
              <a:buChar char="§"/>
            </a:pPr>
            <a:r>
              <a:rPr lang="en-GB" sz="1100" b="0" dirty="0">
                <a:solidFill>
                  <a:schemeClr val="tx1"/>
                </a:solidFill>
              </a:rPr>
              <a:t>Standard daily update agenda</a:t>
            </a:r>
          </a:p>
          <a:p>
            <a:pPr marL="177800" indent="-177800">
              <a:buFont typeface="Wingdings" pitchFamily="2" charset="2"/>
              <a:buChar char="§"/>
            </a:pPr>
            <a:r>
              <a:rPr lang="en-GB" sz="1100" b="0" dirty="0">
                <a:solidFill>
                  <a:schemeClr val="tx1"/>
                </a:solidFill>
              </a:rPr>
              <a:t>Completed for reference</a:t>
            </a:r>
          </a:p>
        </p:txBody>
      </p:sp>
      <p:sp>
        <p:nvSpPr>
          <p:cNvPr id="31" name="Rectangular Callout 30"/>
          <p:cNvSpPr/>
          <p:nvPr/>
        </p:nvSpPr>
        <p:spPr>
          <a:xfrm>
            <a:off x="6266333" y="1602140"/>
            <a:ext cx="2401406" cy="620360"/>
          </a:xfrm>
          <a:prstGeom prst="wedgeRectCallout">
            <a:avLst>
              <a:gd name="adj1" fmla="val -42046"/>
              <a:gd name="adj2" fmla="val 98327"/>
            </a:avLst>
          </a:prstGeom>
          <a:solidFill>
            <a:schemeClr val="bg1"/>
          </a:solidFill>
          <a:ln w="12700">
            <a:solidFill>
              <a:srgbClr val="00A1DE"/>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marL="177800" indent="-177800"/>
            <a:r>
              <a:rPr lang="en-GB" sz="1100" b="1" dirty="0">
                <a:solidFill>
                  <a:schemeClr val="tx1"/>
                </a:solidFill>
              </a:rPr>
              <a:t>CI ideas board</a:t>
            </a:r>
          </a:p>
          <a:p>
            <a:pPr marL="177800" indent="-177800">
              <a:buFont typeface="Wingdings" pitchFamily="2" charset="2"/>
              <a:buChar char="§"/>
            </a:pPr>
            <a:r>
              <a:rPr lang="en-GB" sz="1100" b="0" dirty="0">
                <a:solidFill>
                  <a:schemeClr val="tx1"/>
                </a:solidFill>
              </a:rPr>
              <a:t>CI Ideas board showing progress</a:t>
            </a:r>
          </a:p>
          <a:p>
            <a:pPr marL="177800" indent="-177800"/>
            <a:r>
              <a:rPr lang="en-GB" sz="1100" b="0" dirty="0">
                <a:solidFill>
                  <a:schemeClr val="tx1"/>
                </a:solidFill>
              </a:rPr>
              <a:t>	and status</a:t>
            </a:r>
          </a:p>
        </p:txBody>
      </p:sp>
      <p:sp>
        <p:nvSpPr>
          <p:cNvPr id="35" name="Rectangular Callout 34"/>
          <p:cNvSpPr/>
          <p:nvPr/>
        </p:nvSpPr>
        <p:spPr>
          <a:xfrm>
            <a:off x="3510433" y="1602140"/>
            <a:ext cx="2401406" cy="620360"/>
          </a:xfrm>
          <a:prstGeom prst="wedgeRectCallout">
            <a:avLst>
              <a:gd name="adj1" fmla="val 352"/>
              <a:gd name="adj2" fmla="val 116752"/>
            </a:avLst>
          </a:prstGeom>
          <a:solidFill>
            <a:schemeClr val="bg1"/>
          </a:solidFill>
          <a:ln w="12700">
            <a:solidFill>
              <a:srgbClr val="00A1DE"/>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marL="177800" indent="-177800"/>
            <a:r>
              <a:rPr lang="en-GB" sz="1100" b="1" dirty="0">
                <a:solidFill>
                  <a:schemeClr val="tx1"/>
                </a:solidFill>
              </a:rPr>
              <a:t>Process Documentation</a:t>
            </a:r>
          </a:p>
          <a:p>
            <a:pPr marL="177800" indent="-177800">
              <a:buFont typeface="Wingdings" pitchFamily="2" charset="2"/>
              <a:buChar char="§"/>
            </a:pPr>
            <a:r>
              <a:rPr lang="en-GB" sz="1100" b="0" dirty="0">
                <a:solidFill>
                  <a:schemeClr val="tx1"/>
                </a:solidFill>
              </a:rPr>
              <a:t>Process information</a:t>
            </a:r>
          </a:p>
          <a:p>
            <a:pPr marL="177800" indent="-177800">
              <a:buFont typeface="Wingdings" pitchFamily="2" charset="2"/>
              <a:buChar char="§"/>
            </a:pPr>
            <a:r>
              <a:rPr lang="en-GB" sz="1100" b="0" dirty="0">
                <a:solidFill>
                  <a:schemeClr val="tx1"/>
                </a:solidFill>
              </a:rPr>
              <a:t>Standard operations</a:t>
            </a:r>
          </a:p>
        </p:txBody>
      </p:sp>
      <p:sp>
        <p:nvSpPr>
          <p:cNvPr id="24" name="Rectangle 23"/>
          <p:cNvSpPr/>
          <p:nvPr/>
        </p:nvSpPr>
        <p:spPr>
          <a:xfrm>
            <a:off x="2393288" y="3886200"/>
            <a:ext cx="1168400" cy="27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Supporting MI</a:t>
            </a:r>
            <a:endParaRPr lang="en-GB" dirty="0"/>
          </a:p>
        </p:txBody>
      </p:sp>
      <p:sp>
        <p:nvSpPr>
          <p:cNvPr id="26" name="Rectangular Callout 25"/>
          <p:cNvSpPr/>
          <p:nvPr/>
        </p:nvSpPr>
        <p:spPr>
          <a:xfrm>
            <a:off x="6046126" y="5729640"/>
            <a:ext cx="2401406" cy="620360"/>
          </a:xfrm>
          <a:prstGeom prst="wedgeRectCallout">
            <a:avLst>
              <a:gd name="adj1" fmla="val -28537"/>
              <a:gd name="adj2" fmla="val -249696"/>
            </a:avLst>
          </a:prstGeom>
          <a:solidFill>
            <a:schemeClr val="bg1"/>
          </a:solidFill>
          <a:ln w="12700">
            <a:solidFill>
              <a:srgbClr val="00A1DE"/>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r>
              <a:rPr lang="en-GB" sz="1100" b="1" dirty="0">
                <a:solidFill>
                  <a:schemeClr val="tx1"/>
                </a:solidFill>
              </a:rPr>
              <a:t>People information</a:t>
            </a:r>
          </a:p>
          <a:p>
            <a:pPr marL="177800" indent="-177800">
              <a:buFont typeface="Wingdings" pitchFamily="2" charset="2"/>
              <a:buChar char="§"/>
            </a:pPr>
            <a:r>
              <a:rPr lang="en-GB" sz="1100" b="0" dirty="0">
                <a:solidFill>
                  <a:schemeClr val="tx1"/>
                </a:solidFill>
              </a:rPr>
              <a:t>Skills matrix </a:t>
            </a:r>
          </a:p>
          <a:p>
            <a:endParaRPr lang="en-GB" sz="1100" dirty="0"/>
          </a:p>
        </p:txBody>
      </p:sp>
    </p:spTree>
    <p:extLst>
      <p:ext uri="{BB962C8B-B14F-4D97-AF65-F5344CB8AC3E}">
        <p14:creationId xmlns:p14="http://schemas.microsoft.com/office/powerpoint/2010/main" val="41967850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4" name="Rectangle 2"/>
          <p:cNvSpPr>
            <a:spLocks noGrp="1" noChangeArrowheads="1"/>
          </p:cNvSpPr>
          <p:nvPr>
            <p:ph type="title"/>
          </p:nvPr>
        </p:nvSpPr>
        <p:spPr>
          <a:xfrm>
            <a:off x="358775" y="358775"/>
            <a:ext cx="8245475" cy="498475"/>
          </a:xfrm>
        </p:spPr>
        <p:txBody>
          <a:bodyPr/>
          <a:lstStyle/>
          <a:p>
            <a:r>
              <a:rPr lang="en-US" sz="2400" dirty="0" smtClean="0"/>
              <a:t>Example</a:t>
            </a:r>
            <a:br>
              <a:rPr lang="en-US" sz="2400" dirty="0" smtClean="0"/>
            </a:br>
            <a:r>
              <a:rPr lang="en-GB" sz="1800" b="1" dirty="0" smtClean="0">
                <a:solidFill>
                  <a:srgbClr val="99CC33"/>
                </a:solidFill>
                <a:cs typeface="Arial" pitchFamily="34" charset="0"/>
              </a:rPr>
              <a:t>Visual Management Displays</a:t>
            </a:r>
          </a:p>
        </p:txBody>
      </p:sp>
      <p:sp>
        <p:nvSpPr>
          <p:cNvPr id="162818" name="Rectangle 3"/>
          <p:cNvSpPr>
            <a:spLocks noGrp="1" noChangeArrowheads="1"/>
          </p:cNvSpPr>
          <p:nvPr>
            <p:ph idx="1"/>
          </p:nvPr>
        </p:nvSpPr>
        <p:spPr>
          <a:xfrm>
            <a:off x="371498" y="1331913"/>
            <a:ext cx="2924175" cy="2452687"/>
          </a:xfrm>
        </p:spPr>
        <p:txBody>
          <a:bodyPr/>
          <a:lstStyle/>
          <a:p>
            <a:pPr marL="0" indent="0" eaLnBrk="1" hangingPunct="1"/>
            <a:r>
              <a:rPr lang="en-GB" dirty="0" smtClean="0">
                <a:solidFill>
                  <a:schemeClr val="accent1"/>
                </a:solidFill>
              </a:rPr>
              <a:t>Display boards created at a client site:</a:t>
            </a:r>
          </a:p>
          <a:p>
            <a:pPr lvl="1" eaLnBrk="1" hangingPunct="1">
              <a:buFont typeface="Wingdings" panose="05000000000000000000" pitchFamily="2" charset="2"/>
              <a:buChar char="§"/>
            </a:pPr>
            <a:r>
              <a:rPr lang="en-GB" dirty="0" smtClean="0">
                <a:solidFill>
                  <a:schemeClr val="accent1"/>
                </a:solidFill>
              </a:rPr>
              <a:t>Process Output Statistics updated on a daily based</a:t>
            </a:r>
          </a:p>
          <a:p>
            <a:pPr lvl="1" eaLnBrk="1" hangingPunct="1">
              <a:buFont typeface="Wingdings" panose="05000000000000000000" pitchFamily="2" charset="2"/>
              <a:buChar char="§"/>
            </a:pPr>
            <a:r>
              <a:rPr lang="en-GB" dirty="0" smtClean="0">
                <a:solidFill>
                  <a:schemeClr val="accent1"/>
                </a:solidFill>
              </a:rPr>
              <a:t>Statistics plotted as monthly trends</a:t>
            </a:r>
          </a:p>
        </p:txBody>
      </p:sp>
      <p:sp>
        <p:nvSpPr>
          <p:cNvPr id="9" name="Slide Number Placeholder 4"/>
          <p:cNvSpPr>
            <a:spLocks noGrp="1"/>
          </p:cNvSpPr>
          <p:nvPr>
            <p:ph type="sldNum" sz="quarter" idx="11"/>
          </p:nvPr>
        </p:nvSpPr>
        <p:spPr>
          <a:noFill/>
        </p:spPr>
        <p:txBody>
          <a:bodyPr/>
          <a:lstStyle/>
          <a:p>
            <a:fld id="{8378419C-AF56-455E-844A-2F42E2AED845}" type="slidenum">
              <a:rPr lang="en-GB" altLang="en-GB"/>
              <a:pPr/>
              <a:t>51</a:t>
            </a:fld>
            <a:endParaRPr lang="en-GB" altLang="en-GB"/>
          </a:p>
        </p:txBody>
      </p:sp>
      <p:pic>
        <p:nvPicPr>
          <p:cNvPr id="162820" name="Picture 4" descr="Final Notice Board 1"/>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40113" y="1262063"/>
            <a:ext cx="2762250" cy="2200275"/>
          </a:xfrm>
          <a:prstGeom prst="rect">
            <a:avLst/>
          </a:prstGeom>
          <a:noFill/>
          <a:ln w="9525">
            <a:noFill/>
            <a:miter lim="800000"/>
            <a:headEnd/>
            <a:tailEnd/>
          </a:ln>
        </p:spPr>
      </p:pic>
      <p:pic>
        <p:nvPicPr>
          <p:cNvPr id="162821" name="Picture 5" descr="Final Notice Board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07138" y="1262063"/>
            <a:ext cx="2511425" cy="2198687"/>
          </a:xfrm>
          <a:prstGeom prst="rect">
            <a:avLst/>
          </a:prstGeom>
          <a:noFill/>
          <a:ln w="9525">
            <a:noFill/>
            <a:miter lim="800000"/>
            <a:headEnd/>
            <a:tailEnd/>
          </a:ln>
        </p:spPr>
      </p:pic>
      <p:sp>
        <p:nvSpPr>
          <p:cNvPr id="162822" name="Rectangle 7"/>
          <p:cNvSpPr>
            <a:spLocks noChangeArrowheads="1"/>
          </p:cNvSpPr>
          <p:nvPr/>
        </p:nvSpPr>
        <p:spPr bwMode="auto">
          <a:xfrm>
            <a:off x="371498" y="3763967"/>
            <a:ext cx="2924175" cy="2452687"/>
          </a:xfrm>
          <a:prstGeom prst="rect">
            <a:avLst/>
          </a:prstGeom>
          <a:noFill/>
          <a:ln w="9525">
            <a:noFill/>
            <a:miter lim="800000"/>
            <a:headEnd/>
            <a:tailEnd/>
          </a:ln>
        </p:spPr>
        <p:txBody>
          <a:bodyPr/>
          <a:lstStyle/>
          <a:p>
            <a:pPr>
              <a:buClr>
                <a:schemeClr val="accent2"/>
              </a:buClr>
            </a:pPr>
            <a:r>
              <a:rPr lang="en-GB" b="0" dirty="0">
                <a:solidFill>
                  <a:schemeClr val="accent1"/>
                </a:solidFill>
              </a:rPr>
              <a:t>Display boards created at a </a:t>
            </a:r>
            <a:r>
              <a:rPr lang="en-GB" b="0" dirty="0" smtClean="0">
                <a:solidFill>
                  <a:schemeClr val="accent1"/>
                </a:solidFill>
              </a:rPr>
              <a:t>Dalian</a:t>
            </a:r>
            <a:r>
              <a:rPr lang="en-GB" b="0" dirty="0">
                <a:solidFill>
                  <a:schemeClr val="accent1"/>
                </a:solidFill>
              </a:rPr>
              <a:t>:</a:t>
            </a:r>
          </a:p>
          <a:p>
            <a:pPr marL="373063" lvl="1" indent="-285750">
              <a:spcBef>
                <a:spcPct val="25000"/>
              </a:spcBef>
              <a:spcAft>
                <a:spcPct val="15000"/>
              </a:spcAft>
              <a:buFont typeface="Wingdings" panose="05000000000000000000" pitchFamily="2" charset="2"/>
              <a:buChar char="§"/>
              <a:tabLst>
                <a:tab pos="261938" algn="l"/>
              </a:tabLst>
            </a:pPr>
            <a:r>
              <a:rPr lang="en-GB" sz="1600" b="0" dirty="0">
                <a:solidFill>
                  <a:schemeClr val="accent1"/>
                </a:solidFill>
              </a:rPr>
              <a:t>Pilot Individual Ticket Progress Board to track the minute by minute progress of tickets raised each day as it progresses through the process.</a:t>
            </a:r>
          </a:p>
        </p:txBody>
      </p:sp>
      <p:pic>
        <p:nvPicPr>
          <p:cNvPr id="162823" name="Picture 9" descr="DSCN1697 (Custom)"/>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435350" y="3598863"/>
            <a:ext cx="5394325" cy="2695575"/>
          </a:xfrm>
          <a:prstGeom prst="rect">
            <a:avLst/>
          </a:prstGeom>
          <a:noFill/>
          <a:ln w="9525">
            <a:noFill/>
            <a:miter lim="800000"/>
            <a:headEnd/>
            <a:tailEnd/>
          </a:ln>
        </p:spPr>
      </p:pic>
      <p:sp>
        <p:nvSpPr>
          <p:cNvPr id="10" name="Rectangle 9"/>
          <p:cNvSpPr/>
          <p:nvPr/>
        </p:nvSpPr>
        <p:spPr>
          <a:xfrm>
            <a:off x="21772" y="36286"/>
            <a:ext cx="9072000" cy="6768000"/>
          </a:xfrm>
          <a:prstGeom prst="rect">
            <a:avLst/>
          </a:prstGeom>
          <a:noFill/>
          <a:ln w="107950">
            <a:solidFill>
              <a:srgbClr val="FFFF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162875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GB" altLang="en-GB" smtClean="0"/>
              <a:t>Lean Workshops</a:t>
            </a:r>
            <a:endParaRPr lang="en-GB" altLang="en-GB"/>
          </a:p>
        </p:txBody>
      </p:sp>
      <p:sp>
        <p:nvSpPr>
          <p:cNvPr id="4" name="Slide Number Placeholder 3"/>
          <p:cNvSpPr>
            <a:spLocks noGrp="1"/>
          </p:cNvSpPr>
          <p:nvPr>
            <p:ph type="sldNum" sz="quarter" idx="11"/>
          </p:nvPr>
        </p:nvSpPr>
        <p:spPr/>
        <p:txBody>
          <a:bodyPr/>
          <a:lstStyle/>
          <a:p>
            <a:pPr>
              <a:defRPr/>
            </a:pPr>
            <a:fld id="{52E1F56E-0AD8-4EA9-9BCA-27C227E9B0E9}" type="slidenum">
              <a:rPr lang="en-GB" altLang="en-GB" smtClean="0"/>
              <a:pPr>
                <a:defRPr/>
              </a:pPr>
              <a:t>52</a:t>
            </a:fld>
            <a:endParaRPr lang="en-GB" altLang="en-GB"/>
          </a:p>
        </p:txBody>
      </p:sp>
      <p:sp>
        <p:nvSpPr>
          <p:cNvPr id="33" name="Rectangle 2"/>
          <p:cNvSpPr txBox="1">
            <a:spLocks noChangeArrowheads="1"/>
          </p:cNvSpPr>
          <p:nvPr/>
        </p:nvSpPr>
        <p:spPr bwMode="auto">
          <a:xfrm>
            <a:off x="377825" y="345128"/>
            <a:ext cx="8421688" cy="630238"/>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a:lnSpc>
                <a:spcPts val="2600"/>
              </a:lnSpc>
            </a:pPr>
            <a:r>
              <a:rPr lang="en-US" sz="2400" b="0" kern="0" dirty="0" smtClean="0">
                <a:solidFill>
                  <a:srgbClr val="000066"/>
                </a:solidFill>
                <a:latin typeface="Arial"/>
              </a:rPr>
              <a:t>Example</a:t>
            </a:r>
          </a:p>
          <a:p>
            <a:pPr>
              <a:lnSpc>
                <a:spcPts val="2600"/>
              </a:lnSpc>
            </a:pPr>
            <a:r>
              <a:rPr lang="en-US" dirty="0" smtClean="0">
                <a:solidFill>
                  <a:srgbClr val="99CC33"/>
                </a:solidFill>
                <a:latin typeface="Arial"/>
              </a:rPr>
              <a:t>Managing the year end financial closure process</a:t>
            </a:r>
          </a:p>
        </p:txBody>
      </p:sp>
      <p:sp>
        <p:nvSpPr>
          <p:cNvPr id="34" name="Text Placeholder 5"/>
          <p:cNvSpPr txBox="1">
            <a:spLocks/>
          </p:cNvSpPr>
          <p:nvPr/>
        </p:nvSpPr>
        <p:spPr>
          <a:xfrm>
            <a:off x="384837" y="3973731"/>
            <a:ext cx="8223250" cy="2346325"/>
          </a:xfrm>
          <a:prstGeom prst="rect">
            <a:avLst/>
          </a:prstGeom>
          <a:noFill/>
          <a:ln w="3175">
            <a:solidFill>
              <a:srgbClr val="FFFFFF"/>
            </a:solidFill>
          </a:ln>
        </p:spPr>
        <p:txBody>
          <a:bodyPr lIns="94662" tIns="126216" rIns="94662" bIns="31554" anchor="ctr"/>
          <a:lstStyle>
            <a:defPPr>
              <a:defRPr lang="fr-FR"/>
            </a:defPPr>
            <a:lvl1pPr algn="l" rtl="0" fontAlgn="base">
              <a:spcBef>
                <a:spcPct val="0"/>
              </a:spcBef>
              <a:spcAft>
                <a:spcPct val="0"/>
              </a:spcAft>
              <a:defRPr sz="1000" kern="1200">
                <a:solidFill>
                  <a:schemeClr val="tx1"/>
                </a:solidFill>
                <a:latin typeface="Arial" charset="0"/>
                <a:ea typeface="+mn-ea"/>
                <a:cs typeface="+mn-cs"/>
              </a:defRPr>
            </a:lvl1pPr>
            <a:lvl2pPr marL="457200" algn="l" rtl="0" fontAlgn="base">
              <a:spcBef>
                <a:spcPct val="0"/>
              </a:spcBef>
              <a:spcAft>
                <a:spcPct val="0"/>
              </a:spcAft>
              <a:defRPr sz="1000" kern="1200">
                <a:solidFill>
                  <a:schemeClr val="tx1"/>
                </a:solidFill>
                <a:latin typeface="Arial" charset="0"/>
                <a:ea typeface="+mn-ea"/>
                <a:cs typeface="+mn-cs"/>
              </a:defRPr>
            </a:lvl2pPr>
            <a:lvl3pPr marL="914400" algn="l" rtl="0" fontAlgn="base">
              <a:spcBef>
                <a:spcPct val="0"/>
              </a:spcBef>
              <a:spcAft>
                <a:spcPct val="0"/>
              </a:spcAft>
              <a:defRPr sz="1000" kern="1200">
                <a:solidFill>
                  <a:schemeClr val="tx1"/>
                </a:solidFill>
                <a:latin typeface="Arial" charset="0"/>
                <a:ea typeface="+mn-ea"/>
                <a:cs typeface="+mn-cs"/>
              </a:defRPr>
            </a:lvl3pPr>
            <a:lvl4pPr marL="1371600" algn="l" rtl="0" fontAlgn="base">
              <a:spcBef>
                <a:spcPct val="0"/>
              </a:spcBef>
              <a:spcAft>
                <a:spcPct val="0"/>
              </a:spcAft>
              <a:defRPr sz="1000" kern="1200">
                <a:solidFill>
                  <a:schemeClr val="tx1"/>
                </a:solidFill>
                <a:latin typeface="Arial" charset="0"/>
                <a:ea typeface="+mn-ea"/>
                <a:cs typeface="+mn-cs"/>
              </a:defRPr>
            </a:lvl4pPr>
            <a:lvl5pPr marL="1828800" algn="l" rtl="0" fontAlgn="base">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a:lstStyle>
          <a:p>
            <a:pPr marL="160890" marR="0" lvl="0" indent="-160890" algn="l" defTabSz="800705" rtl="0" eaLnBrk="1" fontAlgn="base" latinLnBrk="0" hangingPunct="1">
              <a:lnSpc>
                <a:spcPct val="100000"/>
              </a:lnSpc>
              <a:spcBef>
                <a:spcPts val="236"/>
              </a:spcBef>
              <a:spcAft>
                <a:spcPts val="236"/>
              </a:spcAft>
              <a:buClrTx/>
              <a:buSzTx/>
              <a:buFontTx/>
              <a:buNone/>
              <a:tabLst/>
              <a:defRPr/>
            </a:pPr>
            <a:endParaRPr kumimoji="0" lang="fr-FR" sz="1000" b="0" i="0" u="none" strike="noStrike" kern="0" cap="none" spc="0" normalizeH="0" baseline="0" noProof="0" dirty="0">
              <a:ln>
                <a:noFill/>
              </a:ln>
              <a:solidFill>
                <a:srgbClr val="002776"/>
              </a:solidFill>
              <a:effectLst/>
              <a:uLnTx/>
              <a:uFillTx/>
              <a:latin typeface="Arial" charset="0"/>
              <a:ea typeface="+mn-ea"/>
              <a:cs typeface="+mn-cs"/>
            </a:endParaRPr>
          </a:p>
        </p:txBody>
      </p:sp>
      <p:pic>
        <p:nvPicPr>
          <p:cNvPr id="35" name="Picture 34" descr="reveil.jpg"/>
          <p:cNvPicPr>
            <a:picLocks/>
          </p:cNvPicPr>
          <p:nvPr/>
        </p:nvPicPr>
        <p:blipFill>
          <a:blip r:embed="rId2">
            <a:grayscl/>
            <a:extLst>
              <a:ext uri="{28A0092B-C50C-407E-A947-70E740481C1C}">
                <a14:useLocalDpi xmlns:a14="http://schemas.microsoft.com/office/drawing/2010/main" val="0"/>
              </a:ext>
            </a:extLst>
          </a:blip>
          <a:srcRect/>
          <a:stretch>
            <a:fillRect/>
          </a:stretch>
        </p:blipFill>
        <p:spPr bwMode="auto">
          <a:xfrm>
            <a:off x="4647274" y="4802406"/>
            <a:ext cx="1196975"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Placeholder 5"/>
          <p:cNvSpPr txBox="1">
            <a:spLocks/>
          </p:cNvSpPr>
          <p:nvPr/>
        </p:nvSpPr>
        <p:spPr>
          <a:xfrm>
            <a:off x="2715287" y="1578194"/>
            <a:ext cx="5889625" cy="2246312"/>
          </a:xfrm>
          <a:prstGeom prst="rect">
            <a:avLst/>
          </a:prstGeom>
          <a:noFill/>
          <a:ln w="3175">
            <a:solidFill>
              <a:srgbClr val="002776"/>
            </a:solidFill>
          </a:ln>
        </p:spPr>
        <p:txBody>
          <a:bodyPr lIns="1476000" tIns="108000" rIns="94662" bIns="108000"/>
          <a:lstStyle>
            <a:defPPr>
              <a:defRPr lang="fr-FR"/>
            </a:defPPr>
            <a:lvl1pPr algn="l" rtl="0" fontAlgn="base">
              <a:spcBef>
                <a:spcPct val="0"/>
              </a:spcBef>
              <a:spcAft>
                <a:spcPct val="0"/>
              </a:spcAft>
              <a:defRPr sz="1000" kern="1200">
                <a:solidFill>
                  <a:schemeClr val="tx1"/>
                </a:solidFill>
                <a:latin typeface="Arial" charset="0"/>
                <a:ea typeface="+mn-ea"/>
                <a:cs typeface="+mn-cs"/>
              </a:defRPr>
            </a:lvl1pPr>
            <a:lvl2pPr marL="457200" algn="l" rtl="0" fontAlgn="base">
              <a:spcBef>
                <a:spcPct val="0"/>
              </a:spcBef>
              <a:spcAft>
                <a:spcPct val="0"/>
              </a:spcAft>
              <a:defRPr sz="1000" kern="1200">
                <a:solidFill>
                  <a:schemeClr val="tx1"/>
                </a:solidFill>
                <a:latin typeface="Arial" charset="0"/>
                <a:ea typeface="+mn-ea"/>
                <a:cs typeface="+mn-cs"/>
              </a:defRPr>
            </a:lvl2pPr>
            <a:lvl3pPr marL="914400" algn="l" rtl="0" fontAlgn="base">
              <a:spcBef>
                <a:spcPct val="0"/>
              </a:spcBef>
              <a:spcAft>
                <a:spcPct val="0"/>
              </a:spcAft>
              <a:defRPr sz="1000" kern="1200">
                <a:solidFill>
                  <a:schemeClr val="tx1"/>
                </a:solidFill>
                <a:latin typeface="Arial" charset="0"/>
                <a:ea typeface="+mn-ea"/>
                <a:cs typeface="+mn-cs"/>
              </a:defRPr>
            </a:lvl3pPr>
            <a:lvl4pPr marL="1371600" algn="l" rtl="0" fontAlgn="base">
              <a:spcBef>
                <a:spcPct val="0"/>
              </a:spcBef>
              <a:spcAft>
                <a:spcPct val="0"/>
              </a:spcAft>
              <a:defRPr sz="1000" kern="1200">
                <a:solidFill>
                  <a:schemeClr val="tx1"/>
                </a:solidFill>
                <a:latin typeface="Arial" charset="0"/>
                <a:ea typeface="+mn-ea"/>
                <a:cs typeface="+mn-cs"/>
              </a:defRPr>
            </a:lvl4pPr>
            <a:lvl5pPr marL="1828800" algn="l" rtl="0" fontAlgn="base">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a:lstStyle>
          <a:p>
            <a:pPr marL="465750" marR="0" lvl="1" indent="-285750" algn="l" defTabSz="800705" rtl="0" eaLnBrk="1" fontAlgn="base" latinLnBrk="0" hangingPunct="1">
              <a:lnSpc>
                <a:spcPct val="100000"/>
              </a:lnSpc>
              <a:spcBef>
                <a:spcPts val="600"/>
              </a:spcBef>
              <a:spcAft>
                <a:spcPct val="0"/>
              </a:spcAft>
              <a:buClrTx/>
              <a:buSzTx/>
              <a:buFont typeface="Wingdings" panose="05000000000000000000" pitchFamily="2" charset="2"/>
              <a:buChar char="§"/>
              <a:tabLst/>
              <a:defRPr/>
            </a:pPr>
            <a:r>
              <a:rPr kumimoji="0" sz="1400" b="0" i="0" u="none" strike="noStrike" kern="0" cap="none" spc="0" normalizeH="0" baseline="0" noProof="0" dirty="0" smtClean="0">
                <a:ln>
                  <a:noFill/>
                </a:ln>
                <a:solidFill>
                  <a:srgbClr val="002776"/>
                </a:solidFill>
                <a:effectLst/>
                <a:uLnTx/>
                <a:uFillTx/>
                <a:latin typeface="Arial" charset="0"/>
                <a:ea typeface="+mn-ea"/>
                <a:cs typeface="+mn-cs"/>
              </a:rPr>
              <a:t>Build a detailed planning per entity starting from the preparation phase</a:t>
            </a:r>
          </a:p>
          <a:p>
            <a:pPr marL="465750" marR="0" lvl="1" indent="-285750" algn="l" defTabSz="800705" rtl="0" eaLnBrk="1" fontAlgn="base" latinLnBrk="0" hangingPunct="1">
              <a:lnSpc>
                <a:spcPct val="100000"/>
              </a:lnSpc>
              <a:spcBef>
                <a:spcPts val="600"/>
              </a:spcBef>
              <a:spcAft>
                <a:spcPct val="0"/>
              </a:spcAft>
              <a:buClrTx/>
              <a:buSzTx/>
              <a:buFont typeface="Wingdings" panose="05000000000000000000" pitchFamily="2" charset="2"/>
              <a:buChar char="§"/>
              <a:tabLst/>
              <a:defRPr/>
            </a:pPr>
            <a:r>
              <a:rPr kumimoji="0" sz="1400" b="0" i="0" u="none" strike="noStrike" kern="0" cap="none" spc="0" normalizeH="0" baseline="0" noProof="0" dirty="0" smtClean="0">
                <a:ln>
                  <a:noFill/>
                </a:ln>
                <a:solidFill>
                  <a:srgbClr val="002776"/>
                </a:solidFill>
                <a:effectLst/>
                <a:uLnTx/>
                <a:uFillTx/>
                <a:latin typeface="Arial" charset="0"/>
                <a:ea typeface="+mn-ea"/>
                <a:cs typeface="+mn-cs"/>
              </a:rPr>
              <a:t>Monitor the end to end process (for all entities) with a visual display of what information /task are late and an escalation of key issues </a:t>
            </a:r>
            <a:endParaRPr kumimoji="0" lang="fr-FR" sz="1400" b="0" i="0" u="none" strike="noStrike" kern="0" cap="none" spc="0" normalizeH="0" baseline="0" noProof="0" dirty="0">
              <a:ln>
                <a:noFill/>
              </a:ln>
              <a:solidFill>
                <a:srgbClr val="002776"/>
              </a:solidFill>
              <a:effectLst/>
              <a:uLnTx/>
              <a:uFillTx/>
              <a:latin typeface="Arial" charset="0"/>
              <a:ea typeface="+mn-ea"/>
              <a:cs typeface="+mn-cs"/>
            </a:endParaRPr>
          </a:p>
          <a:p>
            <a:pPr marL="465750" marR="0" lvl="1" indent="-285750" algn="l" defTabSz="800705" rtl="0" eaLnBrk="1" fontAlgn="base" latinLnBrk="0" hangingPunct="1">
              <a:lnSpc>
                <a:spcPct val="100000"/>
              </a:lnSpc>
              <a:spcBef>
                <a:spcPts val="600"/>
              </a:spcBef>
              <a:spcAft>
                <a:spcPct val="0"/>
              </a:spcAft>
              <a:buClrTx/>
              <a:buSzTx/>
              <a:buFont typeface="Wingdings" panose="05000000000000000000" pitchFamily="2" charset="2"/>
              <a:buChar char="§"/>
              <a:tabLst/>
              <a:defRPr/>
            </a:pPr>
            <a:r>
              <a:rPr kumimoji="0" lang="fr-FR" sz="1400" b="0" i="0" u="none" strike="noStrike" kern="0" cap="none" spc="0" normalizeH="0" baseline="0" noProof="0" dirty="0" smtClean="0">
                <a:ln>
                  <a:noFill/>
                </a:ln>
                <a:solidFill>
                  <a:srgbClr val="002776"/>
                </a:solidFill>
                <a:effectLst/>
                <a:uLnTx/>
                <a:uFillTx/>
                <a:latin typeface="Arial" charset="0"/>
                <a:ea typeface="+mn-ea"/>
                <a:cs typeface="+mn-cs"/>
              </a:rPr>
              <a:t>Capture and </a:t>
            </a:r>
            <a:r>
              <a:rPr kumimoji="0" lang="fr-FR" sz="1400" b="0" i="0" u="none" strike="noStrike" kern="0" cap="none" spc="0" normalizeH="0" baseline="0" noProof="0" dirty="0" err="1" smtClean="0">
                <a:ln>
                  <a:noFill/>
                </a:ln>
                <a:solidFill>
                  <a:srgbClr val="002776"/>
                </a:solidFill>
                <a:effectLst/>
                <a:uLnTx/>
                <a:uFillTx/>
                <a:latin typeface="Arial" charset="0"/>
                <a:ea typeface="+mn-ea"/>
                <a:cs typeface="+mn-cs"/>
              </a:rPr>
              <a:t>act</a:t>
            </a:r>
            <a:r>
              <a:rPr kumimoji="0" lang="fr-FR" sz="1400" b="0" i="0" u="none" strike="noStrike" kern="0" cap="none" spc="0" normalizeH="0" baseline="0" noProof="0" dirty="0" smtClean="0">
                <a:ln>
                  <a:noFill/>
                </a:ln>
                <a:solidFill>
                  <a:srgbClr val="002776"/>
                </a:solidFill>
                <a:effectLst/>
                <a:uLnTx/>
                <a:uFillTx/>
                <a:latin typeface="Arial" charset="0"/>
                <a:ea typeface="+mn-ea"/>
                <a:cs typeface="+mn-cs"/>
              </a:rPr>
              <a:t> on issues</a:t>
            </a:r>
            <a:endParaRPr kumimoji="0" sz="1400" b="0" i="0" u="none" strike="noStrike" kern="0" cap="none" spc="0" normalizeH="0" baseline="0" noProof="0" dirty="0" smtClean="0">
              <a:ln>
                <a:noFill/>
              </a:ln>
              <a:solidFill>
                <a:srgbClr val="002776"/>
              </a:solidFill>
              <a:effectLst/>
              <a:uLnTx/>
              <a:uFillTx/>
              <a:latin typeface="Arial" charset="0"/>
              <a:ea typeface="+mn-ea"/>
              <a:cs typeface="+mn-cs"/>
            </a:endParaRPr>
          </a:p>
        </p:txBody>
      </p:sp>
      <p:sp>
        <p:nvSpPr>
          <p:cNvPr id="37" name="Pentagon 36"/>
          <p:cNvSpPr/>
          <p:nvPr/>
        </p:nvSpPr>
        <p:spPr>
          <a:xfrm>
            <a:off x="372137" y="1578194"/>
            <a:ext cx="2389187" cy="2246312"/>
          </a:xfrm>
          <a:prstGeom prst="homePlate">
            <a:avLst>
              <a:gd name="adj" fmla="val 9909"/>
            </a:avLst>
          </a:prstGeom>
          <a:solidFill>
            <a:srgbClr val="FFFFFF"/>
          </a:solidFill>
          <a:ln w="3175" cap="flat" cmpd="sng" algn="ctr">
            <a:solidFill>
              <a:srgbClr val="002776"/>
            </a:solidFill>
            <a:prstDash val="solid"/>
          </a:ln>
          <a:effectLst/>
        </p:spPr>
        <p:txBody>
          <a:bodyPr lIns="94662" tIns="31554" rIns="0" bIns="31554" anchor="ctr"/>
          <a:lstStyle>
            <a:defPPr>
              <a:defRPr lang="fr-FR"/>
            </a:defPPr>
            <a:lvl1pPr algn="l" rtl="0" fontAlgn="base">
              <a:spcBef>
                <a:spcPct val="0"/>
              </a:spcBef>
              <a:spcAft>
                <a:spcPct val="0"/>
              </a:spcAft>
              <a:defRPr sz="1000" kern="1200">
                <a:solidFill>
                  <a:schemeClr val="lt1"/>
                </a:solidFill>
                <a:latin typeface="+mn-lt"/>
                <a:ea typeface="+mn-ea"/>
                <a:cs typeface="+mn-cs"/>
              </a:defRPr>
            </a:lvl1pPr>
            <a:lvl2pPr marL="457200" algn="l" rtl="0" fontAlgn="base">
              <a:spcBef>
                <a:spcPct val="0"/>
              </a:spcBef>
              <a:spcAft>
                <a:spcPct val="0"/>
              </a:spcAft>
              <a:defRPr sz="1000" kern="1200">
                <a:solidFill>
                  <a:schemeClr val="lt1"/>
                </a:solidFill>
                <a:latin typeface="+mn-lt"/>
                <a:ea typeface="+mn-ea"/>
                <a:cs typeface="+mn-cs"/>
              </a:defRPr>
            </a:lvl2pPr>
            <a:lvl3pPr marL="914400" algn="l" rtl="0" fontAlgn="base">
              <a:spcBef>
                <a:spcPct val="0"/>
              </a:spcBef>
              <a:spcAft>
                <a:spcPct val="0"/>
              </a:spcAft>
              <a:defRPr sz="1000" kern="1200">
                <a:solidFill>
                  <a:schemeClr val="lt1"/>
                </a:solidFill>
                <a:latin typeface="+mn-lt"/>
                <a:ea typeface="+mn-ea"/>
                <a:cs typeface="+mn-cs"/>
              </a:defRPr>
            </a:lvl3pPr>
            <a:lvl4pPr marL="1371600" algn="l" rtl="0" fontAlgn="base">
              <a:spcBef>
                <a:spcPct val="0"/>
              </a:spcBef>
              <a:spcAft>
                <a:spcPct val="0"/>
              </a:spcAft>
              <a:defRPr sz="1000" kern="1200">
                <a:solidFill>
                  <a:schemeClr val="lt1"/>
                </a:solidFill>
                <a:latin typeface="+mn-lt"/>
                <a:ea typeface="+mn-ea"/>
                <a:cs typeface="+mn-cs"/>
              </a:defRPr>
            </a:lvl4pPr>
            <a:lvl5pPr marL="1828800" algn="l" rtl="0" fontAlgn="base">
              <a:spcBef>
                <a:spcPct val="0"/>
              </a:spcBef>
              <a:spcAft>
                <a:spcPct val="0"/>
              </a:spcAft>
              <a:defRPr sz="1000" kern="1200">
                <a:solidFill>
                  <a:schemeClr val="lt1"/>
                </a:solidFill>
                <a:latin typeface="+mn-lt"/>
                <a:ea typeface="+mn-ea"/>
                <a:cs typeface="+mn-cs"/>
              </a:defRPr>
            </a:lvl5pPr>
            <a:lvl6pPr marL="2286000" algn="l" defTabSz="914400" rtl="0" eaLnBrk="1" latinLnBrk="0" hangingPunct="1">
              <a:defRPr sz="1000" kern="1200">
                <a:solidFill>
                  <a:schemeClr val="lt1"/>
                </a:solidFill>
                <a:latin typeface="+mn-lt"/>
                <a:ea typeface="+mn-ea"/>
                <a:cs typeface="+mn-cs"/>
              </a:defRPr>
            </a:lvl6pPr>
            <a:lvl7pPr marL="2743200" algn="l" defTabSz="914400" rtl="0" eaLnBrk="1" latinLnBrk="0" hangingPunct="1">
              <a:defRPr sz="1000" kern="1200">
                <a:solidFill>
                  <a:schemeClr val="lt1"/>
                </a:solidFill>
                <a:latin typeface="+mn-lt"/>
                <a:ea typeface="+mn-ea"/>
                <a:cs typeface="+mn-cs"/>
              </a:defRPr>
            </a:lvl7pPr>
            <a:lvl8pPr marL="3200400" algn="l" defTabSz="914400" rtl="0" eaLnBrk="1" latinLnBrk="0" hangingPunct="1">
              <a:defRPr sz="1000" kern="1200">
                <a:solidFill>
                  <a:schemeClr val="lt1"/>
                </a:solidFill>
                <a:latin typeface="+mn-lt"/>
                <a:ea typeface="+mn-ea"/>
                <a:cs typeface="+mn-cs"/>
              </a:defRPr>
            </a:lvl8pPr>
            <a:lvl9pPr marL="3657600" algn="l" defTabSz="914400" rtl="0" eaLnBrk="1" latinLnBrk="0" hangingPunct="1">
              <a:defRPr sz="1000" kern="1200">
                <a:solidFill>
                  <a:schemeClr val="lt1"/>
                </a:solidFill>
                <a:latin typeface="+mn-lt"/>
                <a:ea typeface="+mn-ea"/>
                <a:cs typeface="+mn-cs"/>
              </a:defRPr>
            </a:lvl9pPr>
          </a:lstStyle>
          <a:p>
            <a:pPr marL="160890" marR="0" lvl="0" indent="-160890" algn="l" defTabSz="800705" rtl="0" eaLnBrk="1" fontAlgn="base" latinLnBrk="0" hangingPunct="1">
              <a:lnSpc>
                <a:spcPct val="100000"/>
              </a:lnSpc>
              <a:spcBef>
                <a:spcPts val="1052"/>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srgbClr val="002776"/>
                </a:solidFill>
                <a:effectLst/>
                <a:uLnTx/>
                <a:uFillTx/>
                <a:latin typeface="Arial"/>
                <a:ea typeface="+mn-ea"/>
                <a:cs typeface="Arial" charset="0"/>
              </a:rPr>
              <a:t>The tracking of progress was not formalised nor transparent</a:t>
            </a:r>
          </a:p>
          <a:p>
            <a:pPr marL="266700" marR="0" lvl="0" indent="-266700" algn="l" defTabSz="800705" rtl="0" eaLnBrk="1" fontAlgn="base" latinLnBrk="0" hangingPunct="1">
              <a:lnSpc>
                <a:spcPct val="100000"/>
              </a:lnSpc>
              <a:spcBef>
                <a:spcPts val="1052"/>
              </a:spcBef>
              <a:spcAft>
                <a:spcPts val="0"/>
              </a:spcAft>
              <a:buClrTx/>
              <a:buSzTx/>
              <a:buFont typeface="Symbol" pitchFamily="18" charset="2"/>
              <a:buChar char="Þ"/>
              <a:tabLst/>
              <a:defRPr/>
            </a:pPr>
            <a:r>
              <a:rPr kumimoji="0" lang="en-US" sz="1400" b="0" i="0" u="none" strike="noStrike" kern="1200" cap="none" spc="0" normalizeH="0" baseline="0" noProof="0" dirty="0">
                <a:ln>
                  <a:noFill/>
                </a:ln>
                <a:solidFill>
                  <a:srgbClr val="002776"/>
                </a:solidFill>
                <a:effectLst/>
                <a:uLnTx/>
                <a:uFillTx/>
                <a:latin typeface="Arial"/>
                <a:ea typeface="+mn-ea"/>
                <a:cs typeface="Arial" charset="0"/>
              </a:rPr>
              <a:t>Not sure what info was still outstanding</a:t>
            </a:r>
          </a:p>
          <a:p>
            <a:pPr marL="266700" marR="0" lvl="0" indent="-266700" algn="l" defTabSz="800705" rtl="0" eaLnBrk="1" fontAlgn="base" latinLnBrk="0" hangingPunct="1">
              <a:lnSpc>
                <a:spcPct val="100000"/>
              </a:lnSpc>
              <a:spcBef>
                <a:spcPts val="1052"/>
              </a:spcBef>
              <a:spcAft>
                <a:spcPts val="0"/>
              </a:spcAft>
              <a:buClrTx/>
              <a:buSzTx/>
              <a:buFont typeface="Symbol" pitchFamily="18" charset="2"/>
              <a:buChar char="Þ"/>
              <a:tabLst/>
              <a:defRPr/>
            </a:pPr>
            <a:r>
              <a:rPr kumimoji="0" lang="en-US" sz="1400" b="0" i="0" u="none" strike="noStrike" kern="1200" cap="none" spc="0" normalizeH="0" baseline="0" noProof="0" dirty="0">
                <a:ln>
                  <a:noFill/>
                </a:ln>
                <a:solidFill>
                  <a:srgbClr val="002776"/>
                </a:solidFill>
                <a:effectLst/>
                <a:uLnTx/>
                <a:uFillTx/>
                <a:latin typeface="Arial"/>
                <a:ea typeface="+mn-ea"/>
                <a:cs typeface="+mn-cs"/>
              </a:rPr>
              <a:t>No easy way to track the resolution of issues</a:t>
            </a:r>
          </a:p>
        </p:txBody>
      </p:sp>
      <p:sp>
        <p:nvSpPr>
          <p:cNvPr id="38" name="Content Placeholder 2"/>
          <p:cNvSpPr>
            <a:spLocks noGrp="1"/>
          </p:cNvSpPr>
          <p:nvPr/>
        </p:nvSpPr>
        <p:spPr bwMode="auto">
          <a:xfrm>
            <a:off x="399124" y="1128931"/>
            <a:ext cx="22780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36000" tIns="36000" rIns="36000" bIns="36000" numCol="1" anchor="b" anchorCtr="0" compatLnSpc="1">
            <a:prstTxWarp prst="textNoShape">
              <a:avLst/>
            </a:prstTxWarp>
          </a:bodyPr>
          <a:lstStyle>
            <a:lvl1pPr marL="342900" indent="-342900" algn="l" rtl="0" eaLnBrk="0" fontAlgn="base" hangingPunct="0">
              <a:spcBef>
                <a:spcPts val="0"/>
              </a:spcBef>
              <a:spcAft>
                <a:spcPts val="1052"/>
              </a:spcAft>
              <a:buChar char="•"/>
              <a:defRPr sz="1400" b="1">
                <a:solidFill>
                  <a:srgbClr val="C0C0C0"/>
                </a:solidFill>
                <a:latin typeface="+mn-lt"/>
                <a:ea typeface="+mn-ea"/>
                <a:cs typeface="+mn-cs"/>
              </a:defRPr>
            </a:lvl1pPr>
            <a:lvl2pPr marL="227013" indent="-225425" algn="l" rtl="0" eaLnBrk="0" fontAlgn="base" hangingPunct="0">
              <a:spcBef>
                <a:spcPts val="0"/>
              </a:spcBef>
              <a:spcAft>
                <a:spcPct val="20000"/>
              </a:spcAft>
              <a:buFont typeface="Arial" charset="0"/>
              <a:buChar char="–"/>
              <a:defRPr sz="1400">
                <a:solidFill>
                  <a:schemeClr val="tx1"/>
                </a:solidFill>
                <a:latin typeface="+mn-lt"/>
              </a:defRPr>
            </a:lvl2pPr>
            <a:lvl3pPr marL="455613" indent="-227013" algn="l" rtl="0" eaLnBrk="0" fontAlgn="base" hangingPunct="0">
              <a:spcBef>
                <a:spcPct val="20000"/>
              </a:spcBef>
              <a:spcAft>
                <a:spcPct val="20000"/>
              </a:spcAft>
              <a:buClr>
                <a:srgbClr val="F98151"/>
              </a:buClr>
              <a:buSzPct val="125000"/>
              <a:buChar char="•"/>
              <a:defRPr sz="1200">
                <a:solidFill>
                  <a:schemeClr val="tx1"/>
                </a:solidFill>
                <a:latin typeface="+mn-lt"/>
              </a:defRPr>
            </a:lvl3pPr>
            <a:lvl4pPr marL="1042988" indent="-350838" algn="l" rtl="0" eaLnBrk="0" fontAlgn="base" hangingPunct="0">
              <a:spcBef>
                <a:spcPct val="20000"/>
              </a:spcBef>
              <a:spcAft>
                <a:spcPct val="0"/>
              </a:spcAft>
              <a:buClr>
                <a:srgbClr val="F98151"/>
              </a:buClr>
              <a:buFont typeface="Arial" charset="0"/>
              <a:buChar char="–"/>
              <a:defRPr sz="1000">
                <a:solidFill>
                  <a:schemeClr val="tx1"/>
                </a:solidFill>
                <a:latin typeface="+mn-lt"/>
              </a:defRPr>
            </a:lvl4pPr>
            <a:lvl5pPr marL="1519238" indent="-361950" algn="l" rtl="0" eaLnBrk="0" fontAlgn="base" hangingPunct="0">
              <a:spcBef>
                <a:spcPct val="20000"/>
              </a:spcBef>
              <a:spcAft>
                <a:spcPct val="0"/>
              </a:spcAft>
              <a:buClr>
                <a:srgbClr val="F98151"/>
              </a:buClr>
              <a:buFont typeface="Arial" charset="0"/>
              <a:buChar char="»"/>
              <a:defRPr sz="1000">
                <a:solidFill>
                  <a:schemeClr val="tx1"/>
                </a:solidFill>
                <a:latin typeface="+mn-lt"/>
              </a:defRPr>
            </a:lvl5pPr>
            <a:lvl6pPr marL="1976438" indent="-361950" algn="l" rtl="0" fontAlgn="base">
              <a:spcBef>
                <a:spcPct val="20000"/>
              </a:spcBef>
              <a:spcAft>
                <a:spcPct val="0"/>
              </a:spcAft>
              <a:buClr>
                <a:srgbClr val="F98151"/>
              </a:buClr>
              <a:buFont typeface="Arial" charset="0"/>
              <a:buChar char="»"/>
              <a:defRPr sz="1000">
                <a:solidFill>
                  <a:schemeClr val="tx1"/>
                </a:solidFill>
                <a:latin typeface="+mn-lt"/>
              </a:defRPr>
            </a:lvl6pPr>
            <a:lvl7pPr marL="2433638" indent="-361950" algn="l" rtl="0" fontAlgn="base">
              <a:spcBef>
                <a:spcPct val="20000"/>
              </a:spcBef>
              <a:spcAft>
                <a:spcPct val="0"/>
              </a:spcAft>
              <a:buClr>
                <a:srgbClr val="F98151"/>
              </a:buClr>
              <a:buFont typeface="Arial" charset="0"/>
              <a:buChar char="»"/>
              <a:defRPr sz="1000">
                <a:solidFill>
                  <a:schemeClr val="tx1"/>
                </a:solidFill>
                <a:latin typeface="+mn-lt"/>
              </a:defRPr>
            </a:lvl7pPr>
            <a:lvl8pPr marL="2890838" indent="-361950" algn="l" rtl="0" fontAlgn="base">
              <a:spcBef>
                <a:spcPct val="20000"/>
              </a:spcBef>
              <a:spcAft>
                <a:spcPct val="0"/>
              </a:spcAft>
              <a:buClr>
                <a:srgbClr val="F98151"/>
              </a:buClr>
              <a:buFont typeface="Arial" charset="0"/>
              <a:buChar char="»"/>
              <a:defRPr sz="1000">
                <a:solidFill>
                  <a:schemeClr val="tx1"/>
                </a:solidFill>
                <a:latin typeface="+mn-lt"/>
              </a:defRPr>
            </a:lvl8pPr>
            <a:lvl9pPr marL="3348038" indent="-361950" algn="l" rtl="0" fontAlgn="base">
              <a:spcBef>
                <a:spcPct val="20000"/>
              </a:spcBef>
              <a:spcAft>
                <a:spcPct val="0"/>
              </a:spcAft>
              <a:buClr>
                <a:srgbClr val="F98151"/>
              </a:buClr>
              <a:buFont typeface="Arial" charset="0"/>
              <a:buChar char="»"/>
              <a:defRPr sz="1000">
                <a:solidFill>
                  <a:schemeClr val="tx1"/>
                </a:solidFill>
                <a:latin typeface="+mn-lt"/>
              </a:defRPr>
            </a:lvl9pPr>
          </a:lstStyle>
          <a:p>
            <a:pPr marL="0" marR="0" lvl="1" indent="0" algn="l" defTabSz="800100" rtl="0" eaLnBrk="1" fontAlgn="base" latinLnBrk="0" hangingPunct="1">
              <a:lnSpc>
                <a:spcPct val="100000"/>
              </a:lnSpc>
              <a:spcBef>
                <a:spcPct val="0"/>
              </a:spcBef>
              <a:spcAft>
                <a:spcPct val="0"/>
              </a:spcAft>
              <a:buClrTx/>
              <a:buSzTx/>
              <a:buFont typeface="Arial" charset="0"/>
              <a:buNone/>
              <a:tabLst/>
              <a:defRPr/>
            </a:pPr>
            <a:r>
              <a:rPr kumimoji="0" lang="en-US" altLang="fr-FR" sz="1400" b="0" i="0" u="none" strike="noStrike" kern="0" cap="none" spc="0" normalizeH="0" baseline="0" noProof="0" dirty="0" smtClean="0">
                <a:ln>
                  <a:noFill/>
                </a:ln>
                <a:solidFill>
                  <a:srgbClr val="002776"/>
                </a:solidFill>
                <a:effectLst/>
                <a:uLnTx/>
                <a:uFillTx/>
                <a:latin typeface="Arial"/>
              </a:rPr>
              <a:t>Issue highlighted</a:t>
            </a:r>
          </a:p>
        </p:txBody>
      </p:sp>
      <p:sp>
        <p:nvSpPr>
          <p:cNvPr id="39" name="Content Placeholder 3"/>
          <p:cNvSpPr txBox="1">
            <a:spLocks/>
          </p:cNvSpPr>
          <p:nvPr/>
        </p:nvSpPr>
        <p:spPr>
          <a:xfrm>
            <a:off x="2715287" y="1128931"/>
            <a:ext cx="3195637" cy="288925"/>
          </a:xfrm>
          <a:prstGeom prst="rect">
            <a:avLst/>
          </a:prstGeom>
        </p:spPr>
        <p:txBody>
          <a:bodyPr wrap="none" lIns="36000" tIns="36000" rIns="36000" bIns="36000" anchor="b"/>
          <a:lstStyle>
            <a:defPPr>
              <a:defRPr lang="fr-FR"/>
            </a:defPPr>
            <a:lvl1pPr algn="l" rtl="0" fontAlgn="base">
              <a:spcBef>
                <a:spcPct val="0"/>
              </a:spcBef>
              <a:spcAft>
                <a:spcPct val="0"/>
              </a:spcAft>
              <a:defRPr sz="1000" kern="1200">
                <a:solidFill>
                  <a:schemeClr val="tx1"/>
                </a:solidFill>
                <a:latin typeface="Arial" charset="0"/>
                <a:ea typeface="+mn-ea"/>
                <a:cs typeface="+mn-cs"/>
              </a:defRPr>
            </a:lvl1pPr>
            <a:lvl2pPr marL="457200" algn="l" rtl="0" fontAlgn="base">
              <a:spcBef>
                <a:spcPct val="0"/>
              </a:spcBef>
              <a:spcAft>
                <a:spcPct val="0"/>
              </a:spcAft>
              <a:defRPr sz="1000" kern="1200">
                <a:solidFill>
                  <a:schemeClr val="tx1"/>
                </a:solidFill>
                <a:latin typeface="Arial" charset="0"/>
                <a:ea typeface="+mn-ea"/>
                <a:cs typeface="+mn-cs"/>
              </a:defRPr>
            </a:lvl2pPr>
            <a:lvl3pPr marL="914400" algn="l" rtl="0" fontAlgn="base">
              <a:spcBef>
                <a:spcPct val="0"/>
              </a:spcBef>
              <a:spcAft>
                <a:spcPct val="0"/>
              </a:spcAft>
              <a:defRPr sz="1000" kern="1200">
                <a:solidFill>
                  <a:schemeClr val="tx1"/>
                </a:solidFill>
                <a:latin typeface="Arial" charset="0"/>
                <a:ea typeface="+mn-ea"/>
                <a:cs typeface="+mn-cs"/>
              </a:defRPr>
            </a:lvl3pPr>
            <a:lvl4pPr marL="1371600" algn="l" rtl="0" fontAlgn="base">
              <a:spcBef>
                <a:spcPct val="0"/>
              </a:spcBef>
              <a:spcAft>
                <a:spcPct val="0"/>
              </a:spcAft>
              <a:defRPr sz="1000" kern="1200">
                <a:solidFill>
                  <a:schemeClr val="tx1"/>
                </a:solidFill>
                <a:latin typeface="Arial" charset="0"/>
                <a:ea typeface="+mn-ea"/>
                <a:cs typeface="+mn-cs"/>
              </a:defRPr>
            </a:lvl4pPr>
            <a:lvl5pPr marL="1828800" algn="l" rtl="0" fontAlgn="base">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a:lstStyle>
          <a:p>
            <a:pPr marL="0" lvl="1" defTabSz="872722" fontAlgn="auto">
              <a:lnSpc>
                <a:spcPts val="1402"/>
              </a:lnSpc>
              <a:spcBef>
                <a:spcPts val="0"/>
              </a:spcBef>
              <a:spcAft>
                <a:spcPts val="526"/>
              </a:spcAft>
              <a:defRPr/>
            </a:pPr>
            <a:r>
              <a:rPr lang="en-US" sz="1400" dirty="0">
                <a:solidFill>
                  <a:srgbClr val="002776"/>
                </a:solidFill>
                <a:latin typeface="Arial" pitchFamily="34" charset="0"/>
              </a:rPr>
              <a:t>Proposed solution</a:t>
            </a:r>
          </a:p>
        </p:txBody>
      </p:sp>
      <p:pic>
        <p:nvPicPr>
          <p:cNvPr id="40"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2949" y="1708369"/>
            <a:ext cx="112395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562" y="4048344"/>
            <a:ext cx="3960812" cy="220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Oval 41"/>
          <p:cNvSpPr/>
          <p:nvPr/>
        </p:nvSpPr>
        <p:spPr>
          <a:xfrm>
            <a:off x="2916899" y="4946869"/>
            <a:ext cx="642938" cy="574675"/>
          </a:xfrm>
          <a:prstGeom prst="ellipse">
            <a:avLst/>
          </a:prstGeom>
          <a:noFill/>
          <a:ln w="25400" cap="flat" cmpd="sng" algn="ctr">
            <a:solidFill>
              <a:srgbClr val="FF0000"/>
            </a:solidFill>
            <a:prstDash val="solid"/>
          </a:ln>
          <a:effectLst/>
        </p:spPr>
        <p:txBody>
          <a:bodyPr lIns="80147" tIns="40074" rIns="80147" bIns="40074" anchor="ctr"/>
          <a:lstStyle>
            <a:defPPr>
              <a:defRPr lang="fr-FR"/>
            </a:defPPr>
            <a:lvl1pPr algn="l" rtl="0" fontAlgn="base">
              <a:spcBef>
                <a:spcPct val="0"/>
              </a:spcBef>
              <a:spcAft>
                <a:spcPct val="0"/>
              </a:spcAft>
              <a:defRPr sz="1000" kern="1200">
                <a:solidFill>
                  <a:schemeClr val="lt1"/>
                </a:solidFill>
                <a:latin typeface="+mn-lt"/>
                <a:ea typeface="+mn-ea"/>
                <a:cs typeface="+mn-cs"/>
              </a:defRPr>
            </a:lvl1pPr>
            <a:lvl2pPr marL="457200" algn="l" rtl="0" fontAlgn="base">
              <a:spcBef>
                <a:spcPct val="0"/>
              </a:spcBef>
              <a:spcAft>
                <a:spcPct val="0"/>
              </a:spcAft>
              <a:defRPr sz="1000" kern="1200">
                <a:solidFill>
                  <a:schemeClr val="lt1"/>
                </a:solidFill>
                <a:latin typeface="+mn-lt"/>
                <a:ea typeface="+mn-ea"/>
                <a:cs typeface="+mn-cs"/>
              </a:defRPr>
            </a:lvl2pPr>
            <a:lvl3pPr marL="914400" algn="l" rtl="0" fontAlgn="base">
              <a:spcBef>
                <a:spcPct val="0"/>
              </a:spcBef>
              <a:spcAft>
                <a:spcPct val="0"/>
              </a:spcAft>
              <a:defRPr sz="1000" kern="1200">
                <a:solidFill>
                  <a:schemeClr val="lt1"/>
                </a:solidFill>
                <a:latin typeface="+mn-lt"/>
                <a:ea typeface="+mn-ea"/>
                <a:cs typeface="+mn-cs"/>
              </a:defRPr>
            </a:lvl3pPr>
            <a:lvl4pPr marL="1371600" algn="l" rtl="0" fontAlgn="base">
              <a:spcBef>
                <a:spcPct val="0"/>
              </a:spcBef>
              <a:spcAft>
                <a:spcPct val="0"/>
              </a:spcAft>
              <a:defRPr sz="1000" kern="1200">
                <a:solidFill>
                  <a:schemeClr val="lt1"/>
                </a:solidFill>
                <a:latin typeface="+mn-lt"/>
                <a:ea typeface="+mn-ea"/>
                <a:cs typeface="+mn-cs"/>
              </a:defRPr>
            </a:lvl4pPr>
            <a:lvl5pPr marL="1828800" algn="l" rtl="0" fontAlgn="base">
              <a:spcBef>
                <a:spcPct val="0"/>
              </a:spcBef>
              <a:spcAft>
                <a:spcPct val="0"/>
              </a:spcAft>
              <a:defRPr sz="1000" kern="1200">
                <a:solidFill>
                  <a:schemeClr val="lt1"/>
                </a:solidFill>
                <a:latin typeface="+mn-lt"/>
                <a:ea typeface="+mn-ea"/>
                <a:cs typeface="+mn-cs"/>
              </a:defRPr>
            </a:lvl5pPr>
            <a:lvl6pPr marL="2286000" algn="l" defTabSz="914400" rtl="0" eaLnBrk="1" latinLnBrk="0" hangingPunct="1">
              <a:defRPr sz="1000" kern="1200">
                <a:solidFill>
                  <a:schemeClr val="lt1"/>
                </a:solidFill>
                <a:latin typeface="+mn-lt"/>
                <a:ea typeface="+mn-ea"/>
                <a:cs typeface="+mn-cs"/>
              </a:defRPr>
            </a:lvl6pPr>
            <a:lvl7pPr marL="2743200" algn="l" defTabSz="914400" rtl="0" eaLnBrk="1" latinLnBrk="0" hangingPunct="1">
              <a:defRPr sz="1000" kern="1200">
                <a:solidFill>
                  <a:schemeClr val="lt1"/>
                </a:solidFill>
                <a:latin typeface="+mn-lt"/>
                <a:ea typeface="+mn-ea"/>
                <a:cs typeface="+mn-cs"/>
              </a:defRPr>
            </a:lvl7pPr>
            <a:lvl8pPr marL="3200400" algn="l" defTabSz="914400" rtl="0" eaLnBrk="1" latinLnBrk="0" hangingPunct="1">
              <a:defRPr sz="1000" kern="1200">
                <a:solidFill>
                  <a:schemeClr val="lt1"/>
                </a:solidFill>
                <a:latin typeface="+mn-lt"/>
                <a:ea typeface="+mn-ea"/>
                <a:cs typeface="+mn-cs"/>
              </a:defRPr>
            </a:lvl8pPr>
            <a:lvl9pPr marL="3657600" algn="l" defTabSz="914400" rtl="0" eaLnBrk="1" latinLnBrk="0" hangingPunct="1">
              <a:defRPr sz="10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000" b="0" i="0" u="none" strike="noStrike" kern="1200" cap="none" spc="0" normalizeH="0" baseline="0" noProof="0" dirty="0">
              <a:ln>
                <a:noFill/>
              </a:ln>
              <a:solidFill>
                <a:srgbClr val="002776"/>
              </a:solidFill>
              <a:effectLst/>
              <a:uLnTx/>
              <a:uFillTx/>
              <a:latin typeface="Arial"/>
              <a:ea typeface="+mn-ea"/>
              <a:cs typeface="+mn-cs"/>
            </a:endParaRPr>
          </a:p>
        </p:txBody>
      </p:sp>
      <p:cxnSp>
        <p:nvCxnSpPr>
          <p:cNvPr id="43" name="Straight Arrow Connector 42"/>
          <p:cNvCxnSpPr>
            <a:stCxn id="42" idx="6"/>
          </p:cNvCxnSpPr>
          <p:nvPr/>
        </p:nvCxnSpPr>
        <p:spPr>
          <a:xfrm flipV="1">
            <a:off x="3559837" y="5234206"/>
            <a:ext cx="1158875" cy="0"/>
          </a:xfrm>
          <a:prstGeom prst="straightConnector1">
            <a:avLst/>
          </a:prstGeom>
          <a:noFill/>
          <a:ln w="76200" cap="flat" cmpd="sng" algn="ctr">
            <a:solidFill>
              <a:srgbClr val="FF0000"/>
            </a:solidFill>
            <a:prstDash val="solid"/>
            <a:tailEnd type="arrow"/>
          </a:ln>
          <a:effectLst/>
        </p:spPr>
      </p:cxnSp>
      <p:pic>
        <p:nvPicPr>
          <p:cNvPr id="44" name="Picture 4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6002051" y="3234519"/>
            <a:ext cx="2592388" cy="306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Oval 44"/>
          <p:cNvSpPr/>
          <p:nvPr/>
        </p:nvSpPr>
        <p:spPr>
          <a:xfrm rot="20601215">
            <a:off x="6424374" y="3317168"/>
            <a:ext cx="2037238" cy="1403350"/>
          </a:xfrm>
          <a:prstGeom prst="ellipse">
            <a:avLst/>
          </a:prstGeom>
          <a:noFill/>
          <a:ln w="25400" cap="flat" cmpd="sng" algn="ctr">
            <a:solidFill>
              <a:srgbClr val="FF0000"/>
            </a:solidFill>
            <a:prstDash val="solid"/>
          </a:ln>
          <a:effectLst/>
        </p:spPr>
        <p:txBody>
          <a:bodyPr lIns="80147" tIns="40074" rIns="80147" bIns="40074" anchor="ctr"/>
          <a:lstStyle>
            <a:defPPr>
              <a:defRPr lang="fr-FR"/>
            </a:defPPr>
            <a:lvl1pPr algn="l" rtl="0" fontAlgn="base">
              <a:spcBef>
                <a:spcPct val="0"/>
              </a:spcBef>
              <a:spcAft>
                <a:spcPct val="0"/>
              </a:spcAft>
              <a:defRPr sz="1000" kern="1200">
                <a:solidFill>
                  <a:schemeClr val="lt1"/>
                </a:solidFill>
                <a:latin typeface="+mn-lt"/>
                <a:ea typeface="+mn-ea"/>
                <a:cs typeface="+mn-cs"/>
              </a:defRPr>
            </a:lvl1pPr>
            <a:lvl2pPr marL="457200" algn="l" rtl="0" fontAlgn="base">
              <a:spcBef>
                <a:spcPct val="0"/>
              </a:spcBef>
              <a:spcAft>
                <a:spcPct val="0"/>
              </a:spcAft>
              <a:defRPr sz="1000" kern="1200">
                <a:solidFill>
                  <a:schemeClr val="lt1"/>
                </a:solidFill>
                <a:latin typeface="+mn-lt"/>
                <a:ea typeface="+mn-ea"/>
                <a:cs typeface="+mn-cs"/>
              </a:defRPr>
            </a:lvl2pPr>
            <a:lvl3pPr marL="914400" algn="l" rtl="0" fontAlgn="base">
              <a:spcBef>
                <a:spcPct val="0"/>
              </a:spcBef>
              <a:spcAft>
                <a:spcPct val="0"/>
              </a:spcAft>
              <a:defRPr sz="1000" kern="1200">
                <a:solidFill>
                  <a:schemeClr val="lt1"/>
                </a:solidFill>
                <a:latin typeface="+mn-lt"/>
                <a:ea typeface="+mn-ea"/>
                <a:cs typeface="+mn-cs"/>
              </a:defRPr>
            </a:lvl3pPr>
            <a:lvl4pPr marL="1371600" algn="l" rtl="0" fontAlgn="base">
              <a:spcBef>
                <a:spcPct val="0"/>
              </a:spcBef>
              <a:spcAft>
                <a:spcPct val="0"/>
              </a:spcAft>
              <a:defRPr sz="1000" kern="1200">
                <a:solidFill>
                  <a:schemeClr val="lt1"/>
                </a:solidFill>
                <a:latin typeface="+mn-lt"/>
                <a:ea typeface="+mn-ea"/>
                <a:cs typeface="+mn-cs"/>
              </a:defRPr>
            </a:lvl4pPr>
            <a:lvl5pPr marL="1828800" algn="l" rtl="0" fontAlgn="base">
              <a:spcBef>
                <a:spcPct val="0"/>
              </a:spcBef>
              <a:spcAft>
                <a:spcPct val="0"/>
              </a:spcAft>
              <a:defRPr sz="1000" kern="1200">
                <a:solidFill>
                  <a:schemeClr val="lt1"/>
                </a:solidFill>
                <a:latin typeface="+mn-lt"/>
                <a:ea typeface="+mn-ea"/>
                <a:cs typeface="+mn-cs"/>
              </a:defRPr>
            </a:lvl5pPr>
            <a:lvl6pPr marL="2286000" algn="l" defTabSz="914400" rtl="0" eaLnBrk="1" latinLnBrk="0" hangingPunct="1">
              <a:defRPr sz="1000" kern="1200">
                <a:solidFill>
                  <a:schemeClr val="lt1"/>
                </a:solidFill>
                <a:latin typeface="+mn-lt"/>
                <a:ea typeface="+mn-ea"/>
                <a:cs typeface="+mn-cs"/>
              </a:defRPr>
            </a:lvl6pPr>
            <a:lvl7pPr marL="2743200" algn="l" defTabSz="914400" rtl="0" eaLnBrk="1" latinLnBrk="0" hangingPunct="1">
              <a:defRPr sz="1000" kern="1200">
                <a:solidFill>
                  <a:schemeClr val="lt1"/>
                </a:solidFill>
                <a:latin typeface="+mn-lt"/>
                <a:ea typeface="+mn-ea"/>
                <a:cs typeface="+mn-cs"/>
              </a:defRPr>
            </a:lvl7pPr>
            <a:lvl8pPr marL="3200400" algn="l" defTabSz="914400" rtl="0" eaLnBrk="1" latinLnBrk="0" hangingPunct="1">
              <a:defRPr sz="1000" kern="1200">
                <a:solidFill>
                  <a:schemeClr val="lt1"/>
                </a:solidFill>
                <a:latin typeface="+mn-lt"/>
                <a:ea typeface="+mn-ea"/>
                <a:cs typeface="+mn-cs"/>
              </a:defRPr>
            </a:lvl8pPr>
            <a:lvl9pPr marL="3657600" algn="l" defTabSz="914400" rtl="0" eaLnBrk="1" latinLnBrk="0" hangingPunct="1">
              <a:defRPr sz="10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000" b="0" i="0" u="none" strike="noStrike" kern="1200" cap="none" spc="0" normalizeH="0" baseline="0" noProof="0" dirty="0">
              <a:ln>
                <a:noFill/>
              </a:ln>
              <a:solidFill>
                <a:srgbClr val="002776"/>
              </a:solidFill>
              <a:effectLst/>
              <a:uLnTx/>
              <a:uFillTx/>
              <a:latin typeface="Arial"/>
              <a:ea typeface="+mn-ea"/>
              <a:cs typeface="+mn-cs"/>
            </a:endParaRPr>
          </a:p>
        </p:txBody>
      </p:sp>
      <p:sp>
        <p:nvSpPr>
          <p:cNvPr id="46" name="Content Placeholder 2"/>
          <p:cNvSpPr>
            <a:spLocks noGrp="1"/>
          </p:cNvSpPr>
          <p:nvPr/>
        </p:nvSpPr>
        <p:spPr bwMode="auto">
          <a:xfrm>
            <a:off x="4647274" y="5913656"/>
            <a:ext cx="12600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36000" tIns="36000" rIns="36000" bIns="36000" numCol="1" anchor="b" anchorCtr="0" compatLnSpc="1">
            <a:prstTxWarp prst="textNoShape">
              <a:avLst/>
            </a:prstTxWarp>
          </a:bodyPr>
          <a:lstStyle>
            <a:lvl1pPr marL="342900" indent="-342900" algn="l" rtl="0" eaLnBrk="0" fontAlgn="base" hangingPunct="0">
              <a:spcBef>
                <a:spcPts val="0"/>
              </a:spcBef>
              <a:spcAft>
                <a:spcPts val="1052"/>
              </a:spcAft>
              <a:buChar char="•"/>
              <a:defRPr sz="1400" b="1">
                <a:solidFill>
                  <a:srgbClr val="C0C0C0"/>
                </a:solidFill>
                <a:latin typeface="+mn-lt"/>
                <a:ea typeface="+mn-ea"/>
                <a:cs typeface="+mn-cs"/>
              </a:defRPr>
            </a:lvl1pPr>
            <a:lvl2pPr marL="227013" indent="-225425" algn="l" rtl="0" eaLnBrk="0" fontAlgn="base" hangingPunct="0">
              <a:spcBef>
                <a:spcPts val="0"/>
              </a:spcBef>
              <a:spcAft>
                <a:spcPct val="20000"/>
              </a:spcAft>
              <a:buFont typeface="Arial" charset="0"/>
              <a:buChar char="–"/>
              <a:defRPr sz="1400">
                <a:solidFill>
                  <a:schemeClr val="tx1"/>
                </a:solidFill>
                <a:latin typeface="+mn-lt"/>
              </a:defRPr>
            </a:lvl2pPr>
            <a:lvl3pPr marL="455613" indent="-227013" algn="l" rtl="0" eaLnBrk="0" fontAlgn="base" hangingPunct="0">
              <a:spcBef>
                <a:spcPct val="20000"/>
              </a:spcBef>
              <a:spcAft>
                <a:spcPct val="20000"/>
              </a:spcAft>
              <a:buClr>
                <a:srgbClr val="F98151"/>
              </a:buClr>
              <a:buSzPct val="125000"/>
              <a:buChar char="•"/>
              <a:defRPr sz="1200">
                <a:solidFill>
                  <a:schemeClr val="tx1"/>
                </a:solidFill>
                <a:latin typeface="+mn-lt"/>
              </a:defRPr>
            </a:lvl3pPr>
            <a:lvl4pPr marL="1042988" indent="-350838" algn="l" rtl="0" eaLnBrk="0" fontAlgn="base" hangingPunct="0">
              <a:spcBef>
                <a:spcPct val="20000"/>
              </a:spcBef>
              <a:spcAft>
                <a:spcPct val="0"/>
              </a:spcAft>
              <a:buClr>
                <a:srgbClr val="F98151"/>
              </a:buClr>
              <a:buFont typeface="Arial" charset="0"/>
              <a:buChar char="–"/>
              <a:defRPr sz="1000">
                <a:solidFill>
                  <a:schemeClr val="tx1"/>
                </a:solidFill>
                <a:latin typeface="+mn-lt"/>
              </a:defRPr>
            </a:lvl4pPr>
            <a:lvl5pPr marL="1519238" indent="-361950" algn="l" rtl="0" eaLnBrk="0" fontAlgn="base" hangingPunct="0">
              <a:spcBef>
                <a:spcPct val="20000"/>
              </a:spcBef>
              <a:spcAft>
                <a:spcPct val="0"/>
              </a:spcAft>
              <a:buClr>
                <a:srgbClr val="F98151"/>
              </a:buClr>
              <a:buFont typeface="Arial" charset="0"/>
              <a:buChar char="»"/>
              <a:defRPr sz="1000">
                <a:solidFill>
                  <a:schemeClr val="tx1"/>
                </a:solidFill>
                <a:latin typeface="+mn-lt"/>
              </a:defRPr>
            </a:lvl5pPr>
            <a:lvl6pPr marL="1976438" indent="-361950" algn="l" rtl="0" fontAlgn="base">
              <a:spcBef>
                <a:spcPct val="20000"/>
              </a:spcBef>
              <a:spcAft>
                <a:spcPct val="0"/>
              </a:spcAft>
              <a:buClr>
                <a:srgbClr val="F98151"/>
              </a:buClr>
              <a:buFont typeface="Arial" charset="0"/>
              <a:buChar char="»"/>
              <a:defRPr sz="1000">
                <a:solidFill>
                  <a:schemeClr val="tx1"/>
                </a:solidFill>
                <a:latin typeface="+mn-lt"/>
              </a:defRPr>
            </a:lvl6pPr>
            <a:lvl7pPr marL="2433638" indent="-361950" algn="l" rtl="0" fontAlgn="base">
              <a:spcBef>
                <a:spcPct val="20000"/>
              </a:spcBef>
              <a:spcAft>
                <a:spcPct val="0"/>
              </a:spcAft>
              <a:buClr>
                <a:srgbClr val="F98151"/>
              </a:buClr>
              <a:buFont typeface="Arial" charset="0"/>
              <a:buChar char="»"/>
              <a:defRPr sz="1000">
                <a:solidFill>
                  <a:schemeClr val="tx1"/>
                </a:solidFill>
                <a:latin typeface="+mn-lt"/>
              </a:defRPr>
            </a:lvl7pPr>
            <a:lvl8pPr marL="2890838" indent="-361950" algn="l" rtl="0" fontAlgn="base">
              <a:spcBef>
                <a:spcPct val="20000"/>
              </a:spcBef>
              <a:spcAft>
                <a:spcPct val="0"/>
              </a:spcAft>
              <a:buClr>
                <a:srgbClr val="F98151"/>
              </a:buClr>
              <a:buFont typeface="Arial" charset="0"/>
              <a:buChar char="»"/>
              <a:defRPr sz="1000">
                <a:solidFill>
                  <a:schemeClr val="tx1"/>
                </a:solidFill>
                <a:latin typeface="+mn-lt"/>
              </a:defRPr>
            </a:lvl8pPr>
            <a:lvl9pPr marL="3348038" indent="-361950" algn="l" rtl="0" fontAlgn="base">
              <a:spcBef>
                <a:spcPct val="20000"/>
              </a:spcBef>
              <a:spcAft>
                <a:spcPct val="0"/>
              </a:spcAft>
              <a:buClr>
                <a:srgbClr val="F98151"/>
              </a:buClr>
              <a:buFont typeface="Arial" charset="0"/>
              <a:buChar char="»"/>
              <a:defRPr sz="1000">
                <a:solidFill>
                  <a:schemeClr val="tx1"/>
                </a:solidFill>
                <a:latin typeface="+mn-lt"/>
              </a:defRPr>
            </a:lvl9pPr>
          </a:lstStyle>
          <a:p>
            <a:pPr marL="0" marR="0" lvl="1" indent="0" algn="l" defTabSz="800100" rtl="0" eaLnBrk="1" fontAlgn="base" latinLnBrk="0" hangingPunct="1">
              <a:lnSpc>
                <a:spcPct val="100000"/>
              </a:lnSpc>
              <a:spcBef>
                <a:spcPct val="0"/>
              </a:spcBef>
              <a:spcAft>
                <a:spcPct val="0"/>
              </a:spcAft>
              <a:buClrTx/>
              <a:buSzTx/>
              <a:buFont typeface="Arial" charset="0"/>
              <a:buNone/>
              <a:tabLst/>
              <a:defRPr/>
            </a:pPr>
            <a:r>
              <a:rPr kumimoji="0" lang="en-US" altLang="fr-FR" sz="1400" b="0" i="0" u="none" strike="noStrike" kern="0" cap="none" spc="0" normalizeH="0" baseline="0" noProof="0" dirty="0" smtClean="0">
                <a:ln>
                  <a:noFill/>
                </a:ln>
                <a:solidFill>
                  <a:srgbClr val="002776"/>
                </a:solidFill>
                <a:effectLst/>
                <a:uLnTx/>
                <a:uFillTx/>
                <a:latin typeface="Arial"/>
              </a:rPr>
              <a:t>Built in </a:t>
            </a:r>
            <a:r>
              <a:rPr kumimoji="0" lang="en-US" altLang="fr-FR" sz="1400" b="0" i="0" u="none" strike="noStrike" kern="0" cap="none" spc="0" normalizeH="0" baseline="0" noProof="0" dirty="0" err="1" smtClean="0">
                <a:ln>
                  <a:noFill/>
                </a:ln>
                <a:solidFill>
                  <a:srgbClr val="002776"/>
                </a:solidFill>
                <a:effectLst/>
                <a:uLnTx/>
                <a:uFillTx/>
                <a:latin typeface="Arial"/>
              </a:rPr>
              <a:t>Andon</a:t>
            </a:r>
            <a:endParaRPr kumimoji="0" lang="en-US" altLang="fr-FR" sz="1400" b="0" i="0" u="none" strike="noStrike" kern="0" cap="none" spc="0" normalizeH="0" baseline="0" noProof="0" dirty="0" smtClean="0">
              <a:ln>
                <a:noFill/>
              </a:ln>
              <a:solidFill>
                <a:srgbClr val="002776"/>
              </a:solidFill>
              <a:effectLst/>
              <a:uLnTx/>
              <a:uFillTx/>
              <a:latin typeface="Arial"/>
            </a:endParaRPr>
          </a:p>
        </p:txBody>
      </p:sp>
      <p:sp>
        <p:nvSpPr>
          <p:cNvPr id="47" name="Rectangle 46"/>
          <p:cNvSpPr/>
          <p:nvPr/>
        </p:nvSpPr>
        <p:spPr>
          <a:xfrm>
            <a:off x="21772" y="36286"/>
            <a:ext cx="9072000" cy="6768000"/>
          </a:xfrm>
          <a:prstGeom prst="rect">
            <a:avLst/>
          </a:prstGeom>
          <a:noFill/>
          <a:ln w="107950">
            <a:solidFill>
              <a:srgbClr val="FFFF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4647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2" name="Rectangle 2"/>
          <p:cNvSpPr>
            <a:spLocks noGrp="1" noChangeArrowheads="1"/>
          </p:cNvSpPr>
          <p:nvPr>
            <p:ph type="title"/>
          </p:nvPr>
        </p:nvSpPr>
        <p:spPr>
          <a:xfrm>
            <a:off x="358775" y="358775"/>
            <a:ext cx="8245475" cy="498475"/>
          </a:xfrm>
        </p:spPr>
        <p:txBody>
          <a:bodyPr/>
          <a:lstStyle/>
          <a:p>
            <a:r>
              <a:rPr lang="en-US" sz="2400" dirty="0"/>
              <a:t>Lean management tools &amp; techniques</a:t>
            </a:r>
            <a:r>
              <a:rPr lang="en-US" sz="2400" dirty="0" smtClean="0"/>
              <a:t/>
            </a:r>
            <a:br>
              <a:rPr lang="en-US" sz="2400" dirty="0" smtClean="0"/>
            </a:br>
            <a:r>
              <a:rPr lang="en-GB" sz="1800" b="1" dirty="0" smtClean="0">
                <a:solidFill>
                  <a:srgbClr val="99CC33"/>
                </a:solidFill>
                <a:cs typeface="Arial" pitchFamily="34" charset="0"/>
              </a:rPr>
              <a:t>Formalising the skills matrix</a:t>
            </a:r>
          </a:p>
        </p:txBody>
      </p:sp>
      <p:sp>
        <p:nvSpPr>
          <p:cNvPr id="7" name="Slide Number Placeholder 4"/>
          <p:cNvSpPr>
            <a:spLocks noGrp="1"/>
          </p:cNvSpPr>
          <p:nvPr>
            <p:ph type="sldNum" sz="quarter" idx="11"/>
          </p:nvPr>
        </p:nvSpPr>
        <p:spPr>
          <a:noFill/>
        </p:spPr>
        <p:txBody>
          <a:bodyPr/>
          <a:lstStyle/>
          <a:p>
            <a:fld id="{8378419C-AF56-455E-844A-2F42E2AED845}" type="slidenum">
              <a:rPr lang="en-GB" altLang="en-GB"/>
              <a:pPr/>
              <a:t>53</a:t>
            </a:fld>
            <a:endParaRPr lang="en-GB" altLang="en-GB"/>
          </a:p>
        </p:txBody>
      </p:sp>
      <p:sp>
        <p:nvSpPr>
          <p:cNvPr id="8" name="Rectangle 7"/>
          <p:cNvSpPr>
            <a:spLocks noChangeArrowheads="1"/>
          </p:cNvSpPr>
          <p:nvPr/>
        </p:nvSpPr>
        <p:spPr bwMode="auto">
          <a:xfrm>
            <a:off x="361949" y="1287463"/>
            <a:ext cx="8455025" cy="5191125"/>
          </a:xfrm>
          <a:prstGeom prst="rect">
            <a:avLst/>
          </a:prstGeom>
          <a:noFill/>
          <a:ln w="12700" algn="ctr">
            <a:solidFill>
              <a:srgbClr val="00A1DE"/>
            </a:solidFill>
            <a:miter lim="800000"/>
            <a:headEnd/>
            <a:tailEnd/>
          </a:ln>
        </p:spPr>
        <p:txBody>
          <a:bodyPr lIns="72000" tIns="40118" rIns="72000" bIns="40118"/>
          <a:lstStyle/>
          <a:p>
            <a:pPr>
              <a:spcBef>
                <a:spcPts val="0"/>
              </a:spcBef>
              <a:spcAft>
                <a:spcPts val="0"/>
              </a:spcAft>
            </a:pPr>
            <a:endParaRPr lang="en-BZ" sz="1200" dirty="0">
              <a:solidFill>
                <a:schemeClr val="tx2"/>
              </a:solidFill>
            </a:endParaRPr>
          </a:p>
        </p:txBody>
      </p:sp>
      <p:grpSp>
        <p:nvGrpSpPr>
          <p:cNvPr id="2" name="Group 1"/>
          <p:cNvGrpSpPr/>
          <p:nvPr/>
        </p:nvGrpSpPr>
        <p:grpSpPr>
          <a:xfrm>
            <a:off x="459356" y="1384844"/>
            <a:ext cx="8174525" cy="4933408"/>
            <a:chOff x="459356" y="1394070"/>
            <a:chExt cx="5411238" cy="3265737"/>
          </a:xfrm>
        </p:grpSpPr>
        <p:pic>
          <p:nvPicPr>
            <p:cNvPr id="9" name="Picture 1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956" y="1673228"/>
              <a:ext cx="2835214" cy="2028179"/>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0" name="AutoShape 117"/>
            <p:cNvSpPr>
              <a:spLocks noChangeArrowheads="1"/>
            </p:cNvSpPr>
            <p:nvPr/>
          </p:nvSpPr>
          <p:spPr bwMode="auto">
            <a:xfrm>
              <a:off x="3449447" y="2492010"/>
              <a:ext cx="653203" cy="1042412"/>
            </a:xfrm>
            <a:prstGeom prst="wedgeRoundRectCallout">
              <a:avLst>
                <a:gd name="adj1" fmla="val -75736"/>
                <a:gd name="adj2" fmla="val 25426"/>
                <a:gd name="adj3" fmla="val 16667"/>
              </a:avLst>
            </a:prstGeom>
            <a:solidFill>
              <a:schemeClr val="bg1"/>
            </a:solidFill>
            <a:ln w="9525" algn="ctr">
              <a:solidFill>
                <a:srgbClr val="3C8A2E"/>
              </a:solidFill>
              <a:miter lim="800000"/>
              <a:headEnd/>
              <a:tailEnd/>
            </a:ln>
          </p:spPr>
          <p:txBody>
            <a:bodyPr lIns="36000" tIns="36000" rIns="36000" bIns="36000" anchor="ctr" anchorCtr="0"/>
            <a:lstStyle/>
            <a:p>
              <a:r>
                <a:rPr lang="en-GB" sz="1200" b="0" dirty="0"/>
                <a:t>Magic squares to be written on the matrix for each skills for each individual</a:t>
              </a:r>
            </a:p>
          </p:txBody>
        </p:sp>
        <p:sp>
          <p:nvSpPr>
            <p:cNvPr id="11" name="AutoShape 112"/>
            <p:cNvSpPr>
              <a:spLocks noChangeArrowheads="1"/>
            </p:cNvSpPr>
            <p:nvPr/>
          </p:nvSpPr>
          <p:spPr bwMode="auto">
            <a:xfrm>
              <a:off x="2011625" y="1529112"/>
              <a:ext cx="1534803" cy="366364"/>
            </a:xfrm>
            <a:prstGeom prst="wedgeRoundRectCallout">
              <a:avLst>
                <a:gd name="adj1" fmla="val -19486"/>
                <a:gd name="adj2" fmla="val 94079"/>
                <a:gd name="adj3" fmla="val 16667"/>
              </a:avLst>
            </a:prstGeom>
            <a:solidFill>
              <a:schemeClr val="bg1"/>
            </a:solidFill>
            <a:ln w="9525" algn="ctr">
              <a:solidFill>
                <a:srgbClr val="3C8A2E"/>
              </a:solidFill>
              <a:miter lim="800000"/>
              <a:headEnd/>
              <a:tailEnd/>
            </a:ln>
          </p:spPr>
          <p:txBody>
            <a:bodyPr lIns="36000" tIns="36000" rIns="36000" bIns="36000" anchor="ctr" anchorCtr="0"/>
            <a:lstStyle/>
            <a:p>
              <a:r>
                <a:rPr lang="en-GB" sz="1200" b="0" dirty="0"/>
                <a:t>Skill Matrix to be displayed in the working area</a:t>
              </a:r>
            </a:p>
          </p:txBody>
        </p:sp>
        <p:sp>
          <p:nvSpPr>
            <p:cNvPr id="12" name="AutoShape 118"/>
            <p:cNvSpPr>
              <a:spLocks noChangeArrowheads="1"/>
            </p:cNvSpPr>
            <p:nvPr/>
          </p:nvSpPr>
          <p:spPr bwMode="auto">
            <a:xfrm>
              <a:off x="459356" y="3808547"/>
              <a:ext cx="3643294" cy="851260"/>
            </a:xfrm>
            <a:prstGeom prst="wedgeRoundRectCallout">
              <a:avLst>
                <a:gd name="adj1" fmla="val -20494"/>
                <a:gd name="adj2" fmla="val -69338"/>
                <a:gd name="adj3" fmla="val 16667"/>
              </a:avLst>
            </a:prstGeom>
            <a:solidFill>
              <a:schemeClr val="bg1"/>
            </a:solidFill>
            <a:ln w="9525" algn="ctr">
              <a:solidFill>
                <a:srgbClr val="3C8A2E"/>
              </a:solidFill>
              <a:miter lim="800000"/>
              <a:headEnd/>
              <a:tailEnd/>
            </a:ln>
          </p:spPr>
          <p:txBody>
            <a:bodyPr lIns="36000" tIns="36000" rIns="36000" bIns="36000" anchor="ctr" anchorCtr="0"/>
            <a:lstStyle/>
            <a:p>
              <a:r>
                <a:rPr lang="en-GB" sz="1200" b="0" dirty="0"/>
                <a:t>The magic square has 4 sides, completed as the person gains increasing expertise in the job</a:t>
              </a:r>
              <a:r>
                <a:rPr lang="en-GB" sz="1200" b="0" dirty="0" smtClean="0"/>
                <a:t>:</a:t>
              </a:r>
              <a:endParaRPr lang="en-GB" sz="1200" b="0" dirty="0"/>
            </a:p>
            <a:p>
              <a:r>
                <a:rPr lang="en-GB" sz="1200" b="0" dirty="0"/>
                <a:t>I = Currently learning the task / skill</a:t>
              </a:r>
            </a:p>
            <a:p>
              <a:r>
                <a:rPr lang="en-GB" sz="1200" b="0" dirty="0"/>
                <a:t>L = Knows and applies all job instructions with correct level of quality</a:t>
              </a:r>
            </a:p>
            <a:p>
              <a:r>
                <a:rPr lang="en-GB" sz="1200" b="0" dirty="0"/>
                <a:t>U = Additionally ensures the quantity demanded</a:t>
              </a:r>
            </a:p>
            <a:p>
              <a:r>
                <a:rPr lang="en-GB" sz="1200" b="0" dirty="0">
                  <a:sym typeface="Wingdings" pitchFamily="2" charset="2"/>
                </a:rPr>
                <a:t></a:t>
              </a:r>
              <a:r>
                <a:rPr lang="en-GB" sz="1200" b="0" dirty="0"/>
                <a:t> = Capable of training fellow team member. </a:t>
              </a:r>
            </a:p>
          </p:txBody>
        </p:sp>
        <p:pic>
          <p:nvPicPr>
            <p:cNvPr id="13" name="Picture 1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4555" y="2957286"/>
              <a:ext cx="1192502" cy="170252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4" name="Rectangle 13"/>
            <p:cNvSpPr/>
            <p:nvPr/>
          </p:nvSpPr>
          <p:spPr>
            <a:xfrm>
              <a:off x="533076" y="1394070"/>
              <a:ext cx="2061470" cy="233949"/>
            </a:xfrm>
            <a:prstGeom prst="rect">
              <a:avLst/>
            </a:prstGeom>
          </p:spPr>
          <p:txBody>
            <a:bodyPr wrap="square" anchor="t" anchorCtr="0">
              <a:noAutofit/>
            </a:bodyPr>
            <a:lstStyle/>
            <a:p>
              <a:r>
                <a:rPr lang="en-GB" sz="1400" b="1" dirty="0" smtClean="0">
                  <a:solidFill>
                    <a:schemeClr val="tx2"/>
                  </a:solidFill>
                </a:rPr>
                <a:t>Example of skills matrix</a:t>
              </a:r>
              <a:endParaRPr lang="en-US" sz="1400" b="1" dirty="0"/>
            </a:p>
          </p:txBody>
        </p:sp>
        <p:sp>
          <p:nvSpPr>
            <p:cNvPr id="15" name="Rectangle 14"/>
            <p:cNvSpPr/>
            <p:nvPr/>
          </p:nvSpPr>
          <p:spPr>
            <a:xfrm>
              <a:off x="4466594" y="2736811"/>
              <a:ext cx="1404000" cy="233949"/>
            </a:xfrm>
            <a:prstGeom prst="rect">
              <a:avLst/>
            </a:prstGeom>
          </p:spPr>
          <p:txBody>
            <a:bodyPr wrap="square" anchor="t" anchorCtr="0">
              <a:noAutofit/>
            </a:bodyPr>
            <a:lstStyle/>
            <a:p>
              <a:r>
                <a:rPr lang="en-GB" sz="1400" b="1" dirty="0" smtClean="0">
                  <a:solidFill>
                    <a:schemeClr val="tx2"/>
                  </a:solidFill>
                </a:rPr>
                <a:t>Audit sheet</a:t>
              </a:r>
              <a:endParaRPr lang="en-US" sz="1400" b="1" dirty="0"/>
            </a:p>
          </p:txBody>
        </p:sp>
      </p:grpSp>
      <p:sp>
        <p:nvSpPr>
          <p:cNvPr id="16" name="Content Placeholder 2"/>
          <p:cNvSpPr txBox="1">
            <a:spLocks/>
          </p:cNvSpPr>
          <p:nvPr/>
        </p:nvSpPr>
        <p:spPr>
          <a:xfrm>
            <a:off x="5469741" y="1547902"/>
            <a:ext cx="3164140" cy="1071506"/>
          </a:xfrm>
          <a:prstGeom prst="rect">
            <a:avLst/>
          </a:prstGeom>
        </p:spPr>
        <p:txBody>
          <a:bodyPr vert="horz" lIns="0" tIns="0" rIns="0" bIns="0" rtlCol="0" anchor="t" anchorCtr="0">
            <a:noAutofit/>
          </a:bodyPr>
          <a:lstStyle>
            <a:lvl1pPr marL="0" indent="0" algn="l" defTabSz="914342" rtl="0" eaLnBrk="1" latinLnBrk="0" hangingPunct="1">
              <a:lnSpc>
                <a:spcPts val="1286"/>
              </a:lnSpc>
              <a:spcBef>
                <a:spcPts val="0"/>
              </a:spcBef>
              <a:spcAft>
                <a:spcPts val="1102"/>
              </a:spcAft>
              <a:buFont typeface="Arial" pitchFamily="34" charset="0"/>
              <a:buNone/>
              <a:defRPr lang="en-US" sz="900" b="0" i="0" kern="1200" baseline="0">
                <a:solidFill>
                  <a:schemeClr val="tx1"/>
                </a:solidFill>
                <a:latin typeface="Arial" pitchFamily="34" charset="0"/>
                <a:ea typeface="+mj-ea"/>
                <a:cs typeface="+mj-cs"/>
              </a:defRPr>
            </a:lvl1pPr>
            <a:lvl2pPr marL="0" indent="0" algn="l" defTabSz="914342" rtl="0" eaLnBrk="1" latinLnBrk="0" hangingPunct="1">
              <a:lnSpc>
                <a:spcPts val="1469"/>
              </a:lnSpc>
              <a:spcBef>
                <a:spcPts val="0"/>
              </a:spcBef>
              <a:spcAft>
                <a:spcPts val="551"/>
              </a:spcAft>
              <a:buFont typeface="Arial" pitchFamily="34" charset="0"/>
              <a:buNone/>
              <a:defRPr lang="en-US" sz="1100" b="1" kern="1200" baseline="0">
                <a:solidFill>
                  <a:srgbClr val="00A1DE"/>
                </a:solidFill>
                <a:latin typeface="Arial" pitchFamily="34" charset="0"/>
                <a:ea typeface="+mj-ea"/>
                <a:cs typeface="+mj-cs"/>
              </a:defRPr>
            </a:lvl2pPr>
            <a:lvl3pPr marL="209923" indent="-209923" algn="l" defTabSz="914342" rtl="0" eaLnBrk="1" latinLnBrk="0" hangingPunct="1">
              <a:lnSpc>
                <a:spcPts val="1286"/>
              </a:lnSpc>
              <a:spcBef>
                <a:spcPts val="0"/>
              </a:spcBef>
              <a:spcAft>
                <a:spcPts val="1102"/>
              </a:spcAft>
              <a:buFont typeface="+mj-lt"/>
              <a:buAutoNum type="arabicPeriod"/>
              <a:defRPr lang="en-US" sz="900" kern="1200" dirty="0" smtClean="0">
                <a:solidFill>
                  <a:schemeClr val="tx1"/>
                </a:solidFill>
                <a:latin typeface="+mn-lt"/>
                <a:ea typeface="+mj-ea"/>
                <a:cs typeface="+mj-cs"/>
              </a:defRPr>
            </a:lvl3pPr>
            <a:lvl4pPr marL="208270" indent="-208270" algn="l" defTabSz="914342" rtl="0" eaLnBrk="1" latinLnBrk="0" hangingPunct="1">
              <a:lnSpc>
                <a:spcPts val="1286"/>
              </a:lnSpc>
              <a:spcBef>
                <a:spcPts val="0"/>
              </a:spcBef>
              <a:spcAft>
                <a:spcPts val="551"/>
              </a:spcAft>
              <a:buFont typeface="Arial" pitchFamily="34" charset="0"/>
              <a:buChar char="•"/>
              <a:defRPr lang="en-US" sz="900" kern="1200" dirty="0" smtClean="0">
                <a:solidFill>
                  <a:schemeClr val="tx1"/>
                </a:solidFill>
                <a:latin typeface="+mn-lt"/>
                <a:ea typeface="+mj-ea"/>
                <a:cs typeface="+mj-cs"/>
              </a:defRPr>
            </a:lvl4pPr>
            <a:lvl5pPr marL="416541" indent="-208270" algn="l" defTabSz="914342" rtl="0" eaLnBrk="1" latinLnBrk="0" hangingPunct="1">
              <a:lnSpc>
                <a:spcPts val="1286"/>
              </a:lnSpc>
              <a:spcBef>
                <a:spcPts val="0"/>
              </a:spcBef>
              <a:spcAft>
                <a:spcPts val="551"/>
              </a:spcAft>
              <a:buFont typeface="Arial" pitchFamily="34" charset="0"/>
              <a:buChar char="‒"/>
              <a:defRPr lang="en-GB" sz="900" kern="1200" baseline="0" dirty="0" smtClean="0">
                <a:solidFill>
                  <a:schemeClr val="tx1"/>
                </a:solidFill>
                <a:latin typeface="+mn-lt"/>
                <a:ea typeface="+mj-ea"/>
                <a:cs typeface="+mj-cs"/>
              </a:defRPr>
            </a:lvl5pPr>
            <a:lvl6pPr marL="899943" indent="-179989" algn="l" defTabSz="914342" rtl="0" eaLnBrk="1" latinLnBrk="0" hangingPunct="1">
              <a:spcBef>
                <a:spcPts val="0"/>
              </a:spcBef>
              <a:spcAft>
                <a:spcPts val="300"/>
              </a:spcAft>
              <a:buFont typeface="Arial" pitchFamily="34" charset="0"/>
              <a:buChar char="•"/>
              <a:defRPr sz="1600" kern="1200" baseline="0">
                <a:solidFill>
                  <a:schemeClr val="tx2"/>
                </a:solidFill>
                <a:latin typeface="+mn-lt"/>
                <a:ea typeface="+mn-ea"/>
                <a:cs typeface="+mn-cs"/>
              </a:defRPr>
            </a:lvl6pPr>
            <a:lvl7pPr marL="1079432" indent="-179989" algn="l" defTabSz="914342" rtl="0" eaLnBrk="1" latinLnBrk="0" hangingPunct="1">
              <a:spcBef>
                <a:spcPts val="0"/>
              </a:spcBef>
              <a:spcAft>
                <a:spcPts val="300"/>
              </a:spcAft>
              <a:buFont typeface="Arial" pitchFamily="34" charset="0"/>
              <a:buChar char="‒"/>
              <a:defRPr sz="1400" kern="1200">
                <a:solidFill>
                  <a:schemeClr val="tx2"/>
                </a:solidFill>
                <a:latin typeface="+mn-lt"/>
                <a:ea typeface="+mn-ea"/>
                <a:cs typeface="+mn-cs"/>
              </a:defRPr>
            </a:lvl7pPr>
            <a:lvl8pPr marL="1259920" indent="-179989" algn="l" defTabSz="914342" rtl="0" eaLnBrk="1" latinLnBrk="0" hangingPunct="1">
              <a:spcBef>
                <a:spcPts val="0"/>
              </a:spcBef>
              <a:spcAft>
                <a:spcPts val="300"/>
              </a:spcAft>
              <a:buFont typeface="Arial" pitchFamily="34" charset="0"/>
              <a:buChar char="•"/>
              <a:defRPr sz="1400" kern="1200">
                <a:solidFill>
                  <a:schemeClr val="tx2"/>
                </a:solidFill>
                <a:latin typeface="+mn-lt"/>
                <a:ea typeface="+mn-ea"/>
                <a:cs typeface="+mn-cs"/>
              </a:defRPr>
            </a:lvl8pPr>
            <a:lvl9pPr marL="1439909" indent="-179989" algn="l" defTabSz="914342" rtl="0" eaLnBrk="1" latinLnBrk="0" hangingPunct="1">
              <a:spcBef>
                <a:spcPts val="0"/>
              </a:spcBef>
              <a:spcAft>
                <a:spcPts val="300"/>
              </a:spcAft>
              <a:buFont typeface="Arial" pitchFamily="34" charset="0"/>
              <a:buChar char="‒"/>
              <a:defRPr sz="1400" kern="1200">
                <a:solidFill>
                  <a:schemeClr val="tx2"/>
                </a:solidFill>
                <a:latin typeface="+mn-lt"/>
                <a:ea typeface="+mn-ea"/>
                <a:cs typeface="+mn-cs"/>
              </a:defRPr>
            </a:lvl9pPr>
          </a:lstStyle>
          <a:p>
            <a:pPr lvl="0" algn="just" fontAlgn="auto">
              <a:lnSpc>
                <a:spcPct val="100000"/>
              </a:lnSpc>
            </a:pPr>
            <a:r>
              <a:rPr lang="en-US" sz="1400" dirty="0" smtClean="0">
                <a:solidFill>
                  <a:schemeClr val="tx2"/>
                </a:solidFill>
              </a:rPr>
              <a:t>The </a:t>
            </a:r>
            <a:r>
              <a:rPr lang="en-US" sz="1400" dirty="0">
                <a:solidFill>
                  <a:schemeClr val="tx2"/>
                </a:solidFill>
              </a:rPr>
              <a:t>Skill Matrix is a one page visual document to capture the </a:t>
            </a:r>
            <a:r>
              <a:rPr lang="en-US" sz="1400" dirty="0" smtClean="0">
                <a:solidFill>
                  <a:schemeClr val="tx2"/>
                </a:solidFill>
              </a:rPr>
              <a:t>skillset required for each role and the level </a:t>
            </a:r>
            <a:r>
              <a:rPr lang="en-US" sz="1400" dirty="0">
                <a:solidFill>
                  <a:schemeClr val="tx2"/>
                </a:solidFill>
              </a:rPr>
              <a:t>of skills acquired by </a:t>
            </a:r>
            <a:r>
              <a:rPr lang="en-US" sz="1400" dirty="0" smtClean="0">
                <a:solidFill>
                  <a:schemeClr val="tx2"/>
                </a:solidFill>
              </a:rPr>
              <a:t>each </a:t>
            </a:r>
            <a:r>
              <a:rPr lang="en-US" sz="1400" dirty="0">
                <a:solidFill>
                  <a:schemeClr val="tx2"/>
                </a:solidFill>
              </a:rPr>
              <a:t>team </a:t>
            </a:r>
            <a:r>
              <a:rPr lang="en-US" sz="1400" dirty="0" smtClean="0">
                <a:solidFill>
                  <a:schemeClr val="tx2"/>
                </a:solidFill>
              </a:rPr>
              <a:t>member</a:t>
            </a:r>
            <a:r>
              <a:rPr lang="en-US" sz="1400" dirty="0">
                <a:solidFill>
                  <a:schemeClr val="tx2"/>
                </a:solidFill>
              </a:rPr>
              <a:t>. </a:t>
            </a:r>
            <a:endParaRPr lang="en-US" sz="1400" dirty="0" smtClean="0">
              <a:solidFill>
                <a:schemeClr val="tx2"/>
              </a:solidFill>
            </a:endParaRPr>
          </a:p>
          <a:p>
            <a:pPr lvl="0" algn="just" fontAlgn="auto">
              <a:lnSpc>
                <a:spcPct val="100000"/>
              </a:lnSpc>
            </a:pPr>
            <a:r>
              <a:rPr lang="en-US" sz="1400" dirty="0" smtClean="0">
                <a:solidFill>
                  <a:schemeClr val="tx2"/>
                </a:solidFill>
              </a:rPr>
              <a:t>It </a:t>
            </a:r>
            <a:r>
              <a:rPr lang="en-US" sz="1400" dirty="0">
                <a:solidFill>
                  <a:schemeClr val="tx2"/>
                </a:solidFill>
              </a:rPr>
              <a:t>is a living tool </a:t>
            </a:r>
            <a:r>
              <a:rPr lang="en-US" sz="1400" dirty="0" smtClean="0">
                <a:solidFill>
                  <a:schemeClr val="tx2"/>
                </a:solidFill>
              </a:rPr>
              <a:t>necessarily </a:t>
            </a:r>
            <a:r>
              <a:rPr lang="en-US" sz="1400" dirty="0">
                <a:solidFill>
                  <a:schemeClr val="tx2"/>
                </a:solidFill>
              </a:rPr>
              <a:t>updated </a:t>
            </a:r>
            <a:r>
              <a:rPr lang="en-US" sz="1400" dirty="0" smtClean="0">
                <a:solidFill>
                  <a:schemeClr val="tx2"/>
                </a:solidFill>
              </a:rPr>
              <a:t>and checked everyday.</a:t>
            </a:r>
            <a:endParaRPr lang="en-US" sz="1400" dirty="0">
              <a:solidFill>
                <a:schemeClr val="tx2"/>
              </a:solidFill>
            </a:endParaRPr>
          </a:p>
        </p:txBody>
      </p:sp>
    </p:spTree>
    <p:extLst>
      <p:ext uri="{BB962C8B-B14F-4D97-AF65-F5344CB8AC3E}">
        <p14:creationId xmlns:p14="http://schemas.microsoft.com/office/powerpoint/2010/main" val="2546724337"/>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358775" y="358775"/>
            <a:ext cx="8245475" cy="498475"/>
          </a:xfrm>
        </p:spPr>
        <p:txBody>
          <a:bodyPr/>
          <a:lstStyle/>
          <a:p>
            <a:r>
              <a:rPr lang="en-US" sz="2400" dirty="0"/>
              <a:t>Lean management tools &amp; techniques</a:t>
            </a:r>
            <a:r>
              <a:rPr lang="en-US" sz="2400" dirty="0" smtClean="0"/>
              <a:t/>
            </a:r>
            <a:br>
              <a:rPr lang="en-US" sz="2400" dirty="0" smtClean="0"/>
            </a:br>
            <a:r>
              <a:rPr lang="en-GB" sz="1800" b="1" dirty="0" smtClean="0">
                <a:solidFill>
                  <a:srgbClr val="99CC33"/>
                </a:solidFill>
                <a:cs typeface="Arial" pitchFamily="34" charset="0"/>
              </a:rPr>
              <a:t>An exercise in using SOPs</a:t>
            </a:r>
            <a:endParaRPr lang="en-GB" sz="1800" dirty="0" smtClean="0"/>
          </a:p>
        </p:txBody>
      </p:sp>
      <p:sp>
        <p:nvSpPr>
          <p:cNvPr id="171011" name="Slide Number Placeholder 4"/>
          <p:cNvSpPr>
            <a:spLocks noGrp="1"/>
          </p:cNvSpPr>
          <p:nvPr>
            <p:ph type="sldNum" sz="quarter" idx="11"/>
          </p:nvPr>
        </p:nvSpPr>
        <p:spPr>
          <a:noFill/>
        </p:spPr>
        <p:txBody>
          <a:bodyPr/>
          <a:lstStyle/>
          <a:p>
            <a:fld id="{643405B4-4713-4A02-ABF9-C07E9E3C5ABD}" type="slidenum">
              <a:rPr lang="en-GB" altLang="en-GB"/>
              <a:pPr/>
              <a:t>54</a:t>
            </a:fld>
            <a:endParaRPr lang="en-GB" altLang="en-GB" dirty="0"/>
          </a:p>
        </p:txBody>
      </p:sp>
      <p:pic>
        <p:nvPicPr>
          <p:cNvPr id="48" name="Picture 4" descr="Fish 2.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898650"/>
            <a:ext cx="4578350" cy="4959350"/>
          </a:xfrm>
          <a:prstGeom prst="rect">
            <a:avLst/>
          </a:prstGeom>
          <a:noFill/>
          <a:ln w="9525">
            <a:noFill/>
            <a:miter lim="800000"/>
            <a:headEnd/>
            <a:tailEnd/>
          </a:ln>
        </p:spPr>
      </p:pic>
      <p:pic>
        <p:nvPicPr>
          <p:cNvPr id="49" name="Picture 5" descr="Fish.jp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527550" y="1903414"/>
            <a:ext cx="2203450" cy="2384425"/>
          </a:xfrm>
          <a:prstGeom prst="rect">
            <a:avLst/>
          </a:prstGeom>
          <a:noFill/>
          <a:ln w="9525">
            <a:noFill/>
            <a:miter lim="800000"/>
            <a:headEnd/>
            <a:tailEnd/>
          </a:ln>
        </p:spPr>
      </p:pic>
      <p:pic>
        <p:nvPicPr>
          <p:cNvPr id="50" name="Picture 6" descr="Fish.jpg"/>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540251" y="4437063"/>
            <a:ext cx="2201863" cy="2386012"/>
          </a:xfrm>
          <a:prstGeom prst="rect">
            <a:avLst/>
          </a:prstGeom>
          <a:noFill/>
          <a:ln w="9525">
            <a:noFill/>
            <a:miter lim="800000"/>
            <a:headEnd/>
            <a:tailEnd/>
          </a:ln>
        </p:spPr>
      </p:pic>
      <p:pic>
        <p:nvPicPr>
          <p:cNvPr id="51" name="Picture 7" descr="Fish 2.jpg"/>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734176" y="1898650"/>
            <a:ext cx="2409825" cy="4959350"/>
          </a:xfrm>
          <a:prstGeom prst="rect">
            <a:avLst/>
          </a:prstGeom>
          <a:noFill/>
          <a:ln w="9525">
            <a:noFill/>
            <a:miter lim="800000"/>
            <a:headEnd/>
            <a:tailEnd/>
          </a:ln>
        </p:spPr>
      </p:pic>
      <p:sp>
        <p:nvSpPr>
          <p:cNvPr id="9" name="Rectangle 8"/>
          <p:cNvSpPr/>
          <p:nvPr/>
        </p:nvSpPr>
        <p:spPr>
          <a:xfrm>
            <a:off x="21772" y="36286"/>
            <a:ext cx="9072000" cy="6768000"/>
          </a:xfrm>
          <a:prstGeom prst="rect">
            <a:avLst/>
          </a:prstGeom>
          <a:noFill/>
          <a:ln w="107950">
            <a:solidFill>
              <a:srgbClr val="92D4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88754988"/>
      </p:ext>
    </p:extLst>
  </p:cSld>
  <p:clrMapOvr>
    <a:masterClrMapping/>
  </p:clrMapOvr>
  <p:transition advClick="0"/>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GB" altLang="en-GB" smtClean="0"/>
              <a:t>Lean Workshops</a:t>
            </a:r>
            <a:endParaRPr lang="en-GB" altLang="en-GB"/>
          </a:p>
        </p:txBody>
      </p:sp>
      <p:sp>
        <p:nvSpPr>
          <p:cNvPr id="4" name="Slide Number Placeholder 3"/>
          <p:cNvSpPr>
            <a:spLocks noGrp="1"/>
          </p:cNvSpPr>
          <p:nvPr>
            <p:ph type="sldNum" sz="quarter" idx="11"/>
          </p:nvPr>
        </p:nvSpPr>
        <p:spPr/>
        <p:txBody>
          <a:bodyPr/>
          <a:lstStyle/>
          <a:p>
            <a:pPr>
              <a:defRPr/>
            </a:pPr>
            <a:fld id="{52E1F56E-0AD8-4EA9-9BCA-27C227E9B0E9}" type="slidenum">
              <a:rPr lang="en-GB" altLang="en-GB" smtClean="0"/>
              <a:pPr>
                <a:defRPr/>
              </a:pPr>
              <a:t>55</a:t>
            </a:fld>
            <a:endParaRPr lang="en-GB" altLang="en-GB"/>
          </a:p>
        </p:txBody>
      </p:sp>
      <p:graphicFrame>
        <p:nvGraphicFramePr>
          <p:cNvPr id="32" name="Group 3"/>
          <p:cNvGraphicFramePr>
            <a:graphicFrameLocks noGrp="1"/>
          </p:cNvGraphicFramePr>
          <p:nvPr>
            <p:extLst>
              <p:ext uri="{D42A27DB-BD31-4B8C-83A1-F6EECF244321}">
                <p14:modId xmlns:p14="http://schemas.microsoft.com/office/powerpoint/2010/main" val="1299022663"/>
              </p:ext>
            </p:extLst>
          </p:nvPr>
        </p:nvGraphicFramePr>
        <p:xfrm>
          <a:off x="428838" y="1387407"/>
          <a:ext cx="8281987" cy="4990421"/>
        </p:xfrm>
        <a:graphic>
          <a:graphicData uri="http://schemas.openxmlformats.org/drawingml/2006/table">
            <a:tbl>
              <a:tblPr/>
              <a:tblGrid>
                <a:gridCol w="2627150"/>
                <a:gridCol w="166819"/>
                <a:gridCol w="2658899"/>
                <a:gridCol w="166819"/>
                <a:gridCol w="2662300"/>
              </a:tblGrid>
              <a:tr h="1028474">
                <a:tc>
                  <a:txBody>
                    <a:bodyPr/>
                    <a:lstStyle/>
                    <a:p>
                      <a:pPr marL="0" marR="0" lvl="0" indent="0" algn="ctr" defTabSz="1279525" rtl="0" eaLnBrk="1" fontAlgn="base" latinLnBrk="0" hangingPunct="1">
                        <a:lnSpc>
                          <a:spcPct val="100000"/>
                        </a:lnSpc>
                        <a:spcBef>
                          <a:spcPct val="0"/>
                        </a:spcBef>
                        <a:spcAft>
                          <a:spcPct val="0"/>
                        </a:spcAft>
                        <a:buClrTx/>
                        <a:buSzPct val="130000"/>
                        <a:buFontTx/>
                        <a:buNone/>
                        <a:tabLst/>
                      </a:pPr>
                      <a:r>
                        <a:rPr kumimoji="0" lang="en-GB" sz="1900" b="1" i="0" u="none" strike="noStrike" cap="none" normalizeH="0" baseline="0" dirty="0" smtClean="0">
                          <a:ln>
                            <a:noFill/>
                          </a:ln>
                          <a:solidFill>
                            <a:schemeClr val="bg1"/>
                          </a:solidFill>
                          <a:effectLst/>
                          <a:latin typeface="Arial" charset="0"/>
                        </a:rPr>
                        <a:t>KNOWLEDGE OF</a:t>
                      </a:r>
                    </a:p>
                    <a:p>
                      <a:pPr marL="0" marR="0" lvl="0" indent="0" algn="ctr" defTabSz="1279525" rtl="0" eaLnBrk="1" fontAlgn="base" latinLnBrk="0" hangingPunct="1">
                        <a:lnSpc>
                          <a:spcPct val="100000"/>
                        </a:lnSpc>
                        <a:spcBef>
                          <a:spcPct val="0"/>
                        </a:spcBef>
                        <a:spcAft>
                          <a:spcPct val="0"/>
                        </a:spcAft>
                        <a:buClrTx/>
                        <a:buSzPct val="130000"/>
                        <a:buFontTx/>
                        <a:buNone/>
                        <a:tabLst/>
                        <a:defRPr/>
                      </a:pPr>
                      <a:r>
                        <a:rPr kumimoji="0" lang="en-GB" sz="1900" b="1" i="0" u="none" strike="noStrike" cap="none" normalizeH="0" baseline="0" dirty="0" smtClean="0">
                          <a:ln>
                            <a:noFill/>
                          </a:ln>
                          <a:solidFill>
                            <a:schemeClr val="bg1"/>
                          </a:solidFill>
                          <a:effectLst/>
                          <a:latin typeface="Arial" charset="0"/>
                        </a:rPr>
                        <a:t>THE TOPIC</a:t>
                      </a:r>
                    </a:p>
                  </a:txBody>
                  <a:tcPr marL="64281" marR="64281" marT="33429" marB="33429"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1279525" rtl="0" eaLnBrk="1" fontAlgn="base" latinLnBrk="0" hangingPunct="1">
                        <a:lnSpc>
                          <a:spcPct val="100000"/>
                        </a:lnSpc>
                        <a:spcBef>
                          <a:spcPct val="0"/>
                        </a:spcBef>
                        <a:spcAft>
                          <a:spcPct val="0"/>
                        </a:spcAft>
                        <a:buClrTx/>
                        <a:buSzPct val="130000"/>
                        <a:buFontTx/>
                        <a:buNone/>
                        <a:tabLst/>
                      </a:pPr>
                      <a:endParaRPr kumimoji="0" lang="en-US" sz="1900" b="1" i="0" u="none" strike="noStrike" cap="none" normalizeH="0" baseline="0" dirty="0" smtClean="0">
                        <a:ln>
                          <a:noFill/>
                        </a:ln>
                        <a:solidFill>
                          <a:schemeClr val="bg1"/>
                        </a:solidFill>
                        <a:effectLst/>
                        <a:latin typeface="Arial" charset="0"/>
                      </a:endParaRPr>
                    </a:p>
                  </a:txBody>
                  <a:tcPr marL="64281" marR="64281" marT="33429" marB="33429"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79525" rtl="0" eaLnBrk="1" fontAlgn="base" latinLnBrk="0" hangingPunct="1">
                        <a:lnSpc>
                          <a:spcPct val="100000"/>
                        </a:lnSpc>
                        <a:spcBef>
                          <a:spcPct val="0"/>
                        </a:spcBef>
                        <a:spcAft>
                          <a:spcPct val="0"/>
                        </a:spcAft>
                        <a:buClrTx/>
                        <a:buSzPct val="130000"/>
                        <a:buFontTx/>
                        <a:buNone/>
                        <a:tabLst/>
                      </a:pPr>
                      <a:r>
                        <a:rPr kumimoji="0" lang="en-GB" sz="1900" b="1" i="0" u="none" strike="noStrike" cap="none" normalizeH="0" baseline="0" dirty="0" smtClean="0">
                          <a:ln>
                            <a:noFill/>
                          </a:ln>
                          <a:solidFill>
                            <a:schemeClr val="bg1"/>
                          </a:solidFill>
                          <a:effectLst/>
                          <a:latin typeface="Arial" charset="0"/>
                        </a:rPr>
                        <a:t>KNOWLEDGE OF</a:t>
                      </a:r>
                    </a:p>
                    <a:p>
                      <a:pPr marL="0" marR="0" lvl="0" indent="0" algn="ctr" defTabSz="1279525" rtl="0" eaLnBrk="1" fontAlgn="base" latinLnBrk="0" hangingPunct="1">
                        <a:lnSpc>
                          <a:spcPct val="100000"/>
                        </a:lnSpc>
                        <a:spcBef>
                          <a:spcPct val="0"/>
                        </a:spcBef>
                        <a:spcAft>
                          <a:spcPct val="0"/>
                        </a:spcAft>
                        <a:buClrTx/>
                        <a:buSzPct val="130000"/>
                        <a:buFontTx/>
                        <a:buNone/>
                        <a:tabLst/>
                      </a:pPr>
                      <a:r>
                        <a:rPr kumimoji="0" lang="en-GB" sz="1900" b="1" i="0" u="none" strike="noStrike" cap="none" normalizeH="0" baseline="0" dirty="0" smtClean="0">
                          <a:ln>
                            <a:noFill/>
                          </a:ln>
                          <a:solidFill>
                            <a:schemeClr val="bg1"/>
                          </a:solidFill>
                          <a:effectLst/>
                          <a:latin typeface="Arial" charset="0"/>
                        </a:rPr>
                        <a:t>THE TOOLS</a:t>
                      </a:r>
                    </a:p>
                  </a:txBody>
                  <a:tcPr marL="64281" marR="64281" marT="33429" marB="33429"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1279525" rtl="0" eaLnBrk="1" fontAlgn="base" latinLnBrk="0" hangingPunct="1">
                        <a:lnSpc>
                          <a:spcPct val="100000"/>
                        </a:lnSpc>
                        <a:spcBef>
                          <a:spcPct val="0"/>
                        </a:spcBef>
                        <a:spcAft>
                          <a:spcPct val="0"/>
                        </a:spcAft>
                        <a:buClrTx/>
                        <a:buSzPct val="130000"/>
                        <a:buFontTx/>
                        <a:buNone/>
                        <a:tabLst/>
                      </a:pPr>
                      <a:endParaRPr kumimoji="0" lang="en-US" sz="1900" b="1" i="0" u="none" strike="noStrike" cap="none" normalizeH="0" baseline="0" dirty="0" smtClean="0">
                        <a:ln>
                          <a:noFill/>
                        </a:ln>
                        <a:solidFill>
                          <a:schemeClr val="bg1"/>
                        </a:solidFill>
                        <a:effectLst/>
                        <a:latin typeface="Arial" charset="0"/>
                      </a:endParaRPr>
                    </a:p>
                  </a:txBody>
                  <a:tcPr marL="64281" marR="64281" marT="33429" marB="33429"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79525" rtl="0" eaLnBrk="1" fontAlgn="base" latinLnBrk="0" hangingPunct="1">
                        <a:lnSpc>
                          <a:spcPct val="100000"/>
                        </a:lnSpc>
                        <a:spcBef>
                          <a:spcPct val="0"/>
                        </a:spcBef>
                        <a:spcAft>
                          <a:spcPct val="0"/>
                        </a:spcAft>
                        <a:buClrTx/>
                        <a:buSzPct val="130000"/>
                        <a:buFontTx/>
                        <a:buNone/>
                        <a:tabLst/>
                      </a:pPr>
                      <a:r>
                        <a:rPr kumimoji="0" lang="en-GB" sz="1900" b="1" i="0" u="none" strike="noStrike" cap="none" normalizeH="0" baseline="0" dirty="0" smtClean="0">
                          <a:ln>
                            <a:noFill/>
                          </a:ln>
                          <a:solidFill>
                            <a:schemeClr val="bg1"/>
                          </a:solidFill>
                          <a:effectLst/>
                          <a:latin typeface="Arial" charset="0"/>
                        </a:rPr>
                        <a:t>KNOWLEDGE OF THE BEST WAY TO PERFORM</a:t>
                      </a:r>
                    </a:p>
                  </a:txBody>
                  <a:tcPr marL="64281" marR="64281" marT="33429" marB="33429"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tx2"/>
                    </a:solidFill>
                  </a:tcPr>
                </a:tc>
              </a:tr>
              <a:tr h="1131661">
                <a:tc>
                  <a:txBody>
                    <a:bodyPr/>
                    <a:lstStyle/>
                    <a:p>
                      <a:pPr marL="0" marR="0" lvl="0" indent="0" algn="l" defTabSz="1279525" rtl="0" eaLnBrk="1" fontAlgn="base" latinLnBrk="0" hangingPunct="1">
                        <a:lnSpc>
                          <a:spcPct val="100000"/>
                        </a:lnSpc>
                        <a:spcBef>
                          <a:spcPct val="0"/>
                        </a:spcBef>
                        <a:spcAft>
                          <a:spcPct val="0"/>
                        </a:spcAft>
                        <a:buClrTx/>
                        <a:buSzPct val="130000"/>
                        <a:buFontTx/>
                        <a:buNone/>
                        <a:tabLst/>
                      </a:pPr>
                      <a:r>
                        <a:rPr kumimoji="0" lang="en-GB" sz="1600" b="0" i="0" u="none" strike="noStrike" cap="none" normalizeH="0" baseline="0" dirty="0" smtClean="0">
                          <a:ln>
                            <a:noFill/>
                          </a:ln>
                          <a:solidFill>
                            <a:srgbClr val="000000"/>
                          </a:solidFill>
                          <a:effectLst/>
                          <a:latin typeface="Arial" charset="0"/>
                        </a:rPr>
                        <a:t>Understanding of :</a:t>
                      </a:r>
                    </a:p>
                    <a:p>
                      <a:pPr marL="0" marR="0" lvl="0" indent="0" algn="l" defTabSz="1279525" rtl="0" eaLnBrk="1" fontAlgn="base" latinLnBrk="0" hangingPunct="1">
                        <a:lnSpc>
                          <a:spcPct val="100000"/>
                        </a:lnSpc>
                        <a:spcBef>
                          <a:spcPct val="0"/>
                        </a:spcBef>
                        <a:spcAft>
                          <a:spcPct val="0"/>
                        </a:spcAft>
                        <a:buClrTx/>
                        <a:buSzPct val="130000"/>
                        <a:buFontTx/>
                        <a:buNone/>
                        <a:tabLst/>
                      </a:pPr>
                      <a:r>
                        <a:rPr kumimoji="0" lang="en-GB" sz="1600" b="0" i="0" u="none" strike="noStrike" cap="none" normalizeH="0" baseline="0" dirty="0" smtClean="0">
                          <a:ln>
                            <a:noFill/>
                          </a:ln>
                          <a:solidFill>
                            <a:srgbClr val="000000"/>
                          </a:solidFill>
                          <a:effectLst/>
                          <a:latin typeface="Arial" charset="0"/>
                        </a:rPr>
                        <a:t>- Policies</a:t>
                      </a:r>
                    </a:p>
                    <a:p>
                      <a:pPr marL="0" marR="0" lvl="0" indent="0" algn="l" defTabSz="1279525" rtl="0" eaLnBrk="1" fontAlgn="base" latinLnBrk="0" hangingPunct="1">
                        <a:lnSpc>
                          <a:spcPct val="100000"/>
                        </a:lnSpc>
                        <a:spcBef>
                          <a:spcPct val="0"/>
                        </a:spcBef>
                        <a:spcAft>
                          <a:spcPct val="0"/>
                        </a:spcAft>
                        <a:buClrTx/>
                        <a:buSzPct val="130000"/>
                        <a:buFontTx/>
                        <a:buNone/>
                        <a:tabLst/>
                      </a:pPr>
                      <a:r>
                        <a:rPr kumimoji="0" lang="en-US" sz="1600" b="0" i="0" u="none" strike="noStrike" cap="none" normalizeH="0" baseline="0" dirty="0" smtClean="0">
                          <a:ln>
                            <a:noFill/>
                          </a:ln>
                          <a:solidFill>
                            <a:srgbClr val="000000"/>
                          </a:solidFill>
                          <a:effectLst/>
                          <a:latin typeface="Arial" charset="0"/>
                        </a:rPr>
                        <a:t>- Regulations</a:t>
                      </a:r>
                    </a:p>
                    <a:p>
                      <a:pPr marL="0" marR="0" lvl="0" indent="0" algn="l" defTabSz="1279525" rtl="0" eaLnBrk="1" fontAlgn="base" latinLnBrk="0" hangingPunct="1">
                        <a:lnSpc>
                          <a:spcPct val="100000"/>
                        </a:lnSpc>
                        <a:spcBef>
                          <a:spcPct val="0"/>
                        </a:spcBef>
                        <a:spcAft>
                          <a:spcPct val="0"/>
                        </a:spcAft>
                        <a:buClrTx/>
                        <a:buSzPct val="130000"/>
                        <a:buFontTx/>
                        <a:buNone/>
                        <a:tabLst/>
                      </a:pPr>
                      <a:r>
                        <a:rPr kumimoji="0" lang="en-GB" sz="1600" b="0" i="0" u="none" strike="noStrike" cap="none" normalizeH="0" baseline="0" dirty="0" smtClean="0">
                          <a:ln>
                            <a:noFill/>
                          </a:ln>
                          <a:solidFill>
                            <a:srgbClr val="000000"/>
                          </a:solidFill>
                          <a:effectLst/>
                          <a:latin typeface="Arial" charset="0"/>
                        </a:rPr>
                        <a:t>- Interpretation of the Law</a:t>
                      </a:r>
                    </a:p>
                  </a:txBody>
                  <a:tcPr marL="77138" marR="64281" marT="33429" marB="3342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1279525" rtl="0" eaLnBrk="1" fontAlgn="base" latinLnBrk="0" hangingPunct="1">
                        <a:lnSpc>
                          <a:spcPct val="100000"/>
                        </a:lnSpc>
                        <a:spcBef>
                          <a:spcPct val="0"/>
                        </a:spcBef>
                        <a:spcAft>
                          <a:spcPct val="0"/>
                        </a:spcAft>
                        <a:buClrTx/>
                        <a:buSzPct val="130000"/>
                        <a:buFontTx/>
                        <a:buNone/>
                        <a:tabLst/>
                      </a:pPr>
                      <a:endParaRPr kumimoji="0" lang="en-US" sz="1600" b="0" i="0" u="none" strike="noStrike" cap="none" normalizeH="0" baseline="0" dirty="0" smtClean="0">
                        <a:ln>
                          <a:noFill/>
                        </a:ln>
                        <a:solidFill>
                          <a:srgbClr val="000000"/>
                        </a:solidFill>
                        <a:effectLst/>
                        <a:latin typeface="Arial" charset="0"/>
                      </a:endParaRPr>
                    </a:p>
                  </a:txBody>
                  <a:tcPr marL="77138" marR="64281" marT="33429" marB="3342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79525" rtl="0" eaLnBrk="1" fontAlgn="base" latinLnBrk="0" hangingPunct="1">
                        <a:lnSpc>
                          <a:spcPct val="100000"/>
                        </a:lnSpc>
                        <a:spcBef>
                          <a:spcPct val="0"/>
                        </a:spcBef>
                        <a:spcAft>
                          <a:spcPct val="0"/>
                        </a:spcAft>
                        <a:buClrTx/>
                        <a:buSzPct val="130000"/>
                        <a:buFontTx/>
                        <a:buNone/>
                        <a:tabLst/>
                      </a:pPr>
                      <a:r>
                        <a:rPr kumimoji="0" lang="en-GB" sz="1600" b="0" i="0" u="none" strike="noStrike" cap="none" normalizeH="0" baseline="0" dirty="0" smtClean="0">
                          <a:ln>
                            <a:noFill/>
                          </a:ln>
                          <a:solidFill>
                            <a:srgbClr val="000000"/>
                          </a:solidFill>
                          <a:effectLst/>
                          <a:latin typeface="Arial" charset="0"/>
                        </a:rPr>
                        <a:t>Understanding of how to operate specific </a:t>
                      </a:r>
                      <a:r>
                        <a:rPr kumimoji="0" lang="en-GB" sz="1600" b="1" i="0" u="none" strike="noStrike" cap="none" normalizeH="0" baseline="0" dirty="0" smtClean="0">
                          <a:ln>
                            <a:noFill/>
                          </a:ln>
                          <a:solidFill>
                            <a:srgbClr val="000000"/>
                          </a:solidFill>
                          <a:effectLst/>
                          <a:latin typeface="Arial" charset="0"/>
                        </a:rPr>
                        <a:t>tasks</a:t>
                      </a:r>
                      <a:r>
                        <a:rPr kumimoji="0" lang="en-GB" sz="1600" b="0" i="0" u="none" strike="noStrike" cap="none" normalizeH="0" baseline="0" dirty="0" smtClean="0">
                          <a:ln>
                            <a:noFill/>
                          </a:ln>
                          <a:solidFill>
                            <a:srgbClr val="000000"/>
                          </a:solidFill>
                          <a:effectLst/>
                          <a:latin typeface="Arial" charset="0"/>
                        </a:rPr>
                        <a:t> using the new tools and systems available</a:t>
                      </a:r>
                    </a:p>
                  </a:txBody>
                  <a:tcPr marL="77138" marR="64281" marT="33429" marB="3342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1279525" rtl="0" eaLnBrk="1" fontAlgn="base" latinLnBrk="0" hangingPunct="1">
                        <a:lnSpc>
                          <a:spcPct val="100000"/>
                        </a:lnSpc>
                        <a:spcBef>
                          <a:spcPct val="0"/>
                        </a:spcBef>
                        <a:spcAft>
                          <a:spcPct val="0"/>
                        </a:spcAft>
                        <a:buClrTx/>
                        <a:buSzPct val="130000"/>
                        <a:buFontTx/>
                        <a:buNone/>
                        <a:tabLst/>
                      </a:pPr>
                      <a:endParaRPr kumimoji="0" lang="en-US" sz="1600" b="0" i="0" u="none" strike="noStrike" cap="none" normalizeH="0" baseline="0" dirty="0" smtClean="0">
                        <a:ln>
                          <a:noFill/>
                        </a:ln>
                        <a:solidFill>
                          <a:srgbClr val="000000"/>
                        </a:solidFill>
                        <a:effectLst/>
                        <a:latin typeface="Arial" charset="0"/>
                      </a:endParaRPr>
                    </a:p>
                  </a:txBody>
                  <a:tcPr marL="77138" marR="64281" marT="33429" marB="3342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79525" rtl="0" eaLnBrk="1" fontAlgn="base" latinLnBrk="0" hangingPunct="1">
                        <a:lnSpc>
                          <a:spcPct val="100000"/>
                        </a:lnSpc>
                        <a:spcBef>
                          <a:spcPct val="0"/>
                        </a:spcBef>
                        <a:spcAft>
                          <a:spcPct val="0"/>
                        </a:spcAft>
                        <a:buClrTx/>
                        <a:buSzPct val="130000"/>
                        <a:buFontTx/>
                        <a:buNone/>
                        <a:tabLst/>
                      </a:pPr>
                      <a:r>
                        <a:rPr kumimoji="0" lang="en-GB" sz="1600" b="0" i="0" u="none" strike="noStrike" cap="none" normalizeH="0" baseline="0" dirty="0" smtClean="0">
                          <a:ln>
                            <a:noFill/>
                          </a:ln>
                          <a:solidFill>
                            <a:srgbClr val="000000"/>
                          </a:solidFill>
                          <a:effectLst/>
                          <a:latin typeface="Arial" charset="0"/>
                        </a:rPr>
                        <a:t>Understanding of what is the most efficient sequence of tasks to perform each </a:t>
                      </a:r>
                      <a:r>
                        <a:rPr kumimoji="0" lang="en-GB" sz="1600" b="1" i="0" u="none" strike="noStrike" cap="none" normalizeH="0" baseline="0" dirty="0" smtClean="0">
                          <a:ln>
                            <a:noFill/>
                          </a:ln>
                          <a:solidFill>
                            <a:srgbClr val="000000"/>
                          </a:solidFill>
                          <a:effectLst/>
                          <a:latin typeface="Arial" charset="0"/>
                        </a:rPr>
                        <a:t>activity</a:t>
                      </a:r>
                    </a:p>
                  </a:txBody>
                  <a:tcPr marL="77138" marR="64281" marT="33429" marB="3342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r>
              <a:tr h="1903866">
                <a:tc>
                  <a:txBody>
                    <a:bodyPr/>
                    <a:lstStyle/>
                    <a:p>
                      <a:pPr marL="0" marR="0" lvl="0" indent="0" algn="l" defTabSz="1279525" rtl="0" eaLnBrk="1" fontAlgn="base" latinLnBrk="0" hangingPunct="1">
                        <a:lnSpc>
                          <a:spcPct val="100000"/>
                        </a:lnSpc>
                        <a:spcBef>
                          <a:spcPct val="0"/>
                        </a:spcBef>
                        <a:spcAft>
                          <a:spcPct val="0"/>
                        </a:spcAft>
                        <a:buClrTx/>
                        <a:buSzPct val="130000"/>
                        <a:buFontTx/>
                        <a:buNone/>
                        <a:tabLst/>
                      </a:pPr>
                      <a:endParaRPr kumimoji="0" lang="en-US" sz="1600" b="0" i="0" u="none" strike="noStrike" cap="none" normalizeH="0" baseline="0" dirty="0" smtClean="0">
                        <a:ln>
                          <a:noFill/>
                        </a:ln>
                        <a:solidFill>
                          <a:srgbClr val="000000"/>
                        </a:solidFill>
                        <a:effectLst/>
                        <a:latin typeface="Arial" charset="0"/>
                      </a:endParaRPr>
                    </a:p>
                  </a:txBody>
                  <a:tcPr marL="64281" marR="64281" marT="33429" marB="3342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1279525" rtl="0" eaLnBrk="1" fontAlgn="base" latinLnBrk="0" hangingPunct="1">
                        <a:lnSpc>
                          <a:spcPct val="100000"/>
                        </a:lnSpc>
                        <a:spcBef>
                          <a:spcPct val="0"/>
                        </a:spcBef>
                        <a:spcAft>
                          <a:spcPct val="0"/>
                        </a:spcAft>
                        <a:buClrTx/>
                        <a:buSzPct val="130000"/>
                        <a:buFontTx/>
                        <a:buNone/>
                        <a:tabLst/>
                      </a:pPr>
                      <a:endParaRPr kumimoji="0" lang="en-US" sz="1600" b="0" i="0" u="none" strike="noStrike" cap="none" normalizeH="0" baseline="0" dirty="0" smtClean="0">
                        <a:ln>
                          <a:noFill/>
                        </a:ln>
                        <a:solidFill>
                          <a:srgbClr val="000000"/>
                        </a:solidFill>
                        <a:effectLst/>
                        <a:latin typeface="Arial" charset="0"/>
                      </a:endParaRPr>
                    </a:p>
                  </a:txBody>
                  <a:tcPr marL="64281" marR="64281" marT="33429" marB="3342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79525" rtl="0" eaLnBrk="1" fontAlgn="base" latinLnBrk="0" hangingPunct="1">
                        <a:lnSpc>
                          <a:spcPct val="100000"/>
                        </a:lnSpc>
                        <a:spcBef>
                          <a:spcPct val="0"/>
                        </a:spcBef>
                        <a:spcAft>
                          <a:spcPct val="0"/>
                        </a:spcAft>
                        <a:buClrTx/>
                        <a:buSzPct val="130000"/>
                        <a:buFontTx/>
                        <a:buNone/>
                        <a:tabLst/>
                      </a:pPr>
                      <a:endParaRPr kumimoji="0" lang="en-US" sz="1600" b="0" i="0" u="none" strike="noStrike" cap="none" normalizeH="0" baseline="0" dirty="0" smtClean="0">
                        <a:ln>
                          <a:noFill/>
                        </a:ln>
                        <a:solidFill>
                          <a:srgbClr val="000000"/>
                        </a:solidFill>
                        <a:effectLst/>
                        <a:latin typeface="Arial" charset="0"/>
                      </a:endParaRPr>
                    </a:p>
                  </a:txBody>
                  <a:tcPr marL="64281" marR="64281" marT="33429" marB="3342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1279525" rtl="0" eaLnBrk="1" fontAlgn="base" latinLnBrk="0" hangingPunct="1">
                        <a:lnSpc>
                          <a:spcPct val="100000"/>
                        </a:lnSpc>
                        <a:spcBef>
                          <a:spcPct val="0"/>
                        </a:spcBef>
                        <a:spcAft>
                          <a:spcPct val="0"/>
                        </a:spcAft>
                        <a:buClrTx/>
                        <a:buSzPct val="130000"/>
                        <a:buFontTx/>
                        <a:buNone/>
                        <a:tabLst/>
                      </a:pPr>
                      <a:endParaRPr kumimoji="0" lang="en-US" sz="1600" b="0" i="0" u="none" strike="noStrike" cap="none" normalizeH="0" baseline="0" dirty="0" smtClean="0">
                        <a:ln>
                          <a:noFill/>
                        </a:ln>
                        <a:solidFill>
                          <a:srgbClr val="000000"/>
                        </a:solidFill>
                        <a:effectLst/>
                        <a:latin typeface="Arial" charset="0"/>
                      </a:endParaRPr>
                    </a:p>
                  </a:txBody>
                  <a:tcPr marL="64281" marR="64281" marT="33429" marB="3342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79525" rtl="0" eaLnBrk="1" fontAlgn="base" latinLnBrk="0" hangingPunct="1">
                        <a:lnSpc>
                          <a:spcPct val="100000"/>
                        </a:lnSpc>
                        <a:spcBef>
                          <a:spcPct val="0"/>
                        </a:spcBef>
                        <a:spcAft>
                          <a:spcPct val="0"/>
                        </a:spcAft>
                        <a:buClrTx/>
                        <a:buSzPct val="130000"/>
                        <a:buFontTx/>
                        <a:buNone/>
                        <a:tabLst/>
                      </a:pPr>
                      <a:endParaRPr kumimoji="0" lang="en-US" sz="1600" b="0" i="0" u="none" strike="noStrike" cap="none" normalizeH="0" baseline="0" dirty="0" smtClean="0">
                        <a:ln>
                          <a:noFill/>
                        </a:ln>
                        <a:solidFill>
                          <a:srgbClr val="000000"/>
                        </a:solidFill>
                        <a:effectLst/>
                        <a:latin typeface="Arial" charset="0"/>
                      </a:endParaRPr>
                    </a:p>
                  </a:txBody>
                  <a:tcPr marL="64281" marR="64281" marT="33429" marB="3342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r>
              <a:tr h="565831">
                <a:tc>
                  <a:txBody>
                    <a:bodyPr/>
                    <a:lstStyle/>
                    <a:p>
                      <a:pPr marL="0" marR="0" lvl="0" indent="0" algn="ctr" defTabSz="1279525" rtl="0" eaLnBrk="1" fontAlgn="base" latinLnBrk="0" hangingPunct="1">
                        <a:lnSpc>
                          <a:spcPct val="100000"/>
                        </a:lnSpc>
                        <a:spcBef>
                          <a:spcPct val="0"/>
                        </a:spcBef>
                        <a:spcAft>
                          <a:spcPct val="0"/>
                        </a:spcAft>
                        <a:buClrTx/>
                        <a:buSzPct val="130000"/>
                        <a:buFontTx/>
                        <a:buNone/>
                        <a:tabLst/>
                      </a:pPr>
                      <a:r>
                        <a:rPr kumimoji="0" lang="en-GB" sz="1600" b="1" i="0" u="none" strike="noStrike" cap="none" normalizeH="0" baseline="0" dirty="0" smtClean="0">
                          <a:ln>
                            <a:noFill/>
                          </a:ln>
                          <a:solidFill>
                            <a:schemeClr val="tx2"/>
                          </a:solidFill>
                          <a:effectLst/>
                          <a:latin typeface="Arial" charset="0"/>
                        </a:rPr>
                        <a:t>FOUNDATIONS</a:t>
                      </a:r>
                    </a:p>
                  </a:txBody>
                  <a:tcPr marL="64281" marR="64281" marT="123429" marB="3342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1279525" rtl="0" eaLnBrk="1" fontAlgn="base" latinLnBrk="0" hangingPunct="1">
                        <a:lnSpc>
                          <a:spcPct val="100000"/>
                        </a:lnSpc>
                        <a:spcBef>
                          <a:spcPct val="0"/>
                        </a:spcBef>
                        <a:spcAft>
                          <a:spcPct val="0"/>
                        </a:spcAft>
                        <a:buClrTx/>
                        <a:buSzPct val="130000"/>
                        <a:buFontTx/>
                        <a:buNone/>
                        <a:tabLst/>
                      </a:pPr>
                      <a:endParaRPr kumimoji="0" lang="en-US" sz="1600" b="1" i="0" u="none" strike="noStrike" cap="none" normalizeH="0" baseline="0" dirty="0" smtClean="0">
                        <a:ln>
                          <a:noFill/>
                        </a:ln>
                        <a:solidFill>
                          <a:schemeClr val="tx2"/>
                        </a:solidFill>
                        <a:effectLst/>
                        <a:latin typeface="Arial" charset="0"/>
                      </a:endParaRPr>
                    </a:p>
                  </a:txBody>
                  <a:tcPr marL="64281" marR="64281" marT="123429" marB="3342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79525" rtl="0" eaLnBrk="1" fontAlgn="base" latinLnBrk="0" hangingPunct="1">
                        <a:lnSpc>
                          <a:spcPct val="100000"/>
                        </a:lnSpc>
                        <a:spcBef>
                          <a:spcPct val="0"/>
                        </a:spcBef>
                        <a:spcAft>
                          <a:spcPct val="0"/>
                        </a:spcAft>
                        <a:buClrTx/>
                        <a:buSzPct val="130000"/>
                        <a:buFontTx/>
                        <a:buNone/>
                        <a:tabLst/>
                      </a:pPr>
                      <a:r>
                        <a:rPr kumimoji="0" lang="en-GB" sz="1600" b="1" i="0" u="none" strike="noStrike" cap="none" normalizeH="0" baseline="0" dirty="0" smtClean="0">
                          <a:ln>
                            <a:noFill/>
                          </a:ln>
                          <a:solidFill>
                            <a:schemeClr val="tx2"/>
                          </a:solidFill>
                          <a:effectLst/>
                          <a:latin typeface="Arial" charset="0"/>
                        </a:rPr>
                        <a:t>OPERATIONAL SKILLS</a:t>
                      </a:r>
                    </a:p>
                  </a:txBody>
                  <a:tcPr marL="64281" marR="64281" marT="123429" marB="3342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1279525" rtl="0" eaLnBrk="1" fontAlgn="base" latinLnBrk="0" hangingPunct="1">
                        <a:lnSpc>
                          <a:spcPct val="100000"/>
                        </a:lnSpc>
                        <a:spcBef>
                          <a:spcPct val="0"/>
                        </a:spcBef>
                        <a:spcAft>
                          <a:spcPct val="0"/>
                        </a:spcAft>
                        <a:buClrTx/>
                        <a:buSzPct val="130000"/>
                        <a:buFontTx/>
                        <a:buNone/>
                        <a:tabLst/>
                      </a:pPr>
                      <a:endParaRPr kumimoji="0" lang="en-US" sz="1600" b="1" i="0" u="none" strike="noStrike" cap="none" normalizeH="0" baseline="0" dirty="0" smtClean="0">
                        <a:ln>
                          <a:noFill/>
                        </a:ln>
                        <a:solidFill>
                          <a:schemeClr val="bg1"/>
                        </a:solidFill>
                        <a:effectLst/>
                        <a:latin typeface="Arial" charset="0"/>
                      </a:endParaRPr>
                    </a:p>
                  </a:txBody>
                  <a:tcPr marL="64281" marR="64281" marT="123429" marB="3342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79525" rtl="0" eaLnBrk="1" fontAlgn="base" latinLnBrk="0" hangingPunct="1">
                        <a:lnSpc>
                          <a:spcPct val="100000"/>
                        </a:lnSpc>
                        <a:spcBef>
                          <a:spcPct val="0"/>
                        </a:spcBef>
                        <a:spcAft>
                          <a:spcPct val="0"/>
                        </a:spcAft>
                        <a:buClrTx/>
                        <a:buSzPct val="130000"/>
                        <a:buFontTx/>
                        <a:buNone/>
                        <a:tabLst/>
                      </a:pPr>
                      <a:r>
                        <a:rPr kumimoji="0" lang="en-GB" sz="1600" b="1" i="0" u="none" strike="noStrike" cap="none" normalizeH="0" baseline="0" dirty="0" smtClean="0">
                          <a:ln>
                            <a:noFill/>
                          </a:ln>
                          <a:solidFill>
                            <a:srgbClr val="FF0000"/>
                          </a:solidFill>
                          <a:effectLst/>
                          <a:latin typeface="Arial" charset="0"/>
                        </a:rPr>
                        <a:t>SOP</a:t>
                      </a:r>
                    </a:p>
                  </a:txBody>
                  <a:tcPr marL="64281" marR="64281" marT="123429" marB="3342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r>
              <a:tr h="360589">
                <a:tc gridSpan="5">
                  <a:txBody>
                    <a:bodyPr/>
                    <a:lstStyle/>
                    <a:p>
                      <a:pPr marL="0" marR="0" lvl="0" indent="0" algn="ctr" defTabSz="1279525" rtl="0" eaLnBrk="1" fontAlgn="base" latinLnBrk="0" hangingPunct="1">
                        <a:lnSpc>
                          <a:spcPct val="100000"/>
                        </a:lnSpc>
                        <a:spcBef>
                          <a:spcPct val="0"/>
                        </a:spcBef>
                        <a:spcAft>
                          <a:spcPct val="0"/>
                        </a:spcAft>
                        <a:buClrTx/>
                        <a:buSzPct val="130000"/>
                        <a:buFontTx/>
                        <a:buNone/>
                        <a:tabLst/>
                      </a:pPr>
                      <a:r>
                        <a:rPr kumimoji="0" lang="en-GB" sz="1600" b="1" i="0" u="none" strike="noStrike" cap="none" normalizeH="0" baseline="0" dirty="0" smtClean="0">
                          <a:ln>
                            <a:noFill/>
                          </a:ln>
                          <a:solidFill>
                            <a:schemeClr val="tx2"/>
                          </a:solidFill>
                          <a:effectLst/>
                          <a:latin typeface="Arial" charset="0"/>
                        </a:rPr>
                        <a:t>Training is required to acquire the relevant competencies to perform specific roles</a:t>
                      </a:r>
                    </a:p>
                  </a:txBody>
                  <a:tcPr marL="64281" marR="64281" marT="33429" marB="33429" anchor="ctr" horzOverflow="overflow">
                    <a:lnL cap="flat">
                      <a:noFill/>
                    </a:lnL>
                    <a:lnR cap="flat">
                      <a:noFill/>
                    </a:lnR>
                    <a:lnT w="28575" cap="flat" cmpd="sng" algn="ctr">
                      <a:solidFill>
                        <a:schemeClr val="bg1"/>
                      </a:solidFill>
                      <a:prstDash val="solid"/>
                      <a:round/>
                      <a:headEnd type="none" w="med" len="med"/>
                      <a:tailEnd type="none" w="med" len="med"/>
                    </a:lnT>
                    <a:lnB cap="flat">
                      <a:noFill/>
                    </a:lnB>
                    <a:lnTlToBr>
                      <a:noFill/>
                    </a:lnTlToBr>
                    <a:lnBlToTr>
                      <a:noFill/>
                    </a:lnBlToTr>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bl>
          </a:graphicData>
        </a:graphic>
      </p:graphicFrame>
      <p:sp>
        <p:nvSpPr>
          <p:cNvPr id="33" name="AutoShape 41"/>
          <p:cNvSpPr>
            <a:spLocks noChangeArrowheads="1"/>
          </p:cNvSpPr>
          <p:nvPr/>
        </p:nvSpPr>
        <p:spPr bwMode="gray">
          <a:xfrm rot="10800000">
            <a:off x="419766" y="3580066"/>
            <a:ext cx="2623911" cy="108000"/>
          </a:xfrm>
          <a:prstGeom prst="triangle">
            <a:avLst>
              <a:gd name="adj" fmla="val 50000"/>
            </a:avLst>
          </a:prstGeom>
          <a:solidFill>
            <a:schemeClr val="bg1"/>
          </a:solidFill>
          <a:ln w="9525" algn="ctr">
            <a:solidFill>
              <a:schemeClr val="bg1"/>
            </a:solidFill>
            <a:miter lim="800000"/>
            <a:headEnd/>
            <a:tailEnd/>
          </a:ln>
        </p:spPr>
        <p:txBody>
          <a:bodyPr wrap="none" lIns="65306" tIns="32653" rIns="65306" bIns="32653" anchor="ctr"/>
          <a:lstStyle>
            <a:lvl1pPr eaLnBrk="0" hangingPunct="0">
              <a:defRPr sz="2500">
                <a:solidFill>
                  <a:schemeClr val="tx1"/>
                </a:solidFill>
                <a:latin typeface="Akzidenz Grotesk CE Roman" pitchFamily="2" charset="0"/>
                <a:cs typeface="Arial" pitchFamily="34" charset="0"/>
              </a:defRPr>
            </a:lvl1pPr>
            <a:lvl2pPr marL="742950" indent="-285750" eaLnBrk="0" hangingPunct="0">
              <a:defRPr sz="2500">
                <a:solidFill>
                  <a:schemeClr val="tx1"/>
                </a:solidFill>
                <a:latin typeface="Akzidenz Grotesk CE Roman" pitchFamily="2" charset="0"/>
                <a:cs typeface="Arial" pitchFamily="34" charset="0"/>
              </a:defRPr>
            </a:lvl2pPr>
            <a:lvl3pPr marL="1143000" indent="-228600" eaLnBrk="0" hangingPunct="0">
              <a:defRPr sz="2500">
                <a:solidFill>
                  <a:schemeClr val="tx1"/>
                </a:solidFill>
                <a:latin typeface="Akzidenz Grotesk CE Roman" pitchFamily="2" charset="0"/>
                <a:cs typeface="Arial" pitchFamily="34" charset="0"/>
              </a:defRPr>
            </a:lvl3pPr>
            <a:lvl4pPr marL="1600200" indent="-228600" eaLnBrk="0" hangingPunct="0">
              <a:defRPr sz="2500">
                <a:solidFill>
                  <a:schemeClr val="tx1"/>
                </a:solidFill>
                <a:latin typeface="Akzidenz Grotesk CE Roman" pitchFamily="2" charset="0"/>
                <a:cs typeface="Arial" pitchFamily="34" charset="0"/>
              </a:defRPr>
            </a:lvl4pPr>
            <a:lvl5pPr marL="2057400" indent="-228600" eaLnBrk="0" hangingPunct="0">
              <a:defRPr sz="2500">
                <a:solidFill>
                  <a:schemeClr val="tx1"/>
                </a:solidFill>
                <a:latin typeface="Akzidenz Grotesk CE Roman" pitchFamily="2" charset="0"/>
                <a:cs typeface="Arial" pitchFamily="34" charset="0"/>
              </a:defRPr>
            </a:lvl5pPr>
            <a:lvl6pPr marL="25146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6pPr>
            <a:lvl7pPr marL="29718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7pPr>
            <a:lvl8pPr marL="34290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8pPr>
            <a:lvl9pPr marL="38862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9pPr>
          </a:lstStyle>
          <a:p>
            <a:pPr eaLnBrk="1" hangingPunct="1"/>
            <a:endParaRPr lang="fr-FR" altLang="fr-FR"/>
          </a:p>
        </p:txBody>
      </p:sp>
      <p:grpSp>
        <p:nvGrpSpPr>
          <p:cNvPr id="34" name="Group 42"/>
          <p:cNvGrpSpPr>
            <a:grpSpLocks/>
          </p:cNvGrpSpPr>
          <p:nvPr/>
        </p:nvGrpSpPr>
        <p:grpSpPr bwMode="auto">
          <a:xfrm>
            <a:off x="1219186" y="3908130"/>
            <a:ext cx="1164545" cy="1338036"/>
            <a:chOff x="675" y="3478"/>
            <a:chExt cx="1543" cy="1723"/>
          </a:xfrm>
          <a:solidFill>
            <a:schemeClr val="bg1"/>
          </a:solidFill>
        </p:grpSpPr>
        <p:sp>
          <p:nvSpPr>
            <p:cNvPr id="35" name="AutoShape 43"/>
            <p:cNvSpPr>
              <a:spLocks noChangeArrowheads="1"/>
            </p:cNvSpPr>
            <p:nvPr/>
          </p:nvSpPr>
          <p:spPr bwMode="gray">
            <a:xfrm flipV="1">
              <a:off x="1084" y="3478"/>
              <a:ext cx="1134" cy="1406"/>
            </a:xfrm>
            <a:prstGeom prst="foldedCorner">
              <a:avLst>
                <a:gd name="adj" fmla="val 12500"/>
              </a:avLst>
            </a:prstGeom>
            <a:grpFill/>
            <a:ln w="9525">
              <a:solidFill>
                <a:schemeClr val="tx1"/>
              </a:solidFill>
              <a:round/>
              <a:headEnd/>
              <a:tailEnd/>
            </a:ln>
          </p:spPr>
          <p:txBody>
            <a:bodyPr rot="10800000" wrap="none"/>
            <a:lstStyle>
              <a:lvl1pPr defTabSz="1279525" eaLnBrk="0" hangingPunct="0">
                <a:defRPr sz="2500">
                  <a:solidFill>
                    <a:schemeClr val="tx1"/>
                  </a:solidFill>
                  <a:latin typeface="Akzidenz Grotesk CE Roman" pitchFamily="2" charset="0"/>
                  <a:cs typeface="Arial" pitchFamily="34" charset="0"/>
                </a:defRPr>
              </a:lvl1pPr>
              <a:lvl2pPr marL="742950" indent="-285750" defTabSz="1279525" eaLnBrk="0" hangingPunct="0">
                <a:defRPr sz="2500">
                  <a:solidFill>
                    <a:schemeClr val="tx1"/>
                  </a:solidFill>
                  <a:latin typeface="Akzidenz Grotesk CE Roman" pitchFamily="2" charset="0"/>
                  <a:cs typeface="Arial" pitchFamily="34" charset="0"/>
                </a:defRPr>
              </a:lvl2pPr>
              <a:lvl3pPr marL="1143000" indent="-228600" defTabSz="1279525" eaLnBrk="0" hangingPunct="0">
                <a:defRPr sz="2500">
                  <a:solidFill>
                    <a:schemeClr val="tx1"/>
                  </a:solidFill>
                  <a:latin typeface="Akzidenz Grotesk CE Roman" pitchFamily="2" charset="0"/>
                  <a:cs typeface="Arial" pitchFamily="34" charset="0"/>
                </a:defRPr>
              </a:lvl3pPr>
              <a:lvl4pPr marL="1600200" indent="-228600" defTabSz="1279525" eaLnBrk="0" hangingPunct="0">
                <a:defRPr sz="2500">
                  <a:solidFill>
                    <a:schemeClr val="tx1"/>
                  </a:solidFill>
                  <a:latin typeface="Akzidenz Grotesk CE Roman" pitchFamily="2" charset="0"/>
                  <a:cs typeface="Arial" pitchFamily="34" charset="0"/>
                </a:defRPr>
              </a:lvl4pPr>
              <a:lvl5pPr marL="2057400" indent="-228600" defTabSz="1279525" eaLnBrk="0" hangingPunct="0">
                <a:defRPr sz="2500">
                  <a:solidFill>
                    <a:schemeClr val="tx1"/>
                  </a:solidFill>
                  <a:latin typeface="Akzidenz Grotesk CE Roman" pitchFamily="2" charset="0"/>
                  <a:cs typeface="Arial" pitchFamily="34" charset="0"/>
                </a:defRPr>
              </a:lvl5pPr>
              <a:lvl6pPr marL="25146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6pPr>
              <a:lvl7pPr marL="29718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7pPr>
              <a:lvl8pPr marL="34290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8pPr>
              <a:lvl9pPr marL="38862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9pPr>
            </a:lstStyle>
            <a:p>
              <a:pPr eaLnBrk="1" hangingPunct="1"/>
              <a:endParaRPr lang="en-US" altLang="fr-FR" b="1">
                <a:solidFill>
                  <a:schemeClr val="tx2"/>
                </a:solidFill>
                <a:latin typeface="+mj-lt"/>
              </a:endParaRPr>
            </a:p>
          </p:txBody>
        </p:sp>
        <p:sp>
          <p:nvSpPr>
            <p:cNvPr id="36" name="AutoShape 44"/>
            <p:cNvSpPr>
              <a:spLocks noChangeArrowheads="1"/>
            </p:cNvSpPr>
            <p:nvPr/>
          </p:nvSpPr>
          <p:spPr bwMode="gray">
            <a:xfrm flipV="1">
              <a:off x="857" y="3614"/>
              <a:ext cx="1134" cy="1406"/>
            </a:xfrm>
            <a:prstGeom prst="foldedCorner">
              <a:avLst>
                <a:gd name="adj" fmla="val 12500"/>
              </a:avLst>
            </a:prstGeom>
            <a:grpFill/>
            <a:ln w="9525">
              <a:solidFill>
                <a:schemeClr val="tx1"/>
              </a:solidFill>
              <a:round/>
              <a:headEnd/>
              <a:tailEnd/>
            </a:ln>
          </p:spPr>
          <p:txBody>
            <a:bodyPr rot="10800000" wrap="none"/>
            <a:lstStyle>
              <a:lvl1pPr defTabSz="1279525" eaLnBrk="0" hangingPunct="0">
                <a:defRPr sz="2500">
                  <a:solidFill>
                    <a:schemeClr val="tx1"/>
                  </a:solidFill>
                  <a:latin typeface="Akzidenz Grotesk CE Roman" pitchFamily="2" charset="0"/>
                  <a:cs typeface="Arial" pitchFamily="34" charset="0"/>
                </a:defRPr>
              </a:lvl1pPr>
              <a:lvl2pPr marL="742950" indent="-285750" defTabSz="1279525" eaLnBrk="0" hangingPunct="0">
                <a:defRPr sz="2500">
                  <a:solidFill>
                    <a:schemeClr val="tx1"/>
                  </a:solidFill>
                  <a:latin typeface="Akzidenz Grotesk CE Roman" pitchFamily="2" charset="0"/>
                  <a:cs typeface="Arial" pitchFamily="34" charset="0"/>
                </a:defRPr>
              </a:lvl2pPr>
              <a:lvl3pPr marL="1143000" indent="-228600" defTabSz="1279525" eaLnBrk="0" hangingPunct="0">
                <a:defRPr sz="2500">
                  <a:solidFill>
                    <a:schemeClr val="tx1"/>
                  </a:solidFill>
                  <a:latin typeface="Akzidenz Grotesk CE Roman" pitchFamily="2" charset="0"/>
                  <a:cs typeface="Arial" pitchFamily="34" charset="0"/>
                </a:defRPr>
              </a:lvl3pPr>
              <a:lvl4pPr marL="1600200" indent="-228600" defTabSz="1279525" eaLnBrk="0" hangingPunct="0">
                <a:defRPr sz="2500">
                  <a:solidFill>
                    <a:schemeClr val="tx1"/>
                  </a:solidFill>
                  <a:latin typeface="Akzidenz Grotesk CE Roman" pitchFamily="2" charset="0"/>
                  <a:cs typeface="Arial" pitchFamily="34" charset="0"/>
                </a:defRPr>
              </a:lvl4pPr>
              <a:lvl5pPr marL="2057400" indent="-228600" defTabSz="1279525" eaLnBrk="0" hangingPunct="0">
                <a:defRPr sz="2500">
                  <a:solidFill>
                    <a:schemeClr val="tx1"/>
                  </a:solidFill>
                  <a:latin typeface="Akzidenz Grotesk CE Roman" pitchFamily="2" charset="0"/>
                  <a:cs typeface="Arial" pitchFamily="34" charset="0"/>
                </a:defRPr>
              </a:lvl5pPr>
              <a:lvl6pPr marL="25146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6pPr>
              <a:lvl7pPr marL="29718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7pPr>
              <a:lvl8pPr marL="34290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8pPr>
              <a:lvl9pPr marL="38862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9pPr>
            </a:lstStyle>
            <a:p>
              <a:pPr eaLnBrk="1" hangingPunct="1"/>
              <a:endParaRPr lang="en-US" altLang="fr-FR" b="1">
                <a:solidFill>
                  <a:schemeClr val="tx2"/>
                </a:solidFill>
                <a:latin typeface="+mj-lt"/>
              </a:endParaRPr>
            </a:p>
          </p:txBody>
        </p:sp>
        <p:sp>
          <p:nvSpPr>
            <p:cNvPr id="37" name="AutoShape 45"/>
            <p:cNvSpPr>
              <a:spLocks noChangeArrowheads="1"/>
            </p:cNvSpPr>
            <p:nvPr/>
          </p:nvSpPr>
          <p:spPr bwMode="gray">
            <a:xfrm flipV="1">
              <a:off x="675" y="3795"/>
              <a:ext cx="1134" cy="1406"/>
            </a:xfrm>
            <a:prstGeom prst="foldedCorner">
              <a:avLst>
                <a:gd name="adj" fmla="val 12500"/>
              </a:avLst>
            </a:prstGeom>
            <a:grpFill/>
            <a:ln w="9525">
              <a:solidFill>
                <a:schemeClr val="tx1"/>
              </a:solidFill>
              <a:round/>
              <a:headEnd/>
              <a:tailEnd/>
            </a:ln>
          </p:spPr>
          <p:txBody>
            <a:bodyPr rot="10800000" wrap="none"/>
            <a:lstStyle>
              <a:lvl1pPr defTabSz="1279525" eaLnBrk="0" hangingPunct="0">
                <a:defRPr sz="2500">
                  <a:solidFill>
                    <a:schemeClr val="tx1"/>
                  </a:solidFill>
                  <a:latin typeface="Akzidenz Grotesk CE Roman" pitchFamily="2" charset="0"/>
                  <a:cs typeface="Arial" pitchFamily="34" charset="0"/>
                </a:defRPr>
              </a:lvl1pPr>
              <a:lvl2pPr marL="742950" indent="-285750" defTabSz="1279525" eaLnBrk="0" hangingPunct="0">
                <a:defRPr sz="2500">
                  <a:solidFill>
                    <a:schemeClr val="tx1"/>
                  </a:solidFill>
                  <a:latin typeface="Akzidenz Grotesk CE Roman" pitchFamily="2" charset="0"/>
                  <a:cs typeface="Arial" pitchFamily="34" charset="0"/>
                </a:defRPr>
              </a:lvl2pPr>
              <a:lvl3pPr marL="1143000" indent="-228600" defTabSz="1279525" eaLnBrk="0" hangingPunct="0">
                <a:defRPr sz="2500">
                  <a:solidFill>
                    <a:schemeClr val="tx1"/>
                  </a:solidFill>
                  <a:latin typeface="Akzidenz Grotesk CE Roman" pitchFamily="2" charset="0"/>
                  <a:cs typeface="Arial" pitchFamily="34" charset="0"/>
                </a:defRPr>
              </a:lvl3pPr>
              <a:lvl4pPr marL="1600200" indent="-228600" defTabSz="1279525" eaLnBrk="0" hangingPunct="0">
                <a:defRPr sz="2500">
                  <a:solidFill>
                    <a:schemeClr val="tx1"/>
                  </a:solidFill>
                  <a:latin typeface="Akzidenz Grotesk CE Roman" pitchFamily="2" charset="0"/>
                  <a:cs typeface="Arial" pitchFamily="34" charset="0"/>
                </a:defRPr>
              </a:lvl4pPr>
              <a:lvl5pPr marL="2057400" indent="-228600" defTabSz="1279525" eaLnBrk="0" hangingPunct="0">
                <a:defRPr sz="2500">
                  <a:solidFill>
                    <a:schemeClr val="tx1"/>
                  </a:solidFill>
                  <a:latin typeface="Akzidenz Grotesk CE Roman" pitchFamily="2" charset="0"/>
                  <a:cs typeface="Arial" pitchFamily="34" charset="0"/>
                </a:defRPr>
              </a:lvl5pPr>
              <a:lvl6pPr marL="25146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6pPr>
              <a:lvl7pPr marL="29718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7pPr>
              <a:lvl8pPr marL="34290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8pPr>
              <a:lvl9pPr marL="38862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9pPr>
            </a:lstStyle>
            <a:p>
              <a:pPr eaLnBrk="1" hangingPunct="1"/>
              <a:r>
                <a:rPr lang="en-GB" altLang="fr-FR" sz="1300" b="1">
                  <a:solidFill>
                    <a:schemeClr val="tx2"/>
                  </a:solidFill>
                  <a:latin typeface="+mj-lt"/>
                </a:rPr>
                <a:t>Guidance</a:t>
              </a:r>
            </a:p>
          </p:txBody>
        </p:sp>
      </p:grpSp>
      <p:sp>
        <p:nvSpPr>
          <p:cNvPr id="38" name="AutoShape 46"/>
          <p:cNvSpPr>
            <a:spLocks noChangeArrowheads="1"/>
          </p:cNvSpPr>
          <p:nvPr/>
        </p:nvSpPr>
        <p:spPr bwMode="gray">
          <a:xfrm flipV="1">
            <a:off x="3242363" y="1078978"/>
            <a:ext cx="2628000" cy="309563"/>
          </a:xfrm>
          <a:custGeom>
            <a:avLst/>
            <a:gdLst>
              <a:gd name="T0" fmla="*/ 3552804 w 21600"/>
              <a:gd name="T1" fmla="*/ 216694 h 21600"/>
              <a:gd name="T2" fmla="*/ 1849438 w 21600"/>
              <a:gd name="T3" fmla="*/ 433388 h 21600"/>
              <a:gd name="T4" fmla="*/ 146071 w 21600"/>
              <a:gd name="T5" fmla="*/ 216694 h 21600"/>
              <a:gd name="T6" fmla="*/ 1849438 w 21600"/>
              <a:gd name="T7" fmla="*/ 0 h 21600"/>
              <a:gd name="T8" fmla="*/ 0 60000 65536"/>
              <a:gd name="T9" fmla="*/ 0 60000 65536"/>
              <a:gd name="T10" fmla="*/ 0 60000 65536"/>
              <a:gd name="T11" fmla="*/ 0 60000 65536"/>
              <a:gd name="T12" fmla="*/ 2653 w 21600"/>
              <a:gd name="T13" fmla="*/ 2653 h 21600"/>
              <a:gd name="T14" fmla="*/ 18947 w 21600"/>
              <a:gd name="T15" fmla="*/ 18947 h 21600"/>
            </a:gdLst>
            <a:ahLst/>
            <a:cxnLst>
              <a:cxn ang="T8">
                <a:pos x="T0" y="T1"/>
              </a:cxn>
              <a:cxn ang="T9">
                <a:pos x="T2" y="T3"/>
              </a:cxn>
              <a:cxn ang="T10">
                <a:pos x="T4" y="T5"/>
              </a:cxn>
              <a:cxn ang="T11">
                <a:pos x="T6" y="T7"/>
              </a:cxn>
            </a:cxnLst>
            <a:rect l="T12" t="T13" r="T14" b="T15"/>
            <a:pathLst>
              <a:path w="21600" h="21600">
                <a:moveTo>
                  <a:pt x="0" y="0"/>
                </a:moveTo>
                <a:lnTo>
                  <a:pt x="1705" y="21600"/>
                </a:lnTo>
                <a:lnTo>
                  <a:pt x="19895" y="21600"/>
                </a:lnTo>
                <a:lnTo>
                  <a:pt x="21600" y="0"/>
                </a:lnTo>
                <a:close/>
              </a:path>
            </a:pathLst>
          </a:custGeom>
          <a:solidFill>
            <a:schemeClr val="accent1"/>
          </a:solidFill>
          <a:ln w="9525" algn="ctr">
            <a:solidFill>
              <a:schemeClr val="tx2"/>
            </a:solidFill>
            <a:miter lim="800000"/>
            <a:headEnd/>
            <a:tailEnd/>
          </a:ln>
        </p:spPr>
        <p:txBody>
          <a:bodyPr wrap="none" lIns="65306" tIns="32653" rIns="65306" bIns="32653" anchor="ctr"/>
          <a:lstStyle>
            <a:lvl1pPr eaLnBrk="0" hangingPunct="0">
              <a:defRPr sz="2500">
                <a:solidFill>
                  <a:schemeClr val="tx1"/>
                </a:solidFill>
                <a:latin typeface="Akzidenz Grotesk CE Roman" pitchFamily="2" charset="0"/>
                <a:cs typeface="Arial" pitchFamily="34" charset="0"/>
              </a:defRPr>
            </a:lvl1pPr>
            <a:lvl2pPr marL="742950" indent="-285750" eaLnBrk="0" hangingPunct="0">
              <a:defRPr sz="2500">
                <a:solidFill>
                  <a:schemeClr val="tx1"/>
                </a:solidFill>
                <a:latin typeface="Akzidenz Grotesk CE Roman" pitchFamily="2" charset="0"/>
                <a:cs typeface="Arial" pitchFamily="34" charset="0"/>
              </a:defRPr>
            </a:lvl2pPr>
            <a:lvl3pPr marL="1143000" indent="-228600" eaLnBrk="0" hangingPunct="0">
              <a:defRPr sz="2500">
                <a:solidFill>
                  <a:schemeClr val="tx1"/>
                </a:solidFill>
                <a:latin typeface="Akzidenz Grotesk CE Roman" pitchFamily="2" charset="0"/>
                <a:cs typeface="Arial" pitchFamily="34" charset="0"/>
              </a:defRPr>
            </a:lvl3pPr>
            <a:lvl4pPr marL="1600200" indent="-228600" eaLnBrk="0" hangingPunct="0">
              <a:defRPr sz="2500">
                <a:solidFill>
                  <a:schemeClr val="tx1"/>
                </a:solidFill>
                <a:latin typeface="Akzidenz Grotesk CE Roman" pitchFamily="2" charset="0"/>
                <a:cs typeface="Arial" pitchFamily="34" charset="0"/>
              </a:defRPr>
            </a:lvl4pPr>
            <a:lvl5pPr marL="2057400" indent="-228600" eaLnBrk="0" hangingPunct="0">
              <a:defRPr sz="2500">
                <a:solidFill>
                  <a:schemeClr val="tx1"/>
                </a:solidFill>
                <a:latin typeface="Akzidenz Grotesk CE Roman" pitchFamily="2" charset="0"/>
                <a:cs typeface="Arial" pitchFamily="34" charset="0"/>
              </a:defRPr>
            </a:lvl5pPr>
            <a:lvl6pPr marL="25146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6pPr>
            <a:lvl7pPr marL="29718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7pPr>
            <a:lvl8pPr marL="34290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8pPr>
            <a:lvl9pPr marL="38862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9pPr>
          </a:lstStyle>
          <a:p>
            <a:pPr eaLnBrk="1" hangingPunct="1"/>
            <a:endParaRPr lang="fr-FR" altLang="fr-FR"/>
          </a:p>
        </p:txBody>
      </p:sp>
      <p:sp>
        <p:nvSpPr>
          <p:cNvPr id="39" name="Freeform 47"/>
          <p:cNvSpPr>
            <a:spLocks/>
          </p:cNvSpPr>
          <p:nvPr/>
        </p:nvSpPr>
        <p:spPr bwMode="gray">
          <a:xfrm>
            <a:off x="442486" y="1080112"/>
            <a:ext cx="2808000" cy="308429"/>
          </a:xfrm>
          <a:custGeom>
            <a:avLst/>
            <a:gdLst>
              <a:gd name="T0" fmla="*/ 0 w 2495"/>
              <a:gd name="T1" fmla="*/ 272 h 272"/>
              <a:gd name="T2" fmla="*/ 2314 w 2495"/>
              <a:gd name="T3" fmla="*/ 272 h 272"/>
              <a:gd name="T4" fmla="*/ 2495 w 2495"/>
              <a:gd name="T5" fmla="*/ 0 h 272"/>
              <a:gd name="T6" fmla="*/ 272 w 2495"/>
              <a:gd name="T7" fmla="*/ 0 h 272"/>
              <a:gd name="T8" fmla="*/ 0 w 2495"/>
              <a:gd name="T9" fmla="*/ 272 h 272"/>
              <a:gd name="T10" fmla="*/ 0 60000 65536"/>
              <a:gd name="T11" fmla="*/ 0 60000 65536"/>
              <a:gd name="T12" fmla="*/ 0 60000 65536"/>
              <a:gd name="T13" fmla="*/ 0 60000 65536"/>
              <a:gd name="T14" fmla="*/ 0 60000 65536"/>
              <a:gd name="T15" fmla="*/ 0 w 2495"/>
              <a:gd name="T16" fmla="*/ 0 h 272"/>
              <a:gd name="T17" fmla="*/ 2495 w 2495"/>
              <a:gd name="T18" fmla="*/ 272 h 272"/>
            </a:gdLst>
            <a:ahLst/>
            <a:cxnLst>
              <a:cxn ang="T10">
                <a:pos x="T0" y="T1"/>
              </a:cxn>
              <a:cxn ang="T11">
                <a:pos x="T2" y="T3"/>
              </a:cxn>
              <a:cxn ang="T12">
                <a:pos x="T4" y="T5"/>
              </a:cxn>
              <a:cxn ang="T13">
                <a:pos x="T6" y="T7"/>
              </a:cxn>
              <a:cxn ang="T14">
                <a:pos x="T8" y="T9"/>
              </a:cxn>
            </a:cxnLst>
            <a:rect l="T15" t="T16" r="T17" b="T18"/>
            <a:pathLst>
              <a:path w="2495" h="272">
                <a:moveTo>
                  <a:pt x="0" y="272"/>
                </a:moveTo>
                <a:lnTo>
                  <a:pt x="2314" y="272"/>
                </a:lnTo>
                <a:lnTo>
                  <a:pt x="2495" y="0"/>
                </a:lnTo>
                <a:lnTo>
                  <a:pt x="272" y="0"/>
                </a:lnTo>
                <a:lnTo>
                  <a:pt x="0" y="272"/>
                </a:lnTo>
                <a:close/>
              </a:path>
            </a:pathLst>
          </a:custGeom>
          <a:solidFill>
            <a:schemeClr val="accent1"/>
          </a:solidFill>
          <a:ln w="9525">
            <a:solidFill>
              <a:schemeClr val="tx2"/>
            </a:solidFill>
            <a:round/>
            <a:headEnd/>
            <a:tailEnd/>
          </a:ln>
        </p:spPr>
        <p:txBody>
          <a:bodyPr wrap="none" lIns="65306" tIns="32653" rIns="65306" bIns="32653" anchor="ctr"/>
          <a:lstStyle>
            <a:lvl1pPr eaLnBrk="0" hangingPunct="0">
              <a:defRPr sz="2500">
                <a:solidFill>
                  <a:schemeClr val="tx1"/>
                </a:solidFill>
                <a:latin typeface="Akzidenz Grotesk CE Roman" pitchFamily="2" charset="0"/>
                <a:cs typeface="Arial" pitchFamily="34" charset="0"/>
              </a:defRPr>
            </a:lvl1pPr>
            <a:lvl2pPr marL="742950" indent="-285750" eaLnBrk="0" hangingPunct="0">
              <a:defRPr sz="2500">
                <a:solidFill>
                  <a:schemeClr val="tx1"/>
                </a:solidFill>
                <a:latin typeface="Akzidenz Grotesk CE Roman" pitchFamily="2" charset="0"/>
                <a:cs typeface="Arial" pitchFamily="34" charset="0"/>
              </a:defRPr>
            </a:lvl2pPr>
            <a:lvl3pPr marL="1143000" indent="-228600" eaLnBrk="0" hangingPunct="0">
              <a:defRPr sz="2500">
                <a:solidFill>
                  <a:schemeClr val="tx1"/>
                </a:solidFill>
                <a:latin typeface="Akzidenz Grotesk CE Roman" pitchFamily="2" charset="0"/>
                <a:cs typeface="Arial" pitchFamily="34" charset="0"/>
              </a:defRPr>
            </a:lvl3pPr>
            <a:lvl4pPr marL="1600200" indent="-228600" eaLnBrk="0" hangingPunct="0">
              <a:defRPr sz="2500">
                <a:solidFill>
                  <a:schemeClr val="tx1"/>
                </a:solidFill>
                <a:latin typeface="Akzidenz Grotesk CE Roman" pitchFamily="2" charset="0"/>
                <a:cs typeface="Arial" pitchFamily="34" charset="0"/>
              </a:defRPr>
            </a:lvl4pPr>
            <a:lvl5pPr marL="2057400" indent="-228600" eaLnBrk="0" hangingPunct="0">
              <a:defRPr sz="2500">
                <a:solidFill>
                  <a:schemeClr val="tx1"/>
                </a:solidFill>
                <a:latin typeface="Akzidenz Grotesk CE Roman" pitchFamily="2" charset="0"/>
                <a:cs typeface="Arial" pitchFamily="34" charset="0"/>
              </a:defRPr>
            </a:lvl5pPr>
            <a:lvl6pPr marL="25146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6pPr>
            <a:lvl7pPr marL="29718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7pPr>
            <a:lvl8pPr marL="34290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8pPr>
            <a:lvl9pPr marL="38862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9pPr>
          </a:lstStyle>
          <a:p>
            <a:pPr eaLnBrk="1" hangingPunct="1"/>
            <a:endParaRPr lang="fr-FR" altLang="fr-FR"/>
          </a:p>
        </p:txBody>
      </p:sp>
      <p:sp>
        <p:nvSpPr>
          <p:cNvPr id="40" name="Freeform 48"/>
          <p:cNvSpPr>
            <a:spLocks/>
          </p:cNvSpPr>
          <p:nvPr/>
        </p:nvSpPr>
        <p:spPr bwMode="gray">
          <a:xfrm flipH="1">
            <a:off x="5863120" y="1080112"/>
            <a:ext cx="2808000" cy="308429"/>
          </a:xfrm>
          <a:custGeom>
            <a:avLst/>
            <a:gdLst>
              <a:gd name="T0" fmla="*/ 0 w 2495"/>
              <a:gd name="T1" fmla="*/ 272 h 272"/>
              <a:gd name="T2" fmla="*/ 2314 w 2495"/>
              <a:gd name="T3" fmla="*/ 272 h 272"/>
              <a:gd name="T4" fmla="*/ 2495 w 2495"/>
              <a:gd name="T5" fmla="*/ 0 h 272"/>
              <a:gd name="T6" fmla="*/ 272 w 2495"/>
              <a:gd name="T7" fmla="*/ 0 h 272"/>
              <a:gd name="T8" fmla="*/ 0 w 2495"/>
              <a:gd name="T9" fmla="*/ 272 h 272"/>
              <a:gd name="T10" fmla="*/ 0 60000 65536"/>
              <a:gd name="T11" fmla="*/ 0 60000 65536"/>
              <a:gd name="T12" fmla="*/ 0 60000 65536"/>
              <a:gd name="T13" fmla="*/ 0 60000 65536"/>
              <a:gd name="T14" fmla="*/ 0 60000 65536"/>
              <a:gd name="T15" fmla="*/ 0 w 2495"/>
              <a:gd name="T16" fmla="*/ 0 h 272"/>
              <a:gd name="T17" fmla="*/ 2495 w 2495"/>
              <a:gd name="T18" fmla="*/ 272 h 272"/>
            </a:gdLst>
            <a:ahLst/>
            <a:cxnLst>
              <a:cxn ang="T10">
                <a:pos x="T0" y="T1"/>
              </a:cxn>
              <a:cxn ang="T11">
                <a:pos x="T2" y="T3"/>
              </a:cxn>
              <a:cxn ang="T12">
                <a:pos x="T4" y="T5"/>
              </a:cxn>
              <a:cxn ang="T13">
                <a:pos x="T6" y="T7"/>
              </a:cxn>
              <a:cxn ang="T14">
                <a:pos x="T8" y="T9"/>
              </a:cxn>
            </a:cxnLst>
            <a:rect l="T15" t="T16" r="T17" b="T18"/>
            <a:pathLst>
              <a:path w="2495" h="272">
                <a:moveTo>
                  <a:pt x="0" y="272"/>
                </a:moveTo>
                <a:lnTo>
                  <a:pt x="2314" y="272"/>
                </a:lnTo>
                <a:lnTo>
                  <a:pt x="2495" y="0"/>
                </a:lnTo>
                <a:lnTo>
                  <a:pt x="272" y="0"/>
                </a:lnTo>
                <a:lnTo>
                  <a:pt x="0" y="272"/>
                </a:lnTo>
                <a:close/>
              </a:path>
            </a:pathLst>
          </a:custGeom>
          <a:solidFill>
            <a:schemeClr val="accent1"/>
          </a:solidFill>
          <a:ln w="9525">
            <a:solidFill>
              <a:schemeClr val="tx2"/>
            </a:solidFill>
            <a:round/>
            <a:headEnd/>
            <a:tailEnd/>
          </a:ln>
        </p:spPr>
        <p:txBody>
          <a:bodyPr wrap="none" lIns="65306" tIns="32653" rIns="65306" bIns="32653" anchor="ctr"/>
          <a:lstStyle>
            <a:lvl1pPr eaLnBrk="0" hangingPunct="0">
              <a:defRPr sz="2500">
                <a:solidFill>
                  <a:schemeClr val="tx1"/>
                </a:solidFill>
                <a:latin typeface="Akzidenz Grotesk CE Roman" pitchFamily="2" charset="0"/>
                <a:cs typeface="Arial" pitchFamily="34" charset="0"/>
              </a:defRPr>
            </a:lvl1pPr>
            <a:lvl2pPr marL="742950" indent="-285750" eaLnBrk="0" hangingPunct="0">
              <a:defRPr sz="2500">
                <a:solidFill>
                  <a:schemeClr val="tx1"/>
                </a:solidFill>
                <a:latin typeface="Akzidenz Grotesk CE Roman" pitchFamily="2" charset="0"/>
                <a:cs typeface="Arial" pitchFamily="34" charset="0"/>
              </a:defRPr>
            </a:lvl2pPr>
            <a:lvl3pPr marL="1143000" indent="-228600" eaLnBrk="0" hangingPunct="0">
              <a:defRPr sz="2500">
                <a:solidFill>
                  <a:schemeClr val="tx1"/>
                </a:solidFill>
                <a:latin typeface="Akzidenz Grotesk CE Roman" pitchFamily="2" charset="0"/>
                <a:cs typeface="Arial" pitchFamily="34" charset="0"/>
              </a:defRPr>
            </a:lvl3pPr>
            <a:lvl4pPr marL="1600200" indent="-228600" eaLnBrk="0" hangingPunct="0">
              <a:defRPr sz="2500">
                <a:solidFill>
                  <a:schemeClr val="tx1"/>
                </a:solidFill>
                <a:latin typeface="Akzidenz Grotesk CE Roman" pitchFamily="2" charset="0"/>
                <a:cs typeface="Arial" pitchFamily="34" charset="0"/>
              </a:defRPr>
            </a:lvl4pPr>
            <a:lvl5pPr marL="2057400" indent="-228600" eaLnBrk="0" hangingPunct="0">
              <a:defRPr sz="2500">
                <a:solidFill>
                  <a:schemeClr val="tx1"/>
                </a:solidFill>
                <a:latin typeface="Akzidenz Grotesk CE Roman" pitchFamily="2" charset="0"/>
                <a:cs typeface="Arial" pitchFamily="34" charset="0"/>
              </a:defRPr>
            </a:lvl5pPr>
            <a:lvl6pPr marL="25146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6pPr>
            <a:lvl7pPr marL="29718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7pPr>
            <a:lvl8pPr marL="34290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8pPr>
            <a:lvl9pPr marL="38862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9pPr>
          </a:lstStyle>
          <a:p>
            <a:pPr eaLnBrk="1" hangingPunct="1"/>
            <a:endParaRPr lang="fr-FR" altLang="fr-FR"/>
          </a:p>
        </p:txBody>
      </p:sp>
      <p:sp>
        <p:nvSpPr>
          <p:cNvPr id="41" name="AutoShape 49"/>
          <p:cNvSpPr>
            <a:spLocks noChangeArrowheads="1"/>
          </p:cNvSpPr>
          <p:nvPr/>
        </p:nvSpPr>
        <p:spPr bwMode="gray">
          <a:xfrm rot="10800000">
            <a:off x="3197891" y="3580066"/>
            <a:ext cx="2623911" cy="108000"/>
          </a:xfrm>
          <a:prstGeom prst="triangle">
            <a:avLst>
              <a:gd name="adj" fmla="val 50000"/>
            </a:avLst>
          </a:prstGeom>
          <a:solidFill>
            <a:schemeClr val="bg1"/>
          </a:solidFill>
          <a:ln w="9525" algn="ctr">
            <a:solidFill>
              <a:schemeClr val="bg1"/>
            </a:solidFill>
            <a:miter lim="800000"/>
            <a:headEnd/>
            <a:tailEnd/>
          </a:ln>
        </p:spPr>
        <p:txBody>
          <a:bodyPr wrap="none" lIns="65306" tIns="32653" rIns="65306" bIns="32653" anchor="ctr"/>
          <a:lstStyle>
            <a:lvl1pPr eaLnBrk="0" hangingPunct="0">
              <a:defRPr sz="2500">
                <a:solidFill>
                  <a:schemeClr val="tx1"/>
                </a:solidFill>
                <a:latin typeface="Akzidenz Grotesk CE Roman" pitchFamily="2" charset="0"/>
                <a:cs typeface="Arial" pitchFamily="34" charset="0"/>
              </a:defRPr>
            </a:lvl1pPr>
            <a:lvl2pPr marL="742950" indent="-285750" eaLnBrk="0" hangingPunct="0">
              <a:defRPr sz="2500">
                <a:solidFill>
                  <a:schemeClr val="tx1"/>
                </a:solidFill>
                <a:latin typeface="Akzidenz Grotesk CE Roman" pitchFamily="2" charset="0"/>
                <a:cs typeface="Arial" pitchFamily="34" charset="0"/>
              </a:defRPr>
            </a:lvl2pPr>
            <a:lvl3pPr marL="1143000" indent="-228600" eaLnBrk="0" hangingPunct="0">
              <a:defRPr sz="2500">
                <a:solidFill>
                  <a:schemeClr val="tx1"/>
                </a:solidFill>
                <a:latin typeface="Akzidenz Grotesk CE Roman" pitchFamily="2" charset="0"/>
                <a:cs typeface="Arial" pitchFamily="34" charset="0"/>
              </a:defRPr>
            </a:lvl3pPr>
            <a:lvl4pPr marL="1600200" indent="-228600" eaLnBrk="0" hangingPunct="0">
              <a:defRPr sz="2500">
                <a:solidFill>
                  <a:schemeClr val="tx1"/>
                </a:solidFill>
                <a:latin typeface="Akzidenz Grotesk CE Roman" pitchFamily="2" charset="0"/>
                <a:cs typeface="Arial" pitchFamily="34" charset="0"/>
              </a:defRPr>
            </a:lvl4pPr>
            <a:lvl5pPr marL="2057400" indent="-228600" eaLnBrk="0" hangingPunct="0">
              <a:defRPr sz="2500">
                <a:solidFill>
                  <a:schemeClr val="tx1"/>
                </a:solidFill>
                <a:latin typeface="Akzidenz Grotesk CE Roman" pitchFamily="2" charset="0"/>
                <a:cs typeface="Arial" pitchFamily="34" charset="0"/>
              </a:defRPr>
            </a:lvl5pPr>
            <a:lvl6pPr marL="25146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6pPr>
            <a:lvl7pPr marL="29718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7pPr>
            <a:lvl8pPr marL="34290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8pPr>
            <a:lvl9pPr marL="38862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9pPr>
          </a:lstStyle>
          <a:p>
            <a:pPr eaLnBrk="1" hangingPunct="1"/>
            <a:endParaRPr lang="fr-FR" altLang="fr-FR"/>
          </a:p>
        </p:txBody>
      </p:sp>
      <p:sp>
        <p:nvSpPr>
          <p:cNvPr id="42" name="AutoShape 50"/>
          <p:cNvSpPr>
            <a:spLocks noChangeArrowheads="1"/>
          </p:cNvSpPr>
          <p:nvPr/>
        </p:nvSpPr>
        <p:spPr bwMode="gray">
          <a:xfrm rot="10800000">
            <a:off x="5991891" y="3580066"/>
            <a:ext cx="2657929" cy="108000"/>
          </a:xfrm>
          <a:prstGeom prst="triangle">
            <a:avLst>
              <a:gd name="adj" fmla="val 50000"/>
            </a:avLst>
          </a:prstGeom>
          <a:solidFill>
            <a:schemeClr val="bg1"/>
          </a:solidFill>
          <a:ln w="9525" algn="ctr">
            <a:solidFill>
              <a:schemeClr val="bg1"/>
            </a:solidFill>
            <a:miter lim="800000"/>
            <a:headEnd/>
            <a:tailEnd/>
          </a:ln>
        </p:spPr>
        <p:txBody>
          <a:bodyPr wrap="none" lIns="65306" tIns="32653" rIns="65306" bIns="32653" anchor="ctr"/>
          <a:lstStyle>
            <a:lvl1pPr eaLnBrk="0" hangingPunct="0">
              <a:defRPr sz="2500">
                <a:solidFill>
                  <a:schemeClr val="tx1"/>
                </a:solidFill>
                <a:latin typeface="Akzidenz Grotesk CE Roman" pitchFamily="2" charset="0"/>
                <a:cs typeface="Arial" pitchFamily="34" charset="0"/>
              </a:defRPr>
            </a:lvl1pPr>
            <a:lvl2pPr marL="742950" indent="-285750" eaLnBrk="0" hangingPunct="0">
              <a:defRPr sz="2500">
                <a:solidFill>
                  <a:schemeClr val="tx1"/>
                </a:solidFill>
                <a:latin typeface="Akzidenz Grotesk CE Roman" pitchFamily="2" charset="0"/>
                <a:cs typeface="Arial" pitchFamily="34" charset="0"/>
              </a:defRPr>
            </a:lvl2pPr>
            <a:lvl3pPr marL="1143000" indent="-228600" eaLnBrk="0" hangingPunct="0">
              <a:defRPr sz="2500">
                <a:solidFill>
                  <a:schemeClr val="tx1"/>
                </a:solidFill>
                <a:latin typeface="Akzidenz Grotesk CE Roman" pitchFamily="2" charset="0"/>
                <a:cs typeface="Arial" pitchFamily="34" charset="0"/>
              </a:defRPr>
            </a:lvl3pPr>
            <a:lvl4pPr marL="1600200" indent="-228600" eaLnBrk="0" hangingPunct="0">
              <a:defRPr sz="2500">
                <a:solidFill>
                  <a:schemeClr val="tx1"/>
                </a:solidFill>
                <a:latin typeface="Akzidenz Grotesk CE Roman" pitchFamily="2" charset="0"/>
                <a:cs typeface="Arial" pitchFamily="34" charset="0"/>
              </a:defRPr>
            </a:lvl4pPr>
            <a:lvl5pPr marL="2057400" indent="-228600" eaLnBrk="0" hangingPunct="0">
              <a:defRPr sz="2500">
                <a:solidFill>
                  <a:schemeClr val="tx1"/>
                </a:solidFill>
                <a:latin typeface="Akzidenz Grotesk CE Roman" pitchFamily="2" charset="0"/>
                <a:cs typeface="Arial" pitchFamily="34" charset="0"/>
              </a:defRPr>
            </a:lvl5pPr>
            <a:lvl6pPr marL="25146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6pPr>
            <a:lvl7pPr marL="29718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7pPr>
            <a:lvl8pPr marL="34290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8pPr>
            <a:lvl9pPr marL="38862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9pPr>
          </a:lstStyle>
          <a:p>
            <a:pPr eaLnBrk="1" hangingPunct="1"/>
            <a:endParaRPr lang="fr-FR" altLang="fr-FR"/>
          </a:p>
        </p:txBody>
      </p:sp>
      <p:grpSp>
        <p:nvGrpSpPr>
          <p:cNvPr id="43" name="Group 51"/>
          <p:cNvGrpSpPr>
            <a:grpSpLocks/>
          </p:cNvGrpSpPr>
          <p:nvPr/>
        </p:nvGrpSpPr>
        <p:grpSpPr bwMode="auto">
          <a:xfrm>
            <a:off x="3874847" y="3855970"/>
            <a:ext cx="1285875" cy="1248455"/>
            <a:chOff x="2244" y="1767"/>
            <a:chExt cx="2029" cy="2029"/>
          </a:xfrm>
        </p:grpSpPr>
        <p:sp>
          <p:nvSpPr>
            <p:cNvPr id="44" name="Freeform 52"/>
            <p:cNvSpPr>
              <a:spLocks/>
            </p:cNvSpPr>
            <p:nvPr/>
          </p:nvSpPr>
          <p:spPr bwMode="blackWhite">
            <a:xfrm>
              <a:off x="2366" y="1767"/>
              <a:ext cx="1057" cy="900"/>
            </a:xfrm>
            <a:custGeom>
              <a:avLst/>
              <a:gdLst>
                <a:gd name="T0" fmla="*/ 455 w 1057"/>
                <a:gd name="T1" fmla="*/ 879 h 900"/>
                <a:gd name="T2" fmla="*/ 471 w 1057"/>
                <a:gd name="T3" fmla="*/ 838 h 900"/>
                <a:gd name="T4" fmla="*/ 490 w 1057"/>
                <a:gd name="T5" fmla="*/ 799 h 900"/>
                <a:gd name="T6" fmla="*/ 514 w 1057"/>
                <a:gd name="T7" fmla="*/ 762 h 900"/>
                <a:gd name="T8" fmla="*/ 541 w 1057"/>
                <a:gd name="T9" fmla="*/ 728 h 900"/>
                <a:gd name="T10" fmla="*/ 570 w 1057"/>
                <a:gd name="T11" fmla="*/ 696 h 900"/>
                <a:gd name="T12" fmla="*/ 603 w 1057"/>
                <a:gd name="T13" fmla="*/ 667 h 900"/>
                <a:gd name="T14" fmla="*/ 639 w 1057"/>
                <a:gd name="T15" fmla="*/ 642 h 900"/>
                <a:gd name="T16" fmla="*/ 676 w 1057"/>
                <a:gd name="T17" fmla="*/ 621 h 900"/>
                <a:gd name="T18" fmla="*/ 713 w 1057"/>
                <a:gd name="T19" fmla="*/ 605 h 900"/>
                <a:gd name="T20" fmla="*/ 753 w 1057"/>
                <a:gd name="T21" fmla="*/ 591 h 900"/>
                <a:gd name="T22" fmla="*/ 793 w 1057"/>
                <a:gd name="T23" fmla="*/ 581 h 900"/>
                <a:gd name="T24" fmla="*/ 834 w 1057"/>
                <a:gd name="T25" fmla="*/ 575 h 900"/>
                <a:gd name="T26" fmla="*/ 833 w 1057"/>
                <a:gd name="T27" fmla="*/ 711 h 900"/>
                <a:gd name="T28" fmla="*/ 1056 w 1057"/>
                <a:gd name="T29" fmla="*/ 374 h 900"/>
                <a:gd name="T30" fmla="*/ 818 w 1057"/>
                <a:gd name="T31" fmla="*/ 0 h 900"/>
                <a:gd name="T32" fmla="*/ 819 w 1057"/>
                <a:gd name="T33" fmla="*/ 137 h 900"/>
                <a:gd name="T34" fmla="*/ 757 w 1057"/>
                <a:gd name="T35" fmla="*/ 143 h 900"/>
                <a:gd name="T36" fmla="*/ 694 w 1057"/>
                <a:gd name="T37" fmla="*/ 154 h 900"/>
                <a:gd name="T38" fmla="*/ 634 w 1057"/>
                <a:gd name="T39" fmla="*/ 168 h 900"/>
                <a:gd name="T40" fmla="*/ 574 w 1057"/>
                <a:gd name="T41" fmla="*/ 188 h 900"/>
                <a:gd name="T42" fmla="*/ 516 w 1057"/>
                <a:gd name="T43" fmla="*/ 211 h 900"/>
                <a:gd name="T44" fmla="*/ 460 w 1057"/>
                <a:gd name="T45" fmla="*/ 238 h 900"/>
                <a:gd name="T46" fmla="*/ 405 w 1057"/>
                <a:gd name="T47" fmla="*/ 270 h 900"/>
                <a:gd name="T48" fmla="*/ 352 w 1057"/>
                <a:gd name="T49" fmla="*/ 306 h 900"/>
                <a:gd name="T50" fmla="*/ 302 w 1057"/>
                <a:gd name="T51" fmla="*/ 346 h 900"/>
                <a:gd name="T52" fmla="*/ 255 w 1057"/>
                <a:gd name="T53" fmla="*/ 390 h 900"/>
                <a:gd name="T54" fmla="*/ 211 w 1057"/>
                <a:gd name="T55" fmla="*/ 437 h 900"/>
                <a:gd name="T56" fmla="*/ 170 w 1057"/>
                <a:gd name="T57" fmla="*/ 486 h 900"/>
                <a:gd name="T58" fmla="*/ 134 w 1057"/>
                <a:gd name="T59" fmla="*/ 539 h 900"/>
                <a:gd name="T60" fmla="*/ 101 w 1057"/>
                <a:gd name="T61" fmla="*/ 595 h 900"/>
                <a:gd name="T62" fmla="*/ 72 w 1057"/>
                <a:gd name="T63" fmla="*/ 653 h 900"/>
                <a:gd name="T64" fmla="*/ 47 w 1057"/>
                <a:gd name="T65" fmla="*/ 711 h 900"/>
                <a:gd name="T66" fmla="*/ 27 w 1057"/>
                <a:gd name="T67" fmla="*/ 773 h 900"/>
                <a:gd name="T68" fmla="*/ 11 w 1057"/>
                <a:gd name="T69" fmla="*/ 835 h 900"/>
                <a:gd name="T70" fmla="*/ 0 w 1057"/>
                <a:gd name="T71" fmla="*/ 899 h 900"/>
                <a:gd name="T72" fmla="*/ 238 w 1057"/>
                <a:gd name="T73" fmla="*/ 741 h 900"/>
                <a:gd name="T74" fmla="*/ 455 w 1057"/>
                <a:gd name="T75" fmla="*/ 879 h 9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7"/>
                <a:gd name="T115" fmla="*/ 0 h 900"/>
                <a:gd name="T116" fmla="*/ 1057 w 1057"/>
                <a:gd name="T117" fmla="*/ 900 h 9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7" h="900">
                  <a:moveTo>
                    <a:pt x="455" y="879"/>
                  </a:moveTo>
                  <a:lnTo>
                    <a:pt x="471" y="838"/>
                  </a:lnTo>
                  <a:lnTo>
                    <a:pt x="490" y="799"/>
                  </a:lnTo>
                  <a:lnTo>
                    <a:pt x="514" y="762"/>
                  </a:lnTo>
                  <a:lnTo>
                    <a:pt x="541" y="728"/>
                  </a:lnTo>
                  <a:lnTo>
                    <a:pt x="570" y="696"/>
                  </a:lnTo>
                  <a:lnTo>
                    <a:pt x="603" y="667"/>
                  </a:lnTo>
                  <a:lnTo>
                    <a:pt x="639" y="642"/>
                  </a:lnTo>
                  <a:lnTo>
                    <a:pt x="676" y="621"/>
                  </a:lnTo>
                  <a:lnTo>
                    <a:pt x="713" y="605"/>
                  </a:lnTo>
                  <a:lnTo>
                    <a:pt x="753" y="591"/>
                  </a:lnTo>
                  <a:lnTo>
                    <a:pt x="793" y="581"/>
                  </a:lnTo>
                  <a:lnTo>
                    <a:pt x="834" y="575"/>
                  </a:lnTo>
                  <a:lnTo>
                    <a:pt x="833" y="711"/>
                  </a:lnTo>
                  <a:lnTo>
                    <a:pt x="1056" y="374"/>
                  </a:lnTo>
                  <a:lnTo>
                    <a:pt x="818" y="0"/>
                  </a:lnTo>
                  <a:lnTo>
                    <a:pt x="819" y="137"/>
                  </a:lnTo>
                  <a:lnTo>
                    <a:pt x="757" y="143"/>
                  </a:lnTo>
                  <a:lnTo>
                    <a:pt x="694" y="154"/>
                  </a:lnTo>
                  <a:lnTo>
                    <a:pt x="634" y="168"/>
                  </a:lnTo>
                  <a:lnTo>
                    <a:pt x="574" y="188"/>
                  </a:lnTo>
                  <a:lnTo>
                    <a:pt x="516" y="211"/>
                  </a:lnTo>
                  <a:lnTo>
                    <a:pt x="460" y="238"/>
                  </a:lnTo>
                  <a:lnTo>
                    <a:pt x="405" y="270"/>
                  </a:lnTo>
                  <a:lnTo>
                    <a:pt x="352" y="306"/>
                  </a:lnTo>
                  <a:lnTo>
                    <a:pt x="302" y="346"/>
                  </a:lnTo>
                  <a:lnTo>
                    <a:pt x="255" y="390"/>
                  </a:lnTo>
                  <a:lnTo>
                    <a:pt x="211" y="437"/>
                  </a:lnTo>
                  <a:lnTo>
                    <a:pt x="170" y="486"/>
                  </a:lnTo>
                  <a:lnTo>
                    <a:pt x="134" y="539"/>
                  </a:lnTo>
                  <a:lnTo>
                    <a:pt x="101" y="595"/>
                  </a:lnTo>
                  <a:lnTo>
                    <a:pt x="72" y="653"/>
                  </a:lnTo>
                  <a:lnTo>
                    <a:pt x="47" y="711"/>
                  </a:lnTo>
                  <a:lnTo>
                    <a:pt x="27" y="773"/>
                  </a:lnTo>
                  <a:lnTo>
                    <a:pt x="11" y="835"/>
                  </a:lnTo>
                  <a:lnTo>
                    <a:pt x="0" y="899"/>
                  </a:lnTo>
                  <a:lnTo>
                    <a:pt x="238" y="741"/>
                  </a:lnTo>
                  <a:lnTo>
                    <a:pt x="455" y="879"/>
                  </a:lnTo>
                </a:path>
              </a:pathLst>
            </a:custGeom>
            <a:solidFill>
              <a:srgbClr val="FFFFFF"/>
            </a:solidFill>
            <a:ln w="12700" cap="rnd">
              <a:solidFill>
                <a:srgbClr val="000000"/>
              </a:solidFill>
              <a:round/>
              <a:headEnd/>
              <a:tailEnd/>
            </a:ln>
          </p:spPr>
          <p:txBody>
            <a:bodyPr/>
            <a:lstStyle>
              <a:lvl1pPr eaLnBrk="0" hangingPunct="0">
                <a:defRPr sz="2500">
                  <a:solidFill>
                    <a:schemeClr val="tx1"/>
                  </a:solidFill>
                  <a:latin typeface="Akzidenz Grotesk CE Roman" pitchFamily="2" charset="0"/>
                  <a:cs typeface="Arial" pitchFamily="34" charset="0"/>
                </a:defRPr>
              </a:lvl1pPr>
              <a:lvl2pPr marL="742950" indent="-285750" eaLnBrk="0" hangingPunct="0">
                <a:defRPr sz="2500">
                  <a:solidFill>
                    <a:schemeClr val="tx1"/>
                  </a:solidFill>
                  <a:latin typeface="Akzidenz Grotesk CE Roman" pitchFamily="2" charset="0"/>
                  <a:cs typeface="Arial" pitchFamily="34" charset="0"/>
                </a:defRPr>
              </a:lvl2pPr>
              <a:lvl3pPr marL="1143000" indent="-228600" eaLnBrk="0" hangingPunct="0">
                <a:defRPr sz="2500">
                  <a:solidFill>
                    <a:schemeClr val="tx1"/>
                  </a:solidFill>
                  <a:latin typeface="Akzidenz Grotesk CE Roman" pitchFamily="2" charset="0"/>
                  <a:cs typeface="Arial" pitchFamily="34" charset="0"/>
                </a:defRPr>
              </a:lvl3pPr>
              <a:lvl4pPr marL="1600200" indent="-228600" eaLnBrk="0" hangingPunct="0">
                <a:defRPr sz="2500">
                  <a:solidFill>
                    <a:schemeClr val="tx1"/>
                  </a:solidFill>
                  <a:latin typeface="Akzidenz Grotesk CE Roman" pitchFamily="2" charset="0"/>
                  <a:cs typeface="Arial" pitchFamily="34" charset="0"/>
                </a:defRPr>
              </a:lvl4pPr>
              <a:lvl5pPr marL="2057400" indent="-228600" eaLnBrk="0" hangingPunct="0">
                <a:defRPr sz="2500">
                  <a:solidFill>
                    <a:schemeClr val="tx1"/>
                  </a:solidFill>
                  <a:latin typeface="Akzidenz Grotesk CE Roman" pitchFamily="2" charset="0"/>
                  <a:cs typeface="Arial" pitchFamily="34" charset="0"/>
                </a:defRPr>
              </a:lvl5pPr>
              <a:lvl6pPr marL="25146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6pPr>
              <a:lvl7pPr marL="29718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7pPr>
              <a:lvl8pPr marL="34290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8pPr>
              <a:lvl9pPr marL="38862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9pPr>
            </a:lstStyle>
            <a:p>
              <a:pPr eaLnBrk="1" hangingPunct="1"/>
              <a:endParaRPr lang="fr-FR" altLang="fr-FR"/>
            </a:p>
          </p:txBody>
        </p:sp>
        <p:sp>
          <p:nvSpPr>
            <p:cNvPr id="45" name="Freeform 53"/>
            <p:cNvSpPr>
              <a:spLocks/>
            </p:cNvSpPr>
            <p:nvPr/>
          </p:nvSpPr>
          <p:spPr bwMode="blackWhite">
            <a:xfrm>
              <a:off x="3073" y="2892"/>
              <a:ext cx="1033" cy="904"/>
            </a:xfrm>
            <a:custGeom>
              <a:avLst/>
              <a:gdLst>
                <a:gd name="T0" fmla="*/ 585 w 1033"/>
                <a:gd name="T1" fmla="*/ 1 h 904"/>
                <a:gd name="T2" fmla="*/ 573 w 1033"/>
                <a:gd name="T3" fmla="*/ 41 h 904"/>
                <a:gd name="T4" fmla="*/ 556 w 1033"/>
                <a:gd name="T5" fmla="*/ 78 h 904"/>
                <a:gd name="T6" fmla="*/ 537 w 1033"/>
                <a:gd name="T7" fmla="*/ 116 h 904"/>
                <a:gd name="T8" fmla="*/ 514 w 1033"/>
                <a:gd name="T9" fmla="*/ 150 h 904"/>
                <a:gd name="T10" fmla="*/ 488 w 1033"/>
                <a:gd name="T11" fmla="*/ 182 h 904"/>
                <a:gd name="T12" fmla="*/ 459 w 1033"/>
                <a:gd name="T13" fmla="*/ 212 h 904"/>
                <a:gd name="T14" fmla="*/ 427 w 1033"/>
                <a:gd name="T15" fmla="*/ 239 h 904"/>
                <a:gd name="T16" fmla="*/ 393 w 1033"/>
                <a:gd name="T17" fmla="*/ 262 h 904"/>
                <a:gd name="T18" fmla="*/ 356 w 1033"/>
                <a:gd name="T19" fmla="*/ 283 h 904"/>
                <a:gd name="T20" fmla="*/ 317 w 1033"/>
                <a:gd name="T21" fmla="*/ 301 h 904"/>
                <a:gd name="T22" fmla="*/ 277 w 1033"/>
                <a:gd name="T23" fmla="*/ 314 h 904"/>
                <a:gd name="T24" fmla="*/ 236 w 1033"/>
                <a:gd name="T25" fmla="*/ 323 h 904"/>
                <a:gd name="T26" fmla="*/ 235 w 1033"/>
                <a:gd name="T27" fmla="*/ 187 h 904"/>
                <a:gd name="T28" fmla="*/ 159 w 1033"/>
                <a:gd name="T29" fmla="*/ 298 h 904"/>
                <a:gd name="T30" fmla="*/ 80 w 1033"/>
                <a:gd name="T31" fmla="*/ 409 h 904"/>
                <a:gd name="T32" fmla="*/ 0 w 1033"/>
                <a:gd name="T33" fmla="*/ 517 h 904"/>
                <a:gd name="T34" fmla="*/ 236 w 1033"/>
                <a:gd name="T35" fmla="*/ 903 h 904"/>
                <a:gd name="T36" fmla="*/ 236 w 1033"/>
                <a:gd name="T37" fmla="*/ 766 h 904"/>
                <a:gd name="T38" fmla="*/ 295 w 1033"/>
                <a:gd name="T39" fmla="*/ 759 h 904"/>
                <a:gd name="T40" fmla="*/ 353 w 1033"/>
                <a:gd name="T41" fmla="*/ 747 h 904"/>
                <a:gd name="T42" fmla="*/ 411 w 1033"/>
                <a:gd name="T43" fmla="*/ 733 h 904"/>
                <a:gd name="T44" fmla="*/ 467 w 1033"/>
                <a:gd name="T45" fmla="*/ 713 h 904"/>
                <a:gd name="T46" fmla="*/ 522 w 1033"/>
                <a:gd name="T47" fmla="*/ 691 h 904"/>
                <a:gd name="T48" fmla="*/ 575 w 1033"/>
                <a:gd name="T49" fmla="*/ 665 h 904"/>
                <a:gd name="T50" fmla="*/ 626 w 1033"/>
                <a:gd name="T51" fmla="*/ 635 h 904"/>
                <a:gd name="T52" fmla="*/ 676 w 1033"/>
                <a:gd name="T53" fmla="*/ 601 h 904"/>
                <a:gd name="T54" fmla="*/ 724 w 1033"/>
                <a:gd name="T55" fmla="*/ 564 h 904"/>
                <a:gd name="T56" fmla="*/ 768 w 1033"/>
                <a:gd name="T57" fmla="*/ 525 h 904"/>
                <a:gd name="T58" fmla="*/ 811 w 1033"/>
                <a:gd name="T59" fmla="*/ 481 h 904"/>
                <a:gd name="T60" fmla="*/ 849 w 1033"/>
                <a:gd name="T61" fmla="*/ 435 h 904"/>
                <a:gd name="T62" fmla="*/ 884 w 1033"/>
                <a:gd name="T63" fmla="*/ 387 h 904"/>
                <a:gd name="T64" fmla="*/ 916 w 1033"/>
                <a:gd name="T65" fmla="*/ 337 h 904"/>
                <a:gd name="T66" fmla="*/ 945 w 1033"/>
                <a:gd name="T67" fmla="*/ 284 h 904"/>
                <a:gd name="T68" fmla="*/ 970 w 1033"/>
                <a:gd name="T69" fmla="*/ 231 h 904"/>
                <a:gd name="T70" fmla="*/ 991 w 1033"/>
                <a:gd name="T71" fmla="*/ 174 h 904"/>
                <a:gd name="T72" fmla="*/ 1009 w 1033"/>
                <a:gd name="T73" fmla="*/ 117 h 904"/>
                <a:gd name="T74" fmla="*/ 1023 w 1033"/>
                <a:gd name="T75" fmla="*/ 58 h 904"/>
                <a:gd name="T76" fmla="*/ 1032 w 1033"/>
                <a:gd name="T77" fmla="*/ 0 h 904"/>
                <a:gd name="T78" fmla="*/ 812 w 1033"/>
                <a:gd name="T79" fmla="*/ 132 h 904"/>
                <a:gd name="T80" fmla="*/ 585 w 1033"/>
                <a:gd name="T81" fmla="*/ 1 h 9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3"/>
                <a:gd name="T124" fmla="*/ 0 h 904"/>
                <a:gd name="T125" fmla="*/ 1033 w 1033"/>
                <a:gd name="T126" fmla="*/ 904 h 90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3" h="904">
                  <a:moveTo>
                    <a:pt x="585" y="1"/>
                  </a:moveTo>
                  <a:lnTo>
                    <a:pt x="573" y="41"/>
                  </a:lnTo>
                  <a:lnTo>
                    <a:pt x="556" y="78"/>
                  </a:lnTo>
                  <a:lnTo>
                    <a:pt x="537" y="116"/>
                  </a:lnTo>
                  <a:lnTo>
                    <a:pt x="514" y="150"/>
                  </a:lnTo>
                  <a:lnTo>
                    <a:pt x="488" y="182"/>
                  </a:lnTo>
                  <a:lnTo>
                    <a:pt x="459" y="212"/>
                  </a:lnTo>
                  <a:lnTo>
                    <a:pt x="427" y="239"/>
                  </a:lnTo>
                  <a:lnTo>
                    <a:pt x="393" y="262"/>
                  </a:lnTo>
                  <a:lnTo>
                    <a:pt x="356" y="283"/>
                  </a:lnTo>
                  <a:lnTo>
                    <a:pt x="317" y="301"/>
                  </a:lnTo>
                  <a:lnTo>
                    <a:pt x="277" y="314"/>
                  </a:lnTo>
                  <a:lnTo>
                    <a:pt x="236" y="323"/>
                  </a:lnTo>
                  <a:lnTo>
                    <a:pt x="235" y="187"/>
                  </a:lnTo>
                  <a:lnTo>
                    <a:pt x="159" y="298"/>
                  </a:lnTo>
                  <a:lnTo>
                    <a:pt x="80" y="409"/>
                  </a:lnTo>
                  <a:lnTo>
                    <a:pt x="0" y="517"/>
                  </a:lnTo>
                  <a:lnTo>
                    <a:pt x="236" y="903"/>
                  </a:lnTo>
                  <a:lnTo>
                    <a:pt x="236" y="766"/>
                  </a:lnTo>
                  <a:lnTo>
                    <a:pt x="295" y="759"/>
                  </a:lnTo>
                  <a:lnTo>
                    <a:pt x="353" y="747"/>
                  </a:lnTo>
                  <a:lnTo>
                    <a:pt x="411" y="733"/>
                  </a:lnTo>
                  <a:lnTo>
                    <a:pt x="467" y="713"/>
                  </a:lnTo>
                  <a:lnTo>
                    <a:pt x="522" y="691"/>
                  </a:lnTo>
                  <a:lnTo>
                    <a:pt x="575" y="665"/>
                  </a:lnTo>
                  <a:lnTo>
                    <a:pt x="626" y="635"/>
                  </a:lnTo>
                  <a:lnTo>
                    <a:pt x="676" y="601"/>
                  </a:lnTo>
                  <a:lnTo>
                    <a:pt x="724" y="564"/>
                  </a:lnTo>
                  <a:lnTo>
                    <a:pt x="768" y="525"/>
                  </a:lnTo>
                  <a:lnTo>
                    <a:pt x="811" y="481"/>
                  </a:lnTo>
                  <a:lnTo>
                    <a:pt x="849" y="435"/>
                  </a:lnTo>
                  <a:lnTo>
                    <a:pt x="884" y="387"/>
                  </a:lnTo>
                  <a:lnTo>
                    <a:pt x="916" y="337"/>
                  </a:lnTo>
                  <a:lnTo>
                    <a:pt x="945" y="284"/>
                  </a:lnTo>
                  <a:lnTo>
                    <a:pt x="970" y="231"/>
                  </a:lnTo>
                  <a:lnTo>
                    <a:pt x="991" y="174"/>
                  </a:lnTo>
                  <a:lnTo>
                    <a:pt x="1009" y="117"/>
                  </a:lnTo>
                  <a:lnTo>
                    <a:pt x="1023" y="58"/>
                  </a:lnTo>
                  <a:lnTo>
                    <a:pt x="1032" y="0"/>
                  </a:lnTo>
                  <a:lnTo>
                    <a:pt x="812" y="132"/>
                  </a:lnTo>
                  <a:lnTo>
                    <a:pt x="585" y="1"/>
                  </a:lnTo>
                </a:path>
              </a:pathLst>
            </a:custGeom>
            <a:solidFill>
              <a:srgbClr val="FFFFFF"/>
            </a:solidFill>
            <a:ln w="12700" cap="rnd">
              <a:solidFill>
                <a:srgbClr val="000000"/>
              </a:solidFill>
              <a:round/>
              <a:headEnd/>
              <a:tailEnd/>
            </a:ln>
          </p:spPr>
          <p:txBody>
            <a:bodyPr/>
            <a:lstStyle>
              <a:lvl1pPr eaLnBrk="0" hangingPunct="0">
                <a:defRPr sz="2500">
                  <a:solidFill>
                    <a:schemeClr val="tx1"/>
                  </a:solidFill>
                  <a:latin typeface="Akzidenz Grotesk CE Roman" pitchFamily="2" charset="0"/>
                  <a:cs typeface="Arial" pitchFamily="34" charset="0"/>
                </a:defRPr>
              </a:lvl1pPr>
              <a:lvl2pPr marL="742950" indent="-285750" eaLnBrk="0" hangingPunct="0">
                <a:defRPr sz="2500">
                  <a:solidFill>
                    <a:schemeClr val="tx1"/>
                  </a:solidFill>
                  <a:latin typeface="Akzidenz Grotesk CE Roman" pitchFamily="2" charset="0"/>
                  <a:cs typeface="Arial" pitchFamily="34" charset="0"/>
                </a:defRPr>
              </a:lvl2pPr>
              <a:lvl3pPr marL="1143000" indent="-228600" eaLnBrk="0" hangingPunct="0">
                <a:defRPr sz="2500">
                  <a:solidFill>
                    <a:schemeClr val="tx1"/>
                  </a:solidFill>
                  <a:latin typeface="Akzidenz Grotesk CE Roman" pitchFamily="2" charset="0"/>
                  <a:cs typeface="Arial" pitchFamily="34" charset="0"/>
                </a:defRPr>
              </a:lvl3pPr>
              <a:lvl4pPr marL="1600200" indent="-228600" eaLnBrk="0" hangingPunct="0">
                <a:defRPr sz="2500">
                  <a:solidFill>
                    <a:schemeClr val="tx1"/>
                  </a:solidFill>
                  <a:latin typeface="Akzidenz Grotesk CE Roman" pitchFamily="2" charset="0"/>
                  <a:cs typeface="Arial" pitchFamily="34" charset="0"/>
                </a:defRPr>
              </a:lvl4pPr>
              <a:lvl5pPr marL="2057400" indent="-228600" eaLnBrk="0" hangingPunct="0">
                <a:defRPr sz="2500">
                  <a:solidFill>
                    <a:schemeClr val="tx1"/>
                  </a:solidFill>
                  <a:latin typeface="Akzidenz Grotesk CE Roman" pitchFamily="2" charset="0"/>
                  <a:cs typeface="Arial" pitchFamily="34" charset="0"/>
                </a:defRPr>
              </a:lvl5pPr>
              <a:lvl6pPr marL="25146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6pPr>
              <a:lvl7pPr marL="29718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7pPr>
              <a:lvl8pPr marL="34290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8pPr>
              <a:lvl9pPr marL="38862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9pPr>
            </a:lstStyle>
            <a:p>
              <a:pPr eaLnBrk="1" hangingPunct="1"/>
              <a:endParaRPr lang="fr-FR" altLang="fr-FR"/>
            </a:p>
          </p:txBody>
        </p:sp>
        <p:sp>
          <p:nvSpPr>
            <p:cNvPr id="46" name="Freeform 54"/>
            <p:cNvSpPr>
              <a:spLocks/>
            </p:cNvSpPr>
            <p:nvPr/>
          </p:nvSpPr>
          <p:spPr bwMode="blackWhite">
            <a:xfrm>
              <a:off x="2244" y="2563"/>
              <a:ext cx="930" cy="1075"/>
            </a:xfrm>
            <a:custGeom>
              <a:avLst/>
              <a:gdLst>
                <a:gd name="T0" fmla="*/ 929 w 930"/>
                <a:gd name="T1" fmla="*/ 645 h 1075"/>
                <a:gd name="T2" fmla="*/ 887 w 930"/>
                <a:gd name="T3" fmla="*/ 634 h 1075"/>
                <a:gd name="T4" fmla="*/ 847 w 930"/>
                <a:gd name="T5" fmla="*/ 620 h 1075"/>
                <a:gd name="T6" fmla="*/ 807 w 930"/>
                <a:gd name="T7" fmla="*/ 603 h 1075"/>
                <a:gd name="T8" fmla="*/ 771 w 930"/>
                <a:gd name="T9" fmla="*/ 582 h 1075"/>
                <a:gd name="T10" fmla="*/ 735 w 930"/>
                <a:gd name="T11" fmla="*/ 557 h 1075"/>
                <a:gd name="T12" fmla="*/ 703 w 930"/>
                <a:gd name="T13" fmla="*/ 529 h 1075"/>
                <a:gd name="T14" fmla="*/ 673 w 930"/>
                <a:gd name="T15" fmla="*/ 497 h 1075"/>
                <a:gd name="T16" fmla="*/ 648 w 930"/>
                <a:gd name="T17" fmla="*/ 465 h 1075"/>
                <a:gd name="T18" fmla="*/ 624 w 930"/>
                <a:gd name="T19" fmla="*/ 428 h 1075"/>
                <a:gd name="T20" fmla="*/ 607 w 930"/>
                <a:gd name="T21" fmla="*/ 398 h 1075"/>
                <a:gd name="T22" fmla="*/ 594 w 930"/>
                <a:gd name="T23" fmla="*/ 366 h 1075"/>
                <a:gd name="T24" fmla="*/ 583 w 930"/>
                <a:gd name="T25" fmla="*/ 332 h 1075"/>
                <a:gd name="T26" fmla="*/ 577 w 930"/>
                <a:gd name="T27" fmla="*/ 298 h 1075"/>
                <a:gd name="T28" fmla="*/ 575 w 930"/>
                <a:gd name="T29" fmla="*/ 264 h 1075"/>
                <a:gd name="T30" fmla="*/ 576 w 930"/>
                <a:gd name="T31" fmla="*/ 229 h 1075"/>
                <a:gd name="T32" fmla="*/ 748 w 930"/>
                <a:gd name="T33" fmla="*/ 229 h 1075"/>
                <a:gd name="T34" fmla="*/ 360 w 930"/>
                <a:gd name="T35" fmla="*/ 0 h 1075"/>
                <a:gd name="T36" fmla="*/ 0 w 930"/>
                <a:gd name="T37" fmla="*/ 236 h 1075"/>
                <a:gd name="T38" fmla="*/ 136 w 930"/>
                <a:gd name="T39" fmla="*/ 237 h 1075"/>
                <a:gd name="T40" fmla="*/ 141 w 930"/>
                <a:gd name="T41" fmla="*/ 299 h 1075"/>
                <a:gd name="T42" fmla="*/ 150 w 930"/>
                <a:gd name="T43" fmla="*/ 362 h 1075"/>
                <a:gd name="T44" fmla="*/ 165 w 930"/>
                <a:gd name="T45" fmla="*/ 422 h 1075"/>
                <a:gd name="T46" fmla="*/ 182 w 930"/>
                <a:gd name="T47" fmla="*/ 483 h 1075"/>
                <a:gd name="T48" fmla="*/ 204 w 930"/>
                <a:gd name="T49" fmla="*/ 541 h 1075"/>
                <a:gd name="T50" fmla="*/ 231 w 930"/>
                <a:gd name="T51" fmla="*/ 598 h 1075"/>
                <a:gd name="T52" fmla="*/ 262 w 930"/>
                <a:gd name="T53" fmla="*/ 653 h 1075"/>
                <a:gd name="T54" fmla="*/ 296 w 930"/>
                <a:gd name="T55" fmla="*/ 704 h 1075"/>
                <a:gd name="T56" fmla="*/ 333 w 930"/>
                <a:gd name="T57" fmla="*/ 752 h 1075"/>
                <a:gd name="T58" fmla="*/ 374 w 930"/>
                <a:gd name="T59" fmla="*/ 797 h 1075"/>
                <a:gd name="T60" fmla="*/ 419 w 930"/>
                <a:gd name="T61" fmla="*/ 841 h 1075"/>
                <a:gd name="T62" fmla="*/ 465 w 930"/>
                <a:gd name="T63" fmla="*/ 880 h 1075"/>
                <a:gd name="T64" fmla="*/ 514 w 930"/>
                <a:gd name="T65" fmla="*/ 917 h 1075"/>
                <a:gd name="T66" fmla="*/ 566 w 930"/>
                <a:gd name="T67" fmla="*/ 951 h 1075"/>
                <a:gd name="T68" fmla="*/ 620 w 930"/>
                <a:gd name="T69" fmla="*/ 980 h 1075"/>
                <a:gd name="T70" fmla="*/ 675 w 930"/>
                <a:gd name="T71" fmla="*/ 1007 h 1075"/>
                <a:gd name="T72" fmla="*/ 732 w 930"/>
                <a:gd name="T73" fmla="*/ 1029 h 1075"/>
                <a:gd name="T74" fmla="*/ 790 w 930"/>
                <a:gd name="T75" fmla="*/ 1048 h 1075"/>
                <a:gd name="T76" fmla="*/ 849 w 930"/>
                <a:gd name="T77" fmla="*/ 1062 h 1075"/>
                <a:gd name="T78" fmla="*/ 910 w 930"/>
                <a:gd name="T79" fmla="*/ 1074 h 1075"/>
                <a:gd name="T80" fmla="*/ 772 w 930"/>
                <a:gd name="T81" fmla="*/ 845 h 1075"/>
                <a:gd name="T82" fmla="*/ 929 w 930"/>
                <a:gd name="T83" fmla="*/ 645 h 107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30"/>
                <a:gd name="T127" fmla="*/ 0 h 1075"/>
                <a:gd name="T128" fmla="*/ 930 w 930"/>
                <a:gd name="T129" fmla="*/ 1075 h 107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30" h="1075">
                  <a:moveTo>
                    <a:pt x="929" y="645"/>
                  </a:moveTo>
                  <a:lnTo>
                    <a:pt x="887" y="634"/>
                  </a:lnTo>
                  <a:lnTo>
                    <a:pt x="847" y="620"/>
                  </a:lnTo>
                  <a:lnTo>
                    <a:pt x="807" y="603"/>
                  </a:lnTo>
                  <a:lnTo>
                    <a:pt x="771" y="582"/>
                  </a:lnTo>
                  <a:lnTo>
                    <a:pt x="735" y="557"/>
                  </a:lnTo>
                  <a:lnTo>
                    <a:pt x="703" y="529"/>
                  </a:lnTo>
                  <a:lnTo>
                    <a:pt x="673" y="497"/>
                  </a:lnTo>
                  <a:lnTo>
                    <a:pt x="648" y="465"/>
                  </a:lnTo>
                  <a:lnTo>
                    <a:pt x="624" y="428"/>
                  </a:lnTo>
                  <a:lnTo>
                    <a:pt x="607" y="398"/>
                  </a:lnTo>
                  <a:lnTo>
                    <a:pt x="594" y="366"/>
                  </a:lnTo>
                  <a:lnTo>
                    <a:pt x="583" y="332"/>
                  </a:lnTo>
                  <a:lnTo>
                    <a:pt x="577" y="298"/>
                  </a:lnTo>
                  <a:lnTo>
                    <a:pt x="575" y="264"/>
                  </a:lnTo>
                  <a:lnTo>
                    <a:pt x="576" y="229"/>
                  </a:lnTo>
                  <a:lnTo>
                    <a:pt x="748" y="229"/>
                  </a:lnTo>
                  <a:lnTo>
                    <a:pt x="360" y="0"/>
                  </a:lnTo>
                  <a:lnTo>
                    <a:pt x="0" y="236"/>
                  </a:lnTo>
                  <a:lnTo>
                    <a:pt x="136" y="237"/>
                  </a:lnTo>
                  <a:lnTo>
                    <a:pt x="141" y="299"/>
                  </a:lnTo>
                  <a:lnTo>
                    <a:pt x="150" y="362"/>
                  </a:lnTo>
                  <a:lnTo>
                    <a:pt x="165" y="422"/>
                  </a:lnTo>
                  <a:lnTo>
                    <a:pt x="182" y="483"/>
                  </a:lnTo>
                  <a:lnTo>
                    <a:pt x="204" y="541"/>
                  </a:lnTo>
                  <a:lnTo>
                    <a:pt x="231" y="598"/>
                  </a:lnTo>
                  <a:lnTo>
                    <a:pt x="262" y="653"/>
                  </a:lnTo>
                  <a:lnTo>
                    <a:pt x="296" y="704"/>
                  </a:lnTo>
                  <a:lnTo>
                    <a:pt x="333" y="752"/>
                  </a:lnTo>
                  <a:lnTo>
                    <a:pt x="374" y="797"/>
                  </a:lnTo>
                  <a:lnTo>
                    <a:pt x="419" y="841"/>
                  </a:lnTo>
                  <a:lnTo>
                    <a:pt x="465" y="880"/>
                  </a:lnTo>
                  <a:lnTo>
                    <a:pt x="514" y="917"/>
                  </a:lnTo>
                  <a:lnTo>
                    <a:pt x="566" y="951"/>
                  </a:lnTo>
                  <a:lnTo>
                    <a:pt x="620" y="980"/>
                  </a:lnTo>
                  <a:lnTo>
                    <a:pt x="675" y="1007"/>
                  </a:lnTo>
                  <a:lnTo>
                    <a:pt x="732" y="1029"/>
                  </a:lnTo>
                  <a:lnTo>
                    <a:pt x="790" y="1048"/>
                  </a:lnTo>
                  <a:lnTo>
                    <a:pt x="849" y="1062"/>
                  </a:lnTo>
                  <a:lnTo>
                    <a:pt x="910" y="1074"/>
                  </a:lnTo>
                  <a:lnTo>
                    <a:pt x="772" y="845"/>
                  </a:lnTo>
                  <a:lnTo>
                    <a:pt x="929" y="645"/>
                  </a:lnTo>
                </a:path>
              </a:pathLst>
            </a:custGeom>
            <a:solidFill>
              <a:srgbClr val="FFFFFF"/>
            </a:solidFill>
            <a:ln w="12700" cap="rnd">
              <a:solidFill>
                <a:srgbClr val="000000"/>
              </a:solidFill>
              <a:round/>
              <a:headEnd/>
              <a:tailEnd/>
            </a:ln>
          </p:spPr>
          <p:txBody>
            <a:bodyPr/>
            <a:lstStyle>
              <a:lvl1pPr eaLnBrk="0" hangingPunct="0">
                <a:defRPr sz="2500">
                  <a:solidFill>
                    <a:schemeClr val="tx1"/>
                  </a:solidFill>
                  <a:latin typeface="Akzidenz Grotesk CE Roman" pitchFamily="2" charset="0"/>
                  <a:cs typeface="Arial" pitchFamily="34" charset="0"/>
                </a:defRPr>
              </a:lvl1pPr>
              <a:lvl2pPr marL="742950" indent="-285750" eaLnBrk="0" hangingPunct="0">
                <a:defRPr sz="2500">
                  <a:solidFill>
                    <a:schemeClr val="tx1"/>
                  </a:solidFill>
                  <a:latin typeface="Akzidenz Grotesk CE Roman" pitchFamily="2" charset="0"/>
                  <a:cs typeface="Arial" pitchFamily="34" charset="0"/>
                </a:defRPr>
              </a:lvl2pPr>
              <a:lvl3pPr marL="1143000" indent="-228600" eaLnBrk="0" hangingPunct="0">
                <a:defRPr sz="2500">
                  <a:solidFill>
                    <a:schemeClr val="tx1"/>
                  </a:solidFill>
                  <a:latin typeface="Akzidenz Grotesk CE Roman" pitchFamily="2" charset="0"/>
                  <a:cs typeface="Arial" pitchFamily="34" charset="0"/>
                </a:defRPr>
              </a:lvl3pPr>
              <a:lvl4pPr marL="1600200" indent="-228600" eaLnBrk="0" hangingPunct="0">
                <a:defRPr sz="2500">
                  <a:solidFill>
                    <a:schemeClr val="tx1"/>
                  </a:solidFill>
                  <a:latin typeface="Akzidenz Grotesk CE Roman" pitchFamily="2" charset="0"/>
                  <a:cs typeface="Arial" pitchFamily="34" charset="0"/>
                </a:defRPr>
              </a:lvl4pPr>
              <a:lvl5pPr marL="2057400" indent="-228600" eaLnBrk="0" hangingPunct="0">
                <a:defRPr sz="2500">
                  <a:solidFill>
                    <a:schemeClr val="tx1"/>
                  </a:solidFill>
                  <a:latin typeface="Akzidenz Grotesk CE Roman" pitchFamily="2" charset="0"/>
                  <a:cs typeface="Arial" pitchFamily="34" charset="0"/>
                </a:defRPr>
              </a:lvl5pPr>
              <a:lvl6pPr marL="25146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6pPr>
              <a:lvl7pPr marL="29718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7pPr>
              <a:lvl8pPr marL="34290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8pPr>
              <a:lvl9pPr marL="38862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9pPr>
            </a:lstStyle>
            <a:p>
              <a:pPr eaLnBrk="1" hangingPunct="1"/>
              <a:endParaRPr lang="fr-FR" altLang="fr-FR"/>
            </a:p>
          </p:txBody>
        </p:sp>
        <p:sp>
          <p:nvSpPr>
            <p:cNvPr id="47" name="Freeform 55"/>
            <p:cNvSpPr>
              <a:spLocks/>
            </p:cNvSpPr>
            <p:nvPr/>
          </p:nvSpPr>
          <p:spPr bwMode="blackWhite">
            <a:xfrm>
              <a:off x="3330" y="1909"/>
              <a:ext cx="943" cy="1065"/>
            </a:xfrm>
            <a:custGeom>
              <a:avLst/>
              <a:gdLst>
                <a:gd name="T0" fmla="*/ 554 w 943"/>
                <a:gd name="T1" fmla="*/ 1064 h 1065"/>
                <a:gd name="T2" fmla="*/ 942 w 943"/>
                <a:gd name="T3" fmla="*/ 840 h 1065"/>
                <a:gd name="T4" fmla="*/ 781 w 943"/>
                <a:gd name="T5" fmla="*/ 840 h 1065"/>
                <a:gd name="T6" fmla="*/ 776 w 943"/>
                <a:gd name="T7" fmla="*/ 778 h 1065"/>
                <a:gd name="T8" fmla="*/ 767 w 943"/>
                <a:gd name="T9" fmla="*/ 716 h 1065"/>
                <a:gd name="T10" fmla="*/ 754 w 943"/>
                <a:gd name="T11" fmla="*/ 655 h 1065"/>
                <a:gd name="T12" fmla="*/ 737 w 943"/>
                <a:gd name="T13" fmla="*/ 595 h 1065"/>
                <a:gd name="T14" fmla="*/ 714 w 943"/>
                <a:gd name="T15" fmla="*/ 536 h 1065"/>
                <a:gd name="T16" fmla="*/ 688 w 943"/>
                <a:gd name="T17" fmla="*/ 480 h 1065"/>
                <a:gd name="T18" fmla="*/ 658 w 943"/>
                <a:gd name="T19" fmla="*/ 425 h 1065"/>
                <a:gd name="T20" fmla="*/ 624 w 943"/>
                <a:gd name="T21" fmla="*/ 372 h 1065"/>
                <a:gd name="T22" fmla="*/ 586 w 943"/>
                <a:gd name="T23" fmla="*/ 323 h 1065"/>
                <a:gd name="T24" fmla="*/ 547 w 943"/>
                <a:gd name="T25" fmla="*/ 275 h 1065"/>
                <a:gd name="T26" fmla="*/ 502 w 943"/>
                <a:gd name="T27" fmla="*/ 232 h 1065"/>
                <a:gd name="T28" fmla="*/ 455 w 943"/>
                <a:gd name="T29" fmla="*/ 191 h 1065"/>
                <a:gd name="T30" fmla="*/ 405 w 943"/>
                <a:gd name="T31" fmla="*/ 153 h 1065"/>
                <a:gd name="T32" fmla="*/ 352 w 943"/>
                <a:gd name="T33" fmla="*/ 120 h 1065"/>
                <a:gd name="T34" fmla="*/ 298 w 943"/>
                <a:gd name="T35" fmla="*/ 89 h 1065"/>
                <a:gd name="T36" fmla="*/ 241 w 943"/>
                <a:gd name="T37" fmla="*/ 63 h 1065"/>
                <a:gd name="T38" fmla="*/ 182 w 943"/>
                <a:gd name="T39" fmla="*/ 41 h 1065"/>
                <a:gd name="T40" fmla="*/ 122 w 943"/>
                <a:gd name="T41" fmla="*/ 23 h 1065"/>
                <a:gd name="T42" fmla="*/ 61 w 943"/>
                <a:gd name="T43" fmla="*/ 9 h 1065"/>
                <a:gd name="T44" fmla="*/ 0 w 943"/>
                <a:gd name="T45" fmla="*/ 0 h 1065"/>
                <a:gd name="T46" fmla="*/ 137 w 943"/>
                <a:gd name="T47" fmla="*/ 226 h 1065"/>
                <a:gd name="T48" fmla="*/ 5 w 943"/>
                <a:gd name="T49" fmla="*/ 451 h 1065"/>
                <a:gd name="T50" fmla="*/ 48 w 943"/>
                <a:gd name="T51" fmla="*/ 465 h 1065"/>
                <a:gd name="T52" fmla="*/ 90 w 943"/>
                <a:gd name="T53" fmla="*/ 483 h 1065"/>
                <a:gd name="T54" fmla="*/ 130 w 943"/>
                <a:gd name="T55" fmla="*/ 505 h 1065"/>
                <a:gd name="T56" fmla="*/ 168 w 943"/>
                <a:gd name="T57" fmla="*/ 531 h 1065"/>
                <a:gd name="T58" fmla="*/ 202 w 943"/>
                <a:gd name="T59" fmla="*/ 561 h 1065"/>
                <a:gd name="T60" fmla="*/ 233 w 943"/>
                <a:gd name="T61" fmla="*/ 594 h 1065"/>
                <a:gd name="T62" fmla="*/ 262 w 943"/>
                <a:gd name="T63" fmla="*/ 629 h 1065"/>
                <a:gd name="T64" fmla="*/ 285 w 943"/>
                <a:gd name="T65" fmla="*/ 668 h 1065"/>
                <a:gd name="T66" fmla="*/ 305 w 943"/>
                <a:gd name="T67" fmla="*/ 709 h 1065"/>
                <a:gd name="T68" fmla="*/ 321 w 943"/>
                <a:gd name="T69" fmla="*/ 751 h 1065"/>
                <a:gd name="T70" fmla="*/ 333 w 943"/>
                <a:gd name="T71" fmla="*/ 795 h 1065"/>
                <a:gd name="T72" fmla="*/ 340 w 943"/>
                <a:gd name="T73" fmla="*/ 840 h 1065"/>
                <a:gd name="T74" fmla="*/ 188 w 943"/>
                <a:gd name="T75" fmla="*/ 841 h 1065"/>
                <a:gd name="T76" fmla="*/ 554 w 943"/>
                <a:gd name="T77" fmla="*/ 1064 h 106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43"/>
                <a:gd name="T118" fmla="*/ 0 h 1065"/>
                <a:gd name="T119" fmla="*/ 943 w 943"/>
                <a:gd name="T120" fmla="*/ 1065 h 106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43" h="1065">
                  <a:moveTo>
                    <a:pt x="554" y="1064"/>
                  </a:moveTo>
                  <a:lnTo>
                    <a:pt x="942" y="840"/>
                  </a:lnTo>
                  <a:lnTo>
                    <a:pt x="781" y="840"/>
                  </a:lnTo>
                  <a:lnTo>
                    <a:pt x="776" y="778"/>
                  </a:lnTo>
                  <a:lnTo>
                    <a:pt x="767" y="716"/>
                  </a:lnTo>
                  <a:lnTo>
                    <a:pt x="754" y="655"/>
                  </a:lnTo>
                  <a:lnTo>
                    <a:pt x="737" y="595"/>
                  </a:lnTo>
                  <a:lnTo>
                    <a:pt x="714" y="536"/>
                  </a:lnTo>
                  <a:lnTo>
                    <a:pt x="688" y="480"/>
                  </a:lnTo>
                  <a:lnTo>
                    <a:pt x="658" y="425"/>
                  </a:lnTo>
                  <a:lnTo>
                    <a:pt x="624" y="372"/>
                  </a:lnTo>
                  <a:lnTo>
                    <a:pt x="586" y="323"/>
                  </a:lnTo>
                  <a:lnTo>
                    <a:pt x="547" y="275"/>
                  </a:lnTo>
                  <a:lnTo>
                    <a:pt x="502" y="232"/>
                  </a:lnTo>
                  <a:lnTo>
                    <a:pt x="455" y="191"/>
                  </a:lnTo>
                  <a:lnTo>
                    <a:pt x="405" y="153"/>
                  </a:lnTo>
                  <a:lnTo>
                    <a:pt x="352" y="120"/>
                  </a:lnTo>
                  <a:lnTo>
                    <a:pt x="298" y="89"/>
                  </a:lnTo>
                  <a:lnTo>
                    <a:pt x="241" y="63"/>
                  </a:lnTo>
                  <a:lnTo>
                    <a:pt x="182" y="41"/>
                  </a:lnTo>
                  <a:lnTo>
                    <a:pt x="122" y="23"/>
                  </a:lnTo>
                  <a:lnTo>
                    <a:pt x="61" y="9"/>
                  </a:lnTo>
                  <a:lnTo>
                    <a:pt x="0" y="0"/>
                  </a:lnTo>
                  <a:lnTo>
                    <a:pt x="137" y="226"/>
                  </a:lnTo>
                  <a:lnTo>
                    <a:pt x="5" y="451"/>
                  </a:lnTo>
                  <a:lnTo>
                    <a:pt x="48" y="465"/>
                  </a:lnTo>
                  <a:lnTo>
                    <a:pt x="90" y="483"/>
                  </a:lnTo>
                  <a:lnTo>
                    <a:pt x="130" y="505"/>
                  </a:lnTo>
                  <a:lnTo>
                    <a:pt x="168" y="531"/>
                  </a:lnTo>
                  <a:lnTo>
                    <a:pt x="202" y="561"/>
                  </a:lnTo>
                  <a:lnTo>
                    <a:pt x="233" y="594"/>
                  </a:lnTo>
                  <a:lnTo>
                    <a:pt x="262" y="629"/>
                  </a:lnTo>
                  <a:lnTo>
                    <a:pt x="285" y="668"/>
                  </a:lnTo>
                  <a:lnTo>
                    <a:pt x="305" y="709"/>
                  </a:lnTo>
                  <a:lnTo>
                    <a:pt x="321" y="751"/>
                  </a:lnTo>
                  <a:lnTo>
                    <a:pt x="333" y="795"/>
                  </a:lnTo>
                  <a:lnTo>
                    <a:pt x="340" y="840"/>
                  </a:lnTo>
                  <a:lnTo>
                    <a:pt x="188" y="841"/>
                  </a:lnTo>
                  <a:lnTo>
                    <a:pt x="554" y="1064"/>
                  </a:lnTo>
                </a:path>
              </a:pathLst>
            </a:custGeom>
            <a:solidFill>
              <a:srgbClr val="FFFFFF"/>
            </a:solidFill>
            <a:ln w="12700" cap="rnd">
              <a:solidFill>
                <a:srgbClr val="000000"/>
              </a:solidFill>
              <a:round/>
              <a:headEnd/>
              <a:tailEnd/>
            </a:ln>
          </p:spPr>
          <p:txBody>
            <a:bodyPr/>
            <a:lstStyle>
              <a:lvl1pPr eaLnBrk="0" hangingPunct="0">
                <a:defRPr sz="2500">
                  <a:solidFill>
                    <a:schemeClr val="tx1"/>
                  </a:solidFill>
                  <a:latin typeface="Akzidenz Grotesk CE Roman" pitchFamily="2" charset="0"/>
                  <a:cs typeface="Arial" pitchFamily="34" charset="0"/>
                </a:defRPr>
              </a:lvl1pPr>
              <a:lvl2pPr marL="742950" indent="-285750" eaLnBrk="0" hangingPunct="0">
                <a:defRPr sz="2500">
                  <a:solidFill>
                    <a:schemeClr val="tx1"/>
                  </a:solidFill>
                  <a:latin typeface="Akzidenz Grotesk CE Roman" pitchFamily="2" charset="0"/>
                  <a:cs typeface="Arial" pitchFamily="34" charset="0"/>
                </a:defRPr>
              </a:lvl2pPr>
              <a:lvl3pPr marL="1143000" indent="-228600" eaLnBrk="0" hangingPunct="0">
                <a:defRPr sz="2500">
                  <a:solidFill>
                    <a:schemeClr val="tx1"/>
                  </a:solidFill>
                  <a:latin typeface="Akzidenz Grotesk CE Roman" pitchFamily="2" charset="0"/>
                  <a:cs typeface="Arial" pitchFamily="34" charset="0"/>
                </a:defRPr>
              </a:lvl3pPr>
              <a:lvl4pPr marL="1600200" indent="-228600" eaLnBrk="0" hangingPunct="0">
                <a:defRPr sz="2500">
                  <a:solidFill>
                    <a:schemeClr val="tx1"/>
                  </a:solidFill>
                  <a:latin typeface="Akzidenz Grotesk CE Roman" pitchFamily="2" charset="0"/>
                  <a:cs typeface="Arial" pitchFamily="34" charset="0"/>
                </a:defRPr>
              </a:lvl4pPr>
              <a:lvl5pPr marL="2057400" indent="-228600" eaLnBrk="0" hangingPunct="0">
                <a:defRPr sz="2500">
                  <a:solidFill>
                    <a:schemeClr val="tx1"/>
                  </a:solidFill>
                  <a:latin typeface="Akzidenz Grotesk CE Roman" pitchFamily="2" charset="0"/>
                  <a:cs typeface="Arial" pitchFamily="34" charset="0"/>
                </a:defRPr>
              </a:lvl5pPr>
              <a:lvl6pPr marL="25146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6pPr>
              <a:lvl7pPr marL="29718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7pPr>
              <a:lvl8pPr marL="34290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8pPr>
              <a:lvl9pPr marL="38862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9pPr>
            </a:lstStyle>
            <a:p>
              <a:pPr eaLnBrk="1" hangingPunct="1"/>
              <a:endParaRPr lang="fr-FR" altLang="fr-FR"/>
            </a:p>
          </p:txBody>
        </p:sp>
      </p:grpSp>
      <p:sp>
        <p:nvSpPr>
          <p:cNvPr id="48" name="Text Box 56"/>
          <p:cNvSpPr txBox="1">
            <a:spLocks noChangeArrowheads="1"/>
          </p:cNvSpPr>
          <p:nvPr/>
        </p:nvSpPr>
        <p:spPr bwMode="gray">
          <a:xfrm>
            <a:off x="4948824" y="3906996"/>
            <a:ext cx="838812" cy="26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65306" tIns="32653" rIns="65306" bIns="32653">
            <a:spAutoFit/>
          </a:bodyPr>
          <a:lstStyle>
            <a:lvl1pPr defTabSz="1279525" eaLnBrk="0" hangingPunct="0">
              <a:defRPr sz="2500">
                <a:solidFill>
                  <a:schemeClr val="tx1"/>
                </a:solidFill>
                <a:latin typeface="Akzidenz Grotesk CE Roman" pitchFamily="2" charset="0"/>
                <a:cs typeface="Arial" pitchFamily="34" charset="0"/>
              </a:defRPr>
            </a:lvl1pPr>
            <a:lvl2pPr marL="742950" indent="-285750" defTabSz="1279525" eaLnBrk="0" hangingPunct="0">
              <a:defRPr sz="2500">
                <a:solidFill>
                  <a:schemeClr val="tx1"/>
                </a:solidFill>
                <a:latin typeface="Akzidenz Grotesk CE Roman" pitchFamily="2" charset="0"/>
                <a:cs typeface="Arial" pitchFamily="34" charset="0"/>
              </a:defRPr>
            </a:lvl2pPr>
            <a:lvl3pPr marL="1143000" indent="-228600" defTabSz="1279525" eaLnBrk="0" hangingPunct="0">
              <a:defRPr sz="2500">
                <a:solidFill>
                  <a:schemeClr val="tx1"/>
                </a:solidFill>
                <a:latin typeface="Akzidenz Grotesk CE Roman" pitchFamily="2" charset="0"/>
                <a:cs typeface="Arial" pitchFamily="34" charset="0"/>
              </a:defRPr>
            </a:lvl3pPr>
            <a:lvl4pPr marL="1600200" indent="-228600" defTabSz="1279525" eaLnBrk="0" hangingPunct="0">
              <a:defRPr sz="2500">
                <a:solidFill>
                  <a:schemeClr val="tx1"/>
                </a:solidFill>
                <a:latin typeface="Akzidenz Grotesk CE Roman" pitchFamily="2" charset="0"/>
                <a:cs typeface="Arial" pitchFamily="34" charset="0"/>
              </a:defRPr>
            </a:lvl4pPr>
            <a:lvl5pPr marL="2057400" indent="-228600" defTabSz="1279525" eaLnBrk="0" hangingPunct="0">
              <a:defRPr sz="2500">
                <a:solidFill>
                  <a:schemeClr val="tx1"/>
                </a:solidFill>
                <a:latin typeface="Akzidenz Grotesk CE Roman" pitchFamily="2" charset="0"/>
                <a:cs typeface="Arial" pitchFamily="34" charset="0"/>
              </a:defRPr>
            </a:lvl5pPr>
            <a:lvl6pPr marL="25146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6pPr>
            <a:lvl7pPr marL="29718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7pPr>
            <a:lvl8pPr marL="34290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8pPr>
            <a:lvl9pPr marL="38862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9pPr>
          </a:lstStyle>
          <a:p>
            <a:pPr eaLnBrk="1" hangingPunct="1"/>
            <a:r>
              <a:rPr lang="en-GB" altLang="fr-FR" sz="1300" b="1">
                <a:solidFill>
                  <a:schemeClr val="tx2"/>
                </a:solidFill>
                <a:latin typeface="Arial" pitchFamily="34" charset="0"/>
              </a:rPr>
              <a:t>Learning</a:t>
            </a:r>
          </a:p>
        </p:txBody>
      </p:sp>
      <p:sp>
        <p:nvSpPr>
          <p:cNvPr id="49" name="Text Box 57"/>
          <p:cNvSpPr txBox="1">
            <a:spLocks noChangeArrowheads="1"/>
          </p:cNvSpPr>
          <p:nvPr/>
        </p:nvSpPr>
        <p:spPr bwMode="gray">
          <a:xfrm>
            <a:off x="3203406" y="3902460"/>
            <a:ext cx="855291" cy="26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65306" tIns="32653" rIns="65306" bIns="32653">
            <a:spAutoFit/>
          </a:bodyPr>
          <a:lstStyle>
            <a:lvl1pPr defTabSz="1279525" eaLnBrk="0" hangingPunct="0">
              <a:defRPr sz="2500">
                <a:solidFill>
                  <a:schemeClr val="tx1"/>
                </a:solidFill>
                <a:latin typeface="Akzidenz Grotesk CE Roman" pitchFamily="2" charset="0"/>
                <a:cs typeface="Arial" pitchFamily="34" charset="0"/>
              </a:defRPr>
            </a:lvl1pPr>
            <a:lvl2pPr marL="742950" indent="-285750" defTabSz="1279525" eaLnBrk="0" hangingPunct="0">
              <a:defRPr sz="2500">
                <a:solidFill>
                  <a:schemeClr val="tx1"/>
                </a:solidFill>
                <a:latin typeface="Akzidenz Grotesk CE Roman" pitchFamily="2" charset="0"/>
                <a:cs typeface="Arial" pitchFamily="34" charset="0"/>
              </a:defRPr>
            </a:lvl2pPr>
            <a:lvl3pPr marL="1143000" indent="-228600" defTabSz="1279525" eaLnBrk="0" hangingPunct="0">
              <a:defRPr sz="2500">
                <a:solidFill>
                  <a:schemeClr val="tx1"/>
                </a:solidFill>
                <a:latin typeface="Akzidenz Grotesk CE Roman" pitchFamily="2" charset="0"/>
                <a:cs typeface="Arial" pitchFamily="34" charset="0"/>
              </a:defRPr>
            </a:lvl3pPr>
            <a:lvl4pPr marL="1600200" indent="-228600" defTabSz="1279525" eaLnBrk="0" hangingPunct="0">
              <a:defRPr sz="2500">
                <a:solidFill>
                  <a:schemeClr val="tx1"/>
                </a:solidFill>
                <a:latin typeface="Akzidenz Grotesk CE Roman" pitchFamily="2" charset="0"/>
                <a:cs typeface="Arial" pitchFamily="34" charset="0"/>
              </a:defRPr>
            </a:lvl4pPr>
            <a:lvl5pPr marL="2057400" indent="-228600" defTabSz="1279525" eaLnBrk="0" hangingPunct="0">
              <a:defRPr sz="2500">
                <a:solidFill>
                  <a:schemeClr val="tx1"/>
                </a:solidFill>
                <a:latin typeface="Akzidenz Grotesk CE Roman" pitchFamily="2" charset="0"/>
                <a:cs typeface="Arial" pitchFamily="34" charset="0"/>
              </a:defRPr>
            </a:lvl5pPr>
            <a:lvl6pPr marL="25146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6pPr>
            <a:lvl7pPr marL="29718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7pPr>
            <a:lvl8pPr marL="34290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8pPr>
            <a:lvl9pPr marL="38862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9pPr>
          </a:lstStyle>
          <a:p>
            <a:pPr eaLnBrk="1" hangingPunct="1"/>
            <a:r>
              <a:rPr lang="en-GB" altLang="fr-FR" sz="1300" b="1" dirty="0">
                <a:solidFill>
                  <a:schemeClr val="tx2"/>
                </a:solidFill>
                <a:latin typeface="Arial" pitchFamily="34" charset="0"/>
              </a:rPr>
              <a:t>Teaching</a:t>
            </a:r>
          </a:p>
        </p:txBody>
      </p:sp>
      <p:sp>
        <p:nvSpPr>
          <p:cNvPr id="50" name="Text Box 58"/>
          <p:cNvSpPr txBox="1">
            <a:spLocks noChangeArrowheads="1"/>
          </p:cNvSpPr>
          <p:nvPr/>
        </p:nvSpPr>
        <p:spPr bwMode="gray">
          <a:xfrm>
            <a:off x="4685454" y="4940005"/>
            <a:ext cx="1181855" cy="26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65306" tIns="32653" rIns="65306" bIns="32653">
            <a:spAutoFit/>
          </a:bodyPr>
          <a:lstStyle>
            <a:lvl1pPr defTabSz="1279525" eaLnBrk="0" hangingPunct="0">
              <a:defRPr sz="2500">
                <a:solidFill>
                  <a:schemeClr val="tx1"/>
                </a:solidFill>
                <a:latin typeface="Akzidenz Grotesk CE Roman" pitchFamily="2" charset="0"/>
                <a:cs typeface="Arial" pitchFamily="34" charset="0"/>
              </a:defRPr>
            </a:lvl1pPr>
            <a:lvl2pPr marL="742950" indent="-285750" defTabSz="1279525" eaLnBrk="0" hangingPunct="0">
              <a:defRPr sz="2500">
                <a:solidFill>
                  <a:schemeClr val="tx1"/>
                </a:solidFill>
                <a:latin typeface="Akzidenz Grotesk CE Roman" pitchFamily="2" charset="0"/>
                <a:cs typeface="Arial" pitchFamily="34" charset="0"/>
              </a:defRPr>
            </a:lvl2pPr>
            <a:lvl3pPr marL="1143000" indent="-228600" defTabSz="1279525" eaLnBrk="0" hangingPunct="0">
              <a:defRPr sz="2500">
                <a:solidFill>
                  <a:schemeClr val="tx1"/>
                </a:solidFill>
                <a:latin typeface="Akzidenz Grotesk CE Roman" pitchFamily="2" charset="0"/>
                <a:cs typeface="Arial" pitchFamily="34" charset="0"/>
              </a:defRPr>
            </a:lvl3pPr>
            <a:lvl4pPr marL="1600200" indent="-228600" defTabSz="1279525" eaLnBrk="0" hangingPunct="0">
              <a:defRPr sz="2500">
                <a:solidFill>
                  <a:schemeClr val="tx1"/>
                </a:solidFill>
                <a:latin typeface="Akzidenz Grotesk CE Roman" pitchFamily="2" charset="0"/>
                <a:cs typeface="Arial" pitchFamily="34" charset="0"/>
              </a:defRPr>
            </a:lvl4pPr>
            <a:lvl5pPr marL="2057400" indent="-228600" defTabSz="1279525" eaLnBrk="0" hangingPunct="0">
              <a:defRPr sz="2500">
                <a:solidFill>
                  <a:schemeClr val="tx1"/>
                </a:solidFill>
                <a:latin typeface="Akzidenz Grotesk CE Roman" pitchFamily="2" charset="0"/>
                <a:cs typeface="Arial" pitchFamily="34" charset="0"/>
              </a:defRPr>
            </a:lvl5pPr>
            <a:lvl6pPr marL="25146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6pPr>
            <a:lvl7pPr marL="29718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7pPr>
            <a:lvl8pPr marL="34290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8pPr>
            <a:lvl9pPr marL="38862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9pPr>
          </a:lstStyle>
          <a:p>
            <a:pPr eaLnBrk="1" hangingPunct="1"/>
            <a:r>
              <a:rPr lang="en-GB" altLang="fr-FR" sz="1300" b="1">
                <a:solidFill>
                  <a:schemeClr val="tx2"/>
                </a:solidFill>
                <a:latin typeface="Arial" pitchFamily="34" charset="0"/>
              </a:rPr>
              <a:t>Experiencing</a:t>
            </a:r>
          </a:p>
        </p:txBody>
      </p:sp>
      <p:sp>
        <p:nvSpPr>
          <p:cNvPr id="51" name="Text Box 59"/>
          <p:cNvSpPr txBox="1">
            <a:spLocks noChangeArrowheads="1"/>
          </p:cNvSpPr>
          <p:nvPr/>
        </p:nvSpPr>
        <p:spPr bwMode="gray">
          <a:xfrm>
            <a:off x="3248408" y="4935470"/>
            <a:ext cx="1021555" cy="26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65306" tIns="32653" rIns="65306" bIns="32653">
            <a:spAutoFit/>
          </a:bodyPr>
          <a:lstStyle>
            <a:lvl1pPr defTabSz="1279525" eaLnBrk="0" hangingPunct="0">
              <a:defRPr sz="2500">
                <a:solidFill>
                  <a:schemeClr val="tx1"/>
                </a:solidFill>
                <a:latin typeface="Akzidenz Grotesk CE Roman" pitchFamily="2" charset="0"/>
                <a:cs typeface="Arial" pitchFamily="34" charset="0"/>
              </a:defRPr>
            </a:lvl1pPr>
            <a:lvl2pPr marL="742950" indent="-285750" defTabSz="1279525" eaLnBrk="0" hangingPunct="0">
              <a:defRPr sz="2500">
                <a:solidFill>
                  <a:schemeClr val="tx1"/>
                </a:solidFill>
                <a:latin typeface="Akzidenz Grotesk CE Roman" pitchFamily="2" charset="0"/>
                <a:cs typeface="Arial" pitchFamily="34" charset="0"/>
              </a:defRPr>
            </a:lvl2pPr>
            <a:lvl3pPr marL="1143000" indent="-228600" defTabSz="1279525" eaLnBrk="0" hangingPunct="0">
              <a:defRPr sz="2500">
                <a:solidFill>
                  <a:schemeClr val="tx1"/>
                </a:solidFill>
                <a:latin typeface="Akzidenz Grotesk CE Roman" pitchFamily="2" charset="0"/>
                <a:cs typeface="Arial" pitchFamily="34" charset="0"/>
              </a:defRPr>
            </a:lvl3pPr>
            <a:lvl4pPr marL="1600200" indent="-228600" defTabSz="1279525" eaLnBrk="0" hangingPunct="0">
              <a:defRPr sz="2500">
                <a:solidFill>
                  <a:schemeClr val="tx1"/>
                </a:solidFill>
                <a:latin typeface="Akzidenz Grotesk CE Roman" pitchFamily="2" charset="0"/>
                <a:cs typeface="Arial" pitchFamily="34" charset="0"/>
              </a:defRPr>
            </a:lvl4pPr>
            <a:lvl5pPr marL="2057400" indent="-228600" defTabSz="1279525" eaLnBrk="0" hangingPunct="0">
              <a:defRPr sz="2500">
                <a:solidFill>
                  <a:schemeClr val="tx1"/>
                </a:solidFill>
                <a:latin typeface="Akzidenz Grotesk CE Roman" pitchFamily="2" charset="0"/>
                <a:cs typeface="Arial" pitchFamily="34" charset="0"/>
              </a:defRPr>
            </a:lvl5pPr>
            <a:lvl6pPr marL="25146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6pPr>
            <a:lvl7pPr marL="29718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7pPr>
            <a:lvl8pPr marL="34290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8pPr>
            <a:lvl9pPr marL="38862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9pPr>
          </a:lstStyle>
          <a:p>
            <a:pPr eaLnBrk="1" hangingPunct="1"/>
            <a:r>
              <a:rPr lang="en-GB" altLang="fr-FR" sz="1300" b="1">
                <a:solidFill>
                  <a:schemeClr val="tx2"/>
                </a:solidFill>
                <a:latin typeface="Arial" pitchFamily="34" charset="0"/>
              </a:rPr>
              <a:t>Performing</a:t>
            </a:r>
          </a:p>
        </p:txBody>
      </p:sp>
      <p:sp>
        <p:nvSpPr>
          <p:cNvPr id="52" name="AutoShape 60"/>
          <p:cNvSpPr>
            <a:spLocks noChangeArrowheads="1"/>
          </p:cNvSpPr>
          <p:nvPr/>
        </p:nvSpPr>
        <p:spPr bwMode="gray">
          <a:xfrm rot="10800000">
            <a:off x="3205829" y="5483932"/>
            <a:ext cx="2623911" cy="108000"/>
          </a:xfrm>
          <a:prstGeom prst="triangle">
            <a:avLst>
              <a:gd name="adj" fmla="val 50000"/>
            </a:avLst>
          </a:prstGeom>
          <a:solidFill>
            <a:schemeClr val="bg1"/>
          </a:solidFill>
          <a:ln w="9525" algn="ctr">
            <a:solidFill>
              <a:schemeClr val="bg1"/>
            </a:solidFill>
            <a:miter lim="800000"/>
            <a:headEnd/>
            <a:tailEnd/>
          </a:ln>
        </p:spPr>
        <p:txBody>
          <a:bodyPr wrap="none" lIns="65306" tIns="32653" rIns="65306" bIns="32653" anchor="ctr"/>
          <a:lstStyle>
            <a:lvl1pPr eaLnBrk="0" hangingPunct="0">
              <a:defRPr sz="2500">
                <a:solidFill>
                  <a:schemeClr val="tx1"/>
                </a:solidFill>
                <a:latin typeface="Akzidenz Grotesk CE Roman" pitchFamily="2" charset="0"/>
                <a:cs typeface="Arial" pitchFamily="34" charset="0"/>
              </a:defRPr>
            </a:lvl1pPr>
            <a:lvl2pPr marL="742950" indent="-285750" eaLnBrk="0" hangingPunct="0">
              <a:defRPr sz="2500">
                <a:solidFill>
                  <a:schemeClr val="tx1"/>
                </a:solidFill>
                <a:latin typeface="Akzidenz Grotesk CE Roman" pitchFamily="2" charset="0"/>
                <a:cs typeface="Arial" pitchFamily="34" charset="0"/>
              </a:defRPr>
            </a:lvl2pPr>
            <a:lvl3pPr marL="1143000" indent="-228600" eaLnBrk="0" hangingPunct="0">
              <a:defRPr sz="2500">
                <a:solidFill>
                  <a:schemeClr val="tx1"/>
                </a:solidFill>
                <a:latin typeface="Akzidenz Grotesk CE Roman" pitchFamily="2" charset="0"/>
                <a:cs typeface="Arial" pitchFamily="34" charset="0"/>
              </a:defRPr>
            </a:lvl3pPr>
            <a:lvl4pPr marL="1600200" indent="-228600" eaLnBrk="0" hangingPunct="0">
              <a:defRPr sz="2500">
                <a:solidFill>
                  <a:schemeClr val="tx1"/>
                </a:solidFill>
                <a:latin typeface="Akzidenz Grotesk CE Roman" pitchFamily="2" charset="0"/>
                <a:cs typeface="Arial" pitchFamily="34" charset="0"/>
              </a:defRPr>
            </a:lvl4pPr>
            <a:lvl5pPr marL="2057400" indent="-228600" eaLnBrk="0" hangingPunct="0">
              <a:defRPr sz="2500">
                <a:solidFill>
                  <a:schemeClr val="tx1"/>
                </a:solidFill>
                <a:latin typeface="Akzidenz Grotesk CE Roman" pitchFamily="2" charset="0"/>
                <a:cs typeface="Arial" pitchFamily="34" charset="0"/>
              </a:defRPr>
            </a:lvl5pPr>
            <a:lvl6pPr marL="25146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6pPr>
            <a:lvl7pPr marL="29718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7pPr>
            <a:lvl8pPr marL="34290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8pPr>
            <a:lvl9pPr marL="38862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9pPr>
          </a:lstStyle>
          <a:p>
            <a:pPr eaLnBrk="1" hangingPunct="1"/>
            <a:endParaRPr lang="fr-FR" altLang="fr-FR"/>
          </a:p>
        </p:txBody>
      </p:sp>
      <p:sp>
        <p:nvSpPr>
          <p:cNvPr id="53" name="AutoShape 61"/>
          <p:cNvSpPr>
            <a:spLocks noChangeArrowheads="1"/>
          </p:cNvSpPr>
          <p:nvPr/>
        </p:nvSpPr>
        <p:spPr bwMode="gray">
          <a:xfrm rot="10800000">
            <a:off x="5999828" y="5483932"/>
            <a:ext cx="2657929" cy="108000"/>
          </a:xfrm>
          <a:prstGeom prst="triangle">
            <a:avLst>
              <a:gd name="adj" fmla="val 50000"/>
            </a:avLst>
          </a:prstGeom>
          <a:solidFill>
            <a:schemeClr val="bg1"/>
          </a:solidFill>
          <a:ln w="9525" algn="ctr">
            <a:solidFill>
              <a:schemeClr val="bg1"/>
            </a:solidFill>
            <a:miter lim="800000"/>
            <a:headEnd/>
            <a:tailEnd/>
          </a:ln>
        </p:spPr>
        <p:txBody>
          <a:bodyPr wrap="none" lIns="65306" tIns="32653" rIns="65306" bIns="32653" anchor="ctr"/>
          <a:lstStyle>
            <a:lvl1pPr eaLnBrk="0" hangingPunct="0">
              <a:defRPr sz="2500">
                <a:solidFill>
                  <a:schemeClr val="tx1"/>
                </a:solidFill>
                <a:latin typeface="Akzidenz Grotesk CE Roman" pitchFamily="2" charset="0"/>
                <a:cs typeface="Arial" pitchFamily="34" charset="0"/>
              </a:defRPr>
            </a:lvl1pPr>
            <a:lvl2pPr marL="742950" indent="-285750" eaLnBrk="0" hangingPunct="0">
              <a:defRPr sz="2500">
                <a:solidFill>
                  <a:schemeClr val="tx1"/>
                </a:solidFill>
                <a:latin typeface="Akzidenz Grotesk CE Roman" pitchFamily="2" charset="0"/>
                <a:cs typeface="Arial" pitchFamily="34" charset="0"/>
              </a:defRPr>
            </a:lvl2pPr>
            <a:lvl3pPr marL="1143000" indent="-228600" eaLnBrk="0" hangingPunct="0">
              <a:defRPr sz="2500">
                <a:solidFill>
                  <a:schemeClr val="tx1"/>
                </a:solidFill>
                <a:latin typeface="Akzidenz Grotesk CE Roman" pitchFamily="2" charset="0"/>
                <a:cs typeface="Arial" pitchFamily="34" charset="0"/>
              </a:defRPr>
            </a:lvl3pPr>
            <a:lvl4pPr marL="1600200" indent="-228600" eaLnBrk="0" hangingPunct="0">
              <a:defRPr sz="2500">
                <a:solidFill>
                  <a:schemeClr val="tx1"/>
                </a:solidFill>
                <a:latin typeface="Akzidenz Grotesk CE Roman" pitchFamily="2" charset="0"/>
                <a:cs typeface="Arial" pitchFamily="34" charset="0"/>
              </a:defRPr>
            </a:lvl4pPr>
            <a:lvl5pPr marL="2057400" indent="-228600" eaLnBrk="0" hangingPunct="0">
              <a:defRPr sz="2500">
                <a:solidFill>
                  <a:schemeClr val="tx1"/>
                </a:solidFill>
                <a:latin typeface="Akzidenz Grotesk CE Roman" pitchFamily="2" charset="0"/>
                <a:cs typeface="Arial" pitchFamily="34" charset="0"/>
              </a:defRPr>
            </a:lvl5pPr>
            <a:lvl6pPr marL="25146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6pPr>
            <a:lvl7pPr marL="29718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7pPr>
            <a:lvl8pPr marL="34290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8pPr>
            <a:lvl9pPr marL="38862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9pPr>
          </a:lstStyle>
          <a:p>
            <a:pPr eaLnBrk="1" hangingPunct="1"/>
            <a:endParaRPr lang="fr-FR" altLang="fr-FR"/>
          </a:p>
        </p:txBody>
      </p:sp>
      <p:sp>
        <p:nvSpPr>
          <p:cNvPr id="54" name="AutoShape 62"/>
          <p:cNvSpPr>
            <a:spLocks noChangeArrowheads="1"/>
          </p:cNvSpPr>
          <p:nvPr/>
        </p:nvSpPr>
        <p:spPr bwMode="gray">
          <a:xfrm rot="10800000">
            <a:off x="428838" y="5483932"/>
            <a:ext cx="2623911" cy="108000"/>
          </a:xfrm>
          <a:prstGeom prst="triangle">
            <a:avLst>
              <a:gd name="adj" fmla="val 50000"/>
            </a:avLst>
          </a:prstGeom>
          <a:solidFill>
            <a:schemeClr val="bg1"/>
          </a:solidFill>
          <a:ln w="9525" algn="ctr">
            <a:solidFill>
              <a:schemeClr val="bg1"/>
            </a:solidFill>
            <a:miter lim="800000"/>
            <a:headEnd/>
            <a:tailEnd/>
          </a:ln>
        </p:spPr>
        <p:txBody>
          <a:bodyPr wrap="none" lIns="65306" tIns="32653" rIns="65306" bIns="32653" anchor="ctr"/>
          <a:lstStyle>
            <a:lvl1pPr eaLnBrk="0" hangingPunct="0">
              <a:defRPr sz="2500">
                <a:solidFill>
                  <a:schemeClr val="tx1"/>
                </a:solidFill>
                <a:latin typeface="Akzidenz Grotesk CE Roman" pitchFamily="2" charset="0"/>
                <a:cs typeface="Arial" pitchFamily="34" charset="0"/>
              </a:defRPr>
            </a:lvl1pPr>
            <a:lvl2pPr marL="742950" indent="-285750" eaLnBrk="0" hangingPunct="0">
              <a:defRPr sz="2500">
                <a:solidFill>
                  <a:schemeClr val="tx1"/>
                </a:solidFill>
                <a:latin typeface="Akzidenz Grotesk CE Roman" pitchFamily="2" charset="0"/>
                <a:cs typeface="Arial" pitchFamily="34" charset="0"/>
              </a:defRPr>
            </a:lvl2pPr>
            <a:lvl3pPr marL="1143000" indent="-228600" eaLnBrk="0" hangingPunct="0">
              <a:defRPr sz="2500">
                <a:solidFill>
                  <a:schemeClr val="tx1"/>
                </a:solidFill>
                <a:latin typeface="Akzidenz Grotesk CE Roman" pitchFamily="2" charset="0"/>
                <a:cs typeface="Arial" pitchFamily="34" charset="0"/>
              </a:defRPr>
            </a:lvl3pPr>
            <a:lvl4pPr marL="1600200" indent="-228600" eaLnBrk="0" hangingPunct="0">
              <a:defRPr sz="2500">
                <a:solidFill>
                  <a:schemeClr val="tx1"/>
                </a:solidFill>
                <a:latin typeface="Akzidenz Grotesk CE Roman" pitchFamily="2" charset="0"/>
                <a:cs typeface="Arial" pitchFamily="34" charset="0"/>
              </a:defRPr>
            </a:lvl4pPr>
            <a:lvl5pPr marL="2057400" indent="-228600" eaLnBrk="0" hangingPunct="0">
              <a:defRPr sz="2500">
                <a:solidFill>
                  <a:schemeClr val="tx1"/>
                </a:solidFill>
                <a:latin typeface="Akzidenz Grotesk CE Roman" pitchFamily="2" charset="0"/>
                <a:cs typeface="Arial" pitchFamily="34" charset="0"/>
              </a:defRPr>
            </a:lvl5pPr>
            <a:lvl6pPr marL="25146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6pPr>
            <a:lvl7pPr marL="29718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7pPr>
            <a:lvl8pPr marL="34290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8pPr>
            <a:lvl9pPr marL="38862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9pPr>
          </a:lstStyle>
          <a:p>
            <a:pPr eaLnBrk="1" hangingPunct="1"/>
            <a:endParaRPr lang="fr-FR" altLang="fr-FR"/>
          </a:p>
        </p:txBody>
      </p:sp>
      <p:sp>
        <p:nvSpPr>
          <p:cNvPr id="55" name="Text Box 63"/>
          <p:cNvSpPr txBox="1">
            <a:spLocks noChangeArrowheads="1"/>
          </p:cNvSpPr>
          <p:nvPr/>
        </p:nvSpPr>
        <p:spPr bwMode="gray">
          <a:xfrm>
            <a:off x="6087141" y="3701755"/>
            <a:ext cx="1871146" cy="26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65306" tIns="32653" rIns="65306" bIns="32653">
            <a:spAutoFit/>
          </a:bodyPr>
          <a:lstStyle>
            <a:lvl1pPr defTabSz="1279525" eaLnBrk="0" hangingPunct="0">
              <a:defRPr sz="2500">
                <a:solidFill>
                  <a:schemeClr val="tx1"/>
                </a:solidFill>
                <a:latin typeface="Akzidenz Grotesk CE Roman" pitchFamily="2" charset="0"/>
                <a:cs typeface="Arial" pitchFamily="34" charset="0"/>
              </a:defRPr>
            </a:lvl1pPr>
            <a:lvl2pPr marL="742950" indent="-285750" defTabSz="1279525" eaLnBrk="0" hangingPunct="0">
              <a:defRPr sz="2500">
                <a:solidFill>
                  <a:schemeClr val="tx1"/>
                </a:solidFill>
                <a:latin typeface="Akzidenz Grotesk CE Roman" pitchFamily="2" charset="0"/>
                <a:cs typeface="Arial" pitchFamily="34" charset="0"/>
              </a:defRPr>
            </a:lvl2pPr>
            <a:lvl3pPr marL="1143000" indent="-228600" defTabSz="1279525" eaLnBrk="0" hangingPunct="0">
              <a:defRPr sz="2500">
                <a:solidFill>
                  <a:schemeClr val="tx1"/>
                </a:solidFill>
                <a:latin typeface="Akzidenz Grotesk CE Roman" pitchFamily="2" charset="0"/>
                <a:cs typeface="Arial" pitchFamily="34" charset="0"/>
              </a:defRPr>
            </a:lvl3pPr>
            <a:lvl4pPr marL="1600200" indent="-228600" defTabSz="1279525" eaLnBrk="0" hangingPunct="0">
              <a:defRPr sz="2500">
                <a:solidFill>
                  <a:schemeClr val="tx1"/>
                </a:solidFill>
                <a:latin typeface="Akzidenz Grotesk CE Roman" pitchFamily="2" charset="0"/>
                <a:cs typeface="Arial" pitchFamily="34" charset="0"/>
              </a:defRPr>
            </a:lvl4pPr>
            <a:lvl5pPr marL="2057400" indent="-228600" defTabSz="1279525" eaLnBrk="0" hangingPunct="0">
              <a:defRPr sz="2500">
                <a:solidFill>
                  <a:schemeClr val="tx1"/>
                </a:solidFill>
                <a:latin typeface="Akzidenz Grotesk CE Roman" pitchFamily="2" charset="0"/>
                <a:cs typeface="Arial" pitchFamily="34" charset="0"/>
              </a:defRPr>
            </a:lvl5pPr>
            <a:lvl6pPr marL="25146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6pPr>
            <a:lvl7pPr marL="29718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7pPr>
            <a:lvl8pPr marL="34290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8pPr>
            <a:lvl9pPr marL="38862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9pPr>
          </a:lstStyle>
          <a:p>
            <a:pPr algn="l" eaLnBrk="1" hangingPunct="1"/>
            <a:r>
              <a:rPr lang="en-GB" altLang="fr-FR" sz="1300" b="1" dirty="0">
                <a:solidFill>
                  <a:schemeClr val="tx2"/>
                </a:solidFill>
                <a:latin typeface="Arial" pitchFamily="34" charset="0"/>
              </a:rPr>
              <a:t>End to end processes</a:t>
            </a:r>
          </a:p>
        </p:txBody>
      </p:sp>
      <p:pic>
        <p:nvPicPr>
          <p:cNvPr id="56" name="Picture 64"/>
          <p:cNvPicPr>
            <a:picLocks noChangeAspect="1" noChangeArrowheads="1"/>
          </p:cNvPicPr>
          <p:nvPr/>
        </p:nvPicPr>
        <p:blipFill>
          <a:blip r:embed="rId2" cstate="print">
            <a:extLst>
              <a:ext uri="{28A0092B-C50C-407E-A947-70E740481C1C}">
                <a14:useLocalDpi xmlns:a14="http://schemas.microsoft.com/office/drawing/2010/main" val="0"/>
              </a:ext>
            </a:extLst>
          </a:blip>
          <a:srcRect r="53323" b="40495"/>
          <a:stretch>
            <a:fillRect/>
          </a:stretch>
        </p:blipFill>
        <p:spPr bwMode="gray">
          <a:xfrm>
            <a:off x="6138168" y="3963692"/>
            <a:ext cx="1206500" cy="1387929"/>
          </a:xfrm>
          <a:prstGeom prst="rect">
            <a:avLst/>
          </a:prstGeom>
          <a:solidFill>
            <a:schemeClr val="bg1"/>
          </a:solidFill>
          <a:ln>
            <a:noFill/>
          </a:ln>
        </p:spPr>
      </p:pic>
      <p:sp>
        <p:nvSpPr>
          <p:cNvPr id="57" name="Freeform 65"/>
          <p:cNvSpPr>
            <a:spLocks/>
          </p:cNvSpPr>
          <p:nvPr/>
        </p:nvSpPr>
        <p:spPr bwMode="gray">
          <a:xfrm>
            <a:off x="7052114" y="4117907"/>
            <a:ext cx="680357" cy="1095375"/>
          </a:xfrm>
          <a:custGeom>
            <a:avLst/>
            <a:gdLst>
              <a:gd name="T0" fmla="*/ 600 w 600"/>
              <a:gd name="T1" fmla="*/ 0 h 966"/>
              <a:gd name="T2" fmla="*/ 0 w 600"/>
              <a:gd name="T3" fmla="*/ 102 h 966"/>
              <a:gd name="T4" fmla="*/ 0 w 600"/>
              <a:gd name="T5" fmla="*/ 230 h 966"/>
              <a:gd name="T6" fmla="*/ 596 w 600"/>
              <a:gd name="T7" fmla="*/ 966 h 966"/>
              <a:gd name="T8" fmla="*/ 600 w 600"/>
              <a:gd name="T9" fmla="*/ 0 h 966"/>
              <a:gd name="T10" fmla="*/ 0 60000 65536"/>
              <a:gd name="T11" fmla="*/ 0 60000 65536"/>
              <a:gd name="T12" fmla="*/ 0 60000 65536"/>
              <a:gd name="T13" fmla="*/ 0 60000 65536"/>
              <a:gd name="T14" fmla="*/ 0 60000 65536"/>
              <a:gd name="T15" fmla="*/ 0 w 600"/>
              <a:gd name="T16" fmla="*/ 0 h 966"/>
              <a:gd name="T17" fmla="*/ 600 w 600"/>
              <a:gd name="T18" fmla="*/ 966 h 966"/>
            </a:gdLst>
            <a:ahLst/>
            <a:cxnLst>
              <a:cxn ang="T10">
                <a:pos x="T0" y="T1"/>
              </a:cxn>
              <a:cxn ang="T11">
                <a:pos x="T2" y="T3"/>
              </a:cxn>
              <a:cxn ang="T12">
                <a:pos x="T4" y="T5"/>
              </a:cxn>
              <a:cxn ang="T13">
                <a:pos x="T6" y="T7"/>
              </a:cxn>
              <a:cxn ang="T14">
                <a:pos x="T8" y="T9"/>
              </a:cxn>
            </a:cxnLst>
            <a:rect l="T15" t="T16" r="T17" b="T18"/>
            <a:pathLst>
              <a:path w="600" h="966">
                <a:moveTo>
                  <a:pt x="600" y="0"/>
                </a:moveTo>
                <a:lnTo>
                  <a:pt x="0" y="102"/>
                </a:lnTo>
                <a:lnTo>
                  <a:pt x="0" y="230"/>
                </a:lnTo>
                <a:lnTo>
                  <a:pt x="596" y="966"/>
                </a:lnTo>
                <a:lnTo>
                  <a:pt x="600" y="0"/>
                </a:lnTo>
                <a:close/>
              </a:path>
            </a:pathLst>
          </a:custGeom>
          <a:solidFill>
            <a:schemeClr val="bg1">
              <a:lumMod val="85000"/>
            </a:schemeClr>
          </a:solidFill>
          <a:ln>
            <a:noFill/>
          </a:ln>
        </p:spPr>
        <p:txBody>
          <a:bodyPr wrap="none" lIns="65306" tIns="32653" rIns="65306" bIns="32653" anchor="ctr"/>
          <a:lstStyle>
            <a:lvl1pPr eaLnBrk="0" hangingPunct="0">
              <a:defRPr sz="2500">
                <a:solidFill>
                  <a:schemeClr val="tx1"/>
                </a:solidFill>
                <a:latin typeface="Akzidenz Grotesk CE Roman" pitchFamily="2" charset="0"/>
                <a:cs typeface="Arial" pitchFamily="34" charset="0"/>
              </a:defRPr>
            </a:lvl1pPr>
            <a:lvl2pPr marL="742950" indent="-285750" eaLnBrk="0" hangingPunct="0">
              <a:defRPr sz="2500">
                <a:solidFill>
                  <a:schemeClr val="tx1"/>
                </a:solidFill>
                <a:latin typeface="Akzidenz Grotesk CE Roman" pitchFamily="2" charset="0"/>
                <a:cs typeface="Arial" pitchFamily="34" charset="0"/>
              </a:defRPr>
            </a:lvl2pPr>
            <a:lvl3pPr marL="1143000" indent="-228600" eaLnBrk="0" hangingPunct="0">
              <a:defRPr sz="2500">
                <a:solidFill>
                  <a:schemeClr val="tx1"/>
                </a:solidFill>
                <a:latin typeface="Akzidenz Grotesk CE Roman" pitchFamily="2" charset="0"/>
                <a:cs typeface="Arial" pitchFamily="34" charset="0"/>
              </a:defRPr>
            </a:lvl3pPr>
            <a:lvl4pPr marL="1600200" indent="-228600" eaLnBrk="0" hangingPunct="0">
              <a:defRPr sz="2500">
                <a:solidFill>
                  <a:schemeClr val="tx1"/>
                </a:solidFill>
                <a:latin typeface="Akzidenz Grotesk CE Roman" pitchFamily="2" charset="0"/>
                <a:cs typeface="Arial" pitchFamily="34" charset="0"/>
              </a:defRPr>
            </a:lvl4pPr>
            <a:lvl5pPr marL="2057400" indent="-228600" eaLnBrk="0" hangingPunct="0">
              <a:defRPr sz="2500">
                <a:solidFill>
                  <a:schemeClr val="tx1"/>
                </a:solidFill>
                <a:latin typeface="Akzidenz Grotesk CE Roman" pitchFamily="2" charset="0"/>
                <a:cs typeface="Arial" pitchFamily="34" charset="0"/>
              </a:defRPr>
            </a:lvl5pPr>
            <a:lvl6pPr marL="25146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6pPr>
            <a:lvl7pPr marL="29718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7pPr>
            <a:lvl8pPr marL="34290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8pPr>
            <a:lvl9pPr marL="3886200" indent="-228600" algn="ctr"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9pPr>
          </a:lstStyle>
          <a:p>
            <a:pPr eaLnBrk="1" hangingPunct="1"/>
            <a:endParaRPr lang="fr-FR" altLang="fr-FR"/>
          </a:p>
        </p:txBody>
      </p:sp>
      <p:sp>
        <p:nvSpPr>
          <p:cNvPr id="58" name="AutoShape 66"/>
          <p:cNvSpPr>
            <a:spLocks noChangeArrowheads="1"/>
          </p:cNvSpPr>
          <p:nvPr/>
        </p:nvSpPr>
        <p:spPr bwMode="gray">
          <a:xfrm flipV="1">
            <a:off x="7732471" y="4117907"/>
            <a:ext cx="862920" cy="1101045"/>
          </a:xfrm>
          <a:prstGeom prst="foldedCorner">
            <a:avLst>
              <a:gd name="adj" fmla="val 12500"/>
            </a:avLst>
          </a:prstGeom>
          <a:solidFill>
            <a:schemeClr val="bg1"/>
          </a:solidFill>
          <a:ln w="9525">
            <a:solidFill>
              <a:schemeClr val="tx1"/>
            </a:solidFill>
            <a:round/>
            <a:headEnd/>
            <a:tailEnd/>
          </a:ln>
        </p:spPr>
        <p:txBody>
          <a:bodyPr rot="10800000" wrap="none" lIns="65306" tIns="32653" rIns="65306" bIns="32653"/>
          <a:lstStyle>
            <a:lvl1pPr defTabSz="1279525" eaLnBrk="0" hangingPunct="0">
              <a:defRPr sz="2500">
                <a:solidFill>
                  <a:schemeClr val="tx1"/>
                </a:solidFill>
                <a:latin typeface="Akzidenz Grotesk CE Roman" pitchFamily="2" charset="0"/>
                <a:cs typeface="Arial" pitchFamily="34" charset="0"/>
              </a:defRPr>
            </a:lvl1pPr>
            <a:lvl2pPr marL="742950" indent="-285750" defTabSz="1279525" eaLnBrk="0" hangingPunct="0">
              <a:defRPr sz="2500">
                <a:solidFill>
                  <a:schemeClr val="tx1"/>
                </a:solidFill>
                <a:latin typeface="Akzidenz Grotesk CE Roman" pitchFamily="2" charset="0"/>
                <a:cs typeface="Arial" pitchFamily="34" charset="0"/>
              </a:defRPr>
            </a:lvl2pPr>
            <a:lvl3pPr marL="1143000" indent="-228600" defTabSz="1279525" eaLnBrk="0" hangingPunct="0">
              <a:defRPr sz="2500">
                <a:solidFill>
                  <a:schemeClr val="tx1"/>
                </a:solidFill>
                <a:latin typeface="Akzidenz Grotesk CE Roman" pitchFamily="2" charset="0"/>
                <a:cs typeface="Arial" pitchFamily="34" charset="0"/>
              </a:defRPr>
            </a:lvl3pPr>
            <a:lvl4pPr marL="1600200" indent="-228600" defTabSz="1279525" eaLnBrk="0" hangingPunct="0">
              <a:defRPr sz="2500">
                <a:solidFill>
                  <a:schemeClr val="tx1"/>
                </a:solidFill>
                <a:latin typeface="Akzidenz Grotesk CE Roman" pitchFamily="2" charset="0"/>
                <a:cs typeface="Arial" pitchFamily="34" charset="0"/>
              </a:defRPr>
            </a:lvl4pPr>
            <a:lvl5pPr marL="2057400" indent="-228600" defTabSz="1279525" eaLnBrk="0" hangingPunct="0">
              <a:defRPr sz="2500">
                <a:solidFill>
                  <a:schemeClr val="tx1"/>
                </a:solidFill>
                <a:latin typeface="Akzidenz Grotesk CE Roman" pitchFamily="2" charset="0"/>
                <a:cs typeface="Arial" pitchFamily="34" charset="0"/>
              </a:defRPr>
            </a:lvl5pPr>
            <a:lvl6pPr marL="25146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6pPr>
            <a:lvl7pPr marL="29718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7pPr>
            <a:lvl8pPr marL="34290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8pPr>
            <a:lvl9pPr marL="3886200" indent="-228600" algn="ctr" defTabSz="1279525" eaLnBrk="0" fontAlgn="base" hangingPunct="0">
              <a:spcBef>
                <a:spcPct val="0"/>
              </a:spcBef>
              <a:spcAft>
                <a:spcPct val="0"/>
              </a:spcAft>
              <a:buClr>
                <a:schemeClr val="tx2"/>
              </a:buClr>
              <a:buSzPct val="120000"/>
              <a:buFont typeface="Wingdings" pitchFamily="2" charset="2"/>
              <a:defRPr sz="2500">
                <a:solidFill>
                  <a:schemeClr val="tx1"/>
                </a:solidFill>
                <a:latin typeface="Akzidenz Grotesk CE Roman" pitchFamily="2" charset="0"/>
                <a:cs typeface="Arial" pitchFamily="34" charset="0"/>
              </a:defRPr>
            </a:lvl9pPr>
          </a:lstStyle>
          <a:p>
            <a:pPr eaLnBrk="1" hangingPunct="1"/>
            <a:r>
              <a:rPr lang="en-GB" altLang="fr-FR" sz="1200" b="1" dirty="0">
                <a:solidFill>
                  <a:schemeClr val="tx2"/>
                </a:solidFill>
                <a:latin typeface="+mj-lt"/>
              </a:rPr>
              <a:t>Standard </a:t>
            </a:r>
          </a:p>
          <a:p>
            <a:pPr eaLnBrk="1" hangingPunct="1"/>
            <a:r>
              <a:rPr lang="en-GB" altLang="fr-FR" sz="1200" b="1" dirty="0" smtClean="0">
                <a:solidFill>
                  <a:schemeClr val="tx2"/>
                </a:solidFill>
                <a:latin typeface="+mj-lt"/>
              </a:rPr>
              <a:t>Operating</a:t>
            </a:r>
          </a:p>
          <a:p>
            <a:pPr eaLnBrk="1" hangingPunct="1"/>
            <a:r>
              <a:rPr lang="en-GB" altLang="fr-FR" sz="1200" b="1" dirty="0" smtClean="0">
                <a:solidFill>
                  <a:schemeClr val="tx2"/>
                </a:solidFill>
                <a:latin typeface="+mj-lt"/>
              </a:rPr>
              <a:t>Procedure</a:t>
            </a:r>
            <a:endParaRPr lang="en-GB" altLang="fr-FR" sz="1200" b="1" dirty="0">
              <a:solidFill>
                <a:schemeClr val="tx2"/>
              </a:solidFill>
              <a:latin typeface="+mj-lt"/>
            </a:endParaRPr>
          </a:p>
        </p:txBody>
      </p:sp>
      <p:sp>
        <p:nvSpPr>
          <p:cNvPr id="59" name="Rectangle 2"/>
          <p:cNvSpPr>
            <a:spLocks noGrp="1" noChangeArrowheads="1"/>
          </p:cNvSpPr>
          <p:nvPr>
            <p:ph type="title"/>
          </p:nvPr>
        </p:nvSpPr>
        <p:spPr>
          <a:xfrm>
            <a:off x="358775" y="358775"/>
            <a:ext cx="8245475" cy="498475"/>
          </a:xfrm>
        </p:spPr>
        <p:txBody>
          <a:bodyPr/>
          <a:lstStyle/>
          <a:p>
            <a:r>
              <a:rPr lang="en-US" sz="2400" dirty="0"/>
              <a:t>Lean management tools &amp; techniques</a:t>
            </a:r>
            <a:r>
              <a:rPr lang="en-US" sz="2400" dirty="0" smtClean="0"/>
              <a:t/>
            </a:r>
            <a:br>
              <a:rPr lang="en-US" sz="2400" dirty="0" smtClean="0"/>
            </a:br>
            <a:r>
              <a:rPr lang="en-GB" sz="1800" b="1" dirty="0" smtClean="0">
                <a:solidFill>
                  <a:srgbClr val="99CC33"/>
                </a:solidFill>
                <a:cs typeface="Arial" pitchFamily="34" charset="0"/>
              </a:rPr>
              <a:t>Pre requisites for Standard Work</a:t>
            </a:r>
            <a:endParaRPr lang="en-GB" sz="1800" dirty="0" smtClean="0"/>
          </a:p>
        </p:txBody>
      </p:sp>
    </p:spTree>
    <p:extLst>
      <p:ext uri="{BB962C8B-B14F-4D97-AF65-F5344CB8AC3E}">
        <p14:creationId xmlns:p14="http://schemas.microsoft.com/office/powerpoint/2010/main" val="20176510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xfrm>
            <a:off x="358775" y="358775"/>
            <a:ext cx="8245475" cy="498475"/>
          </a:xfrm>
        </p:spPr>
        <p:txBody>
          <a:bodyPr/>
          <a:lstStyle/>
          <a:p>
            <a:r>
              <a:rPr lang="en-US" sz="2400" dirty="0"/>
              <a:t>Lean management tools &amp; techniques</a:t>
            </a:r>
            <a:r>
              <a:rPr lang="en-US" sz="2400" dirty="0" smtClean="0"/>
              <a:t/>
            </a:r>
            <a:br>
              <a:rPr lang="en-US" sz="2400" dirty="0" smtClean="0"/>
            </a:br>
            <a:r>
              <a:rPr lang="en-GB" sz="1800" b="1" dirty="0" smtClean="0">
                <a:solidFill>
                  <a:srgbClr val="99CC33"/>
                </a:solidFill>
                <a:cs typeface="Arial" pitchFamily="34" charset="0"/>
              </a:rPr>
              <a:t>Standard Work</a:t>
            </a:r>
            <a:endParaRPr lang="en-GB" sz="1800" dirty="0" smtClean="0"/>
          </a:p>
        </p:txBody>
      </p:sp>
      <p:sp>
        <p:nvSpPr>
          <p:cNvPr id="7" name="Rectangle 7"/>
          <p:cNvSpPr>
            <a:spLocks noGrp="1" noChangeArrowheads="1"/>
          </p:cNvSpPr>
          <p:nvPr>
            <p:ph type="body" sz="half" idx="1"/>
          </p:nvPr>
        </p:nvSpPr>
        <p:spPr>
          <a:xfrm>
            <a:off x="358775" y="1276077"/>
            <a:ext cx="4764088" cy="5008562"/>
          </a:xfrm>
        </p:spPr>
        <p:txBody>
          <a:bodyPr/>
          <a:lstStyle/>
          <a:p>
            <a:pPr marL="273050" indent="-273050">
              <a:buFont typeface="Wingdings" panose="05000000000000000000" pitchFamily="2" charset="2"/>
              <a:buChar char="§"/>
            </a:pPr>
            <a:r>
              <a:rPr lang="en-US" altLang="fr-FR" sz="1600" dirty="0" smtClean="0"/>
              <a:t>Standard </a:t>
            </a:r>
            <a:r>
              <a:rPr lang="en-US" altLang="fr-FR" sz="1600" dirty="0"/>
              <a:t>Work means that </a:t>
            </a:r>
            <a:r>
              <a:rPr lang="en-US" altLang="fr-FR" sz="1600" b="1" dirty="0"/>
              <a:t>everyone</a:t>
            </a:r>
            <a:r>
              <a:rPr lang="en-US" altLang="fr-FR" sz="1600" dirty="0"/>
              <a:t> performs their work in the same way, and that is currently the </a:t>
            </a:r>
            <a:r>
              <a:rPr lang="en-US" altLang="fr-FR" sz="1600" b="1" dirty="0"/>
              <a:t>best way we know how to do </a:t>
            </a:r>
            <a:r>
              <a:rPr lang="en-US" altLang="fr-FR" sz="1600" b="1" dirty="0" smtClean="0"/>
              <a:t>it </a:t>
            </a:r>
          </a:p>
          <a:p>
            <a:pPr marL="273050" indent="-273050">
              <a:buFont typeface="Wingdings" panose="05000000000000000000" pitchFamily="2" charset="2"/>
              <a:buChar char="§"/>
            </a:pPr>
            <a:r>
              <a:rPr lang="en-US" altLang="fr-FR" sz="1600" dirty="0" smtClean="0"/>
              <a:t>Standard </a:t>
            </a:r>
            <a:r>
              <a:rPr lang="en-US" altLang="fr-FR" sz="1600" dirty="0"/>
              <a:t>Work is the </a:t>
            </a:r>
            <a:r>
              <a:rPr lang="en-US" altLang="fr-FR" sz="1600" dirty="0" smtClean="0"/>
              <a:t>foundation of </a:t>
            </a:r>
            <a:r>
              <a:rPr lang="en-US" altLang="fr-FR" sz="1600" dirty="0"/>
              <a:t>Lean and is the essential base for continuous improvement</a:t>
            </a:r>
            <a:endParaRPr lang="en-US" sz="1600" dirty="0"/>
          </a:p>
          <a:p>
            <a:pPr marL="273050" indent="-273050">
              <a:buFont typeface="Wingdings" panose="05000000000000000000" pitchFamily="2" charset="2"/>
              <a:buChar char="§"/>
            </a:pPr>
            <a:r>
              <a:rPr lang="en-US" sz="1600" dirty="0"/>
              <a:t> Standard Work is a method of defining, </a:t>
            </a:r>
            <a:r>
              <a:rPr lang="en-US" sz="1600" dirty="0" smtClean="0"/>
              <a:t>organizing </a:t>
            </a:r>
            <a:r>
              <a:rPr lang="en-US" sz="1600" dirty="0"/>
              <a:t>and agreeing the activity in a process so as to ensure</a:t>
            </a:r>
            <a:r>
              <a:rPr lang="en-US" sz="1600" dirty="0" smtClean="0"/>
              <a:t>:</a:t>
            </a:r>
          </a:p>
          <a:p>
            <a:pPr marL="627063" indent="-163513">
              <a:buFont typeface="+mj-lt"/>
              <a:buAutoNum type="arabicPeriod"/>
            </a:pPr>
            <a:r>
              <a:rPr lang="en-US" sz="1600" dirty="0" smtClean="0"/>
              <a:t>The </a:t>
            </a:r>
            <a:r>
              <a:rPr lang="en-US" sz="1600" b="1" dirty="0"/>
              <a:t>most effective &amp; efficient use </a:t>
            </a:r>
            <a:r>
              <a:rPr lang="en-US" sz="1600" dirty="0"/>
              <a:t>of resources, people, </a:t>
            </a:r>
            <a:r>
              <a:rPr lang="en-US" sz="1600" dirty="0" smtClean="0"/>
              <a:t>tools and equipment</a:t>
            </a:r>
          </a:p>
          <a:p>
            <a:pPr marL="627063" indent="-163513">
              <a:buFont typeface="+mj-lt"/>
              <a:buAutoNum type="arabicPeriod"/>
            </a:pPr>
            <a:r>
              <a:rPr lang="en-US" sz="1600" dirty="0" smtClean="0"/>
              <a:t>That </a:t>
            </a:r>
            <a:r>
              <a:rPr lang="en-US" sz="1600" dirty="0"/>
              <a:t>the customer receives a </a:t>
            </a:r>
            <a:r>
              <a:rPr lang="en-US" sz="1600" b="1" dirty="0"/>
              <a:t>consistently high level of quality</a:t>
            </a:r>
            <a:r>
              <a:rPr lang="en-US" sz="1600" dirty="0"/>
              <a:t> in every product or </a:t>
            </a:r>
            <a:r>
              <a:rPr lang="en-US" sz="1600" dirty="0" smtClean="0"/>
              <a:t>service</a:t>
            </a:r>
          </a:p>
          <a:p>
            <a:pPr marL="273050" indent="-273050">
              <a:buFont typeface="Wingdings" panose="05000000000000000000" pitchFamily="2" charset="2"/>
              <a:buChar char="§"/>
            </a:pPr>
            <a:r>
              <a:rPr lang="en-US" sz="1600" dirty="0"/>
              <a:t>It requires the engagement of people at every level, with everyone focusing on the needs of the customer.</a:t>
            </a:r>
          </a:p>
          <a:p>
            <a:pPr marL="285750" indent="-285750">
              <a:buFont typeface="Wingdings" panose="05000000000000000000" pitchFamily="2" charset="2"/>
              <a:buChar char="§"/>
            </a:pPr>
            <a:endParaRPr lang="en-GB" altLang="fr-FR" sz="1400" dirty="0" smtClean="0"/>
          </a:p>
          <a:p>
            <a:pPr marL="185738" indent="-185738">
              <a:buFontTx/>
              <a:buChar char="•"/>
            </a:pPr>
            <a:endParaRPr lang="en-GB" altLang="fr-FR" sz="1600" dirty="0"/>
          </a:p>
        </p:txBody>
      </p:sp>
      <p:sp>
        <p:nvSpPr>
          <p:cNvPr id="9" name="Slide Number Placeholder 4"/>
          <p:cNvSpPr>
            <a:spLocks noGrp="1"/>
          </p:cNvSpPr>
          <p:nvPr>
            <p:ph type="sldNum" sz="quarter" idx="10"/>
          </p:nvPr>
        </p:nvSpPr>
        <p:spPr>
          <a:prstGeom prst="rect">
            <a:avLst/>
          </a:prstGeom>
          <a:noFill/>
        </p:spPr>
        <p:txBody>
          <a:bodyPr/>
          <a:lstStyle/>
          <a:p>
            <a:fld id="{D7BA8602-1D36-42F3-9ADD-DC3FBBDDCECF}" type="slidenum">
              <a:rPr lang="en-GB" altLang="en-GB" sz="800"/>
              <a:pPr/>
              <a:t>56</a:t>
            </a:fld>
            <a:endParaRPr lang="en-GB" altLang="en-GB" sz="800"/>
          </a:p>
        </p:txBody>
      </p:sp>
      <p:sp>
        <p:nvSpPr>
          <p:cNvPr id="6" name="Rectangle 5"/>
          <p:cNvSpPr/>
          <p:nvPr/>
        </p:nvSpPr>
        <p:spPr>
          <a:xfrm>
            <a:off x="5149850" y="850900"/>
            <a:ext cx="407988" cy="1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sp>
        <p:nvSpPr>
          <p:cNvPr id="10" name="Rectangle 4"/>
          <p:cNvSpPr>
            <a:spLocks noChangeArrowheads="1"/>
          </p:cNvSpPr>
          <p:nvPr/>
        </p:nvSpPr>
        <p:spPr bwMode="auto">
          <a:xfrm>
            <a:off x="361950" y="5935242"/>
            <a:ext cx="8455025" cy="369322"/>
          </a:xfrm>
          <a:prstGeom prst="rect">
            <a:avLst/>
          </a:prstGeom>
          <a:solidFill>
            <a:schemeClr val="accent3"/>
          </a:solidFill>
          <a:ln w="28575" algn="ctr">
            <a:noFill/>
            <a:miter lim="800000"/>
            <a:headEnd/>
            <a:tailEnd/>
          </a:ln>
        </p:spPr>
        <p:txBody>
          <a:bodyPr wrap="square" lIns="91429" tIns="45715" rIns="91429" bIns="45715">
            <a:spAutoFit/>
          </a:bodyPr>
          <a:lstStyle/>
          <a:p>
            <a:pPr algn="ctr" eaLnBrk="0" hangingPunct="0">
              <a:buClr>
                <a:srgbClr val="009900"/>
              </a:buClr>
              <a:buFont typeface="Monotype Sorts" pitchFamily="2" charset="2"/>
              <a:buNone/>
            </a:pPr>
            <a:r>
              <a:rPr lang="en-US" dirty="0">
                <a:solidFill>
                  <a:schemeClr val="bg1"/>
                </a:solidFill>
              </a:rPr>
              <a:t>“Without Standard Work there can be no Continuous </a:t>
            </a:r>
            <a:r>
              <a:rPr lang="en-US" dirty="0" smtClean="0">
                <a:solidFill>
                  <a:schemeClr val="bg1"/>
                </a:solidFill>
              </a:rPr>
              <a:t>Improvement”</a:t>
            </a:r>
            <a:endParaRPr lang="en-US" dirty="0">
              <a:solidFill>
                <a:schemeClr val="bg1"/>
              </a:solidFill>
            </a:endParaRPr>
          </a:p>
        </p:txBody>
      </p:sp>
      <p:sp>
        <p:nvSpPr>
          <p:cNvPr id="4" name="Oval 3"/>
          <p:cNvSpPr/>
          <p:nvPr/>
        </p:nvSpPr>
        <p:spPr bwMode="auto">
          <a:xfrm>
            <a:off x="5964074" y="2197289"/>
            <a:ext cx="1323833" cy="132383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5" name="Isosceles Triangle 4"/>
          <p:cNvSpPr/>
          <p:nvPr/>
        </p:nvSpPr>
        <p:spPr bwMode="auto">
          <a:xfrm rot="19935167">
            <a:off x="5776240" y="3323230"/>
            <a:ext cx="869535" cy="504967"/>
          </a:xfrm>
          <a:prstGeom prst="triangl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cxnSp>
        <p:nvCxnSpPr>
          <p:cNvPr id="3" name="Straight Connector 2"/>
          <p:cNvCxnSpPr/>
          <p:nvPr/>
        </p:nvCxnSpPr>
        <p:spPr bwMode="auto">
          <a:xfrm flipV="1">
            <a:off x="5508104" y="2661313"/>
            <a:ext cx="2885269" cy="1559775"/>
          </a:xfrm>
          <a:prstGeom prst="line">
            <a:avLst/>
          </a:prstGeom>
          <a:solidFill>
            <a:schemeClr val="accent1"/>
          </a:solidFill>
          <a:ln w="57150" cap="flat" cmpd="sng" algn="ctr">
            <a:solidFill>
              <a:schemeClr val="accent1"/>
            </a:solidFill>
            <a:prstDash val="solid"/>
            <a:round/>
            <a:headEnd type="none" w="med" len="med"/>
            <a:tailEnd type="none" w="med" len="med"/>
          </a:ln>
          <a:effectLst/>
        </p:spPr>
      </p:cxnSp>
      <p:sp>
        <p:nvSpPr>
          <p:cNvPr id="13" name="Right Arrow 12"/>
          <p:cNvSpPr/>
          <p:nvPr/>
        </p:nvSpPr>
        <p:spPr bwMode="auto">
          <a:xfrm rot="20034931">
            <a:off x="7231486" y="1965277"/>
            <a:ext cx="978717" cy="46402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4" name="Circular Arrow 13"/>
          <p:cNvSpPr/>
          <p:nvPr/>
        </p:nvSpPr>
        <p:spPr bwMode="auto">
          <a:xfrm rot="16644714">
            <a:off x="6074527" y="2251879"/>
            <a:ext cx="1108881" cy="1108881"/>
          </a:xfrm>
          <a:prstGeom prst="circularArrow">
            <a:avLst>
              <a:gd name="adj1" fmla="val 12500"/>
              <a:gd name="adj2" fmla="val 1142319"/>
              <a:gd name="adj3" fmla="val 20457681"/>
              <a:gd name="adj4" fmla="val 13684973"/>
              <a:gd name="adj5" fmla="val 12500"/>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7" name="Rounded Rectangular Callout 16"/>
          <p:cNvSpPr/>
          <p:nvPr/>
        </p:nvSpPr>
        <p:spPr bwMode="auto">
          <a:xfrm>
            <a:off x="6211006" y="4544704"/>
            <a:ext cx="2373435" cy="887105"/>
          </a:xfrm>
          <a:prstGeom prst="wedgeRoundRectCallout">
            <a:avLst>
              <a:gd name="adj1" fmla="val -45994"/>
              <a:gd name="adj2" fmla="val -133667"/>
              <a:gd name="adj3" fmla="val 16667"/>
            </a:avLst>
          </a:prstGeom>
          <a:solidFill>
            <a:schemeClr val="bg1">
              <a:lumMod val="75000"/>
            </a:schemeClr>
          </a:solidFill>
          <a:ln w="9525" cap="flat" cmpd="sng" algn="ctr">
            <a:no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Without</a:t>
            </a:r>
            <a:r>
              <a:rPr kumimoji="0" lang="en-US" sz="1400" b="0" i="0" u="none" strike="noStrike" cap="none" normalizeH="0" dirty="0" smtClean="0">
                <a:ln>
                  <a:noFill/>
                </a:ln>
                <a:solidFill>
                  <a:schemeClr val="tx1"/>
                </a:solidFill>
                <a:effectLst/>
                <a:latin typeface="Arial" charset="0"/>
              </a:rPr>
              <a:t> </a:t>
            </a:r>
            <a:r>
              <a:rPr kumimoji="0" lang="en-US" sz="1400" i="0" u="none" strike="noStrike" cap="none" normalizeH="0" dirty="0" smtClean="0">
                <a:ln>
                  <a:noFill/>
                </a:ln>
                <a:solidFill>
                  <a:schemeClr val="tx1"/>
                </a:solidFill>
                <a:effectLst/>
                <a:latin typeface="Arial" charset="0"/>
              </a:rPr>
              <a:t>standardization</a:t>
            </a:r>
            <a:r>
              <a:rPr kumimoji="0" lang="en-US" sz="1400" b="0" i="0" u="none" strike="noStrike" cap="none" normalizeH="0" dirty="0" smtClean="0">
                <a:ln>
                  <a:noFill/>
                </a:ln>
                <a:solidFill>
                  <a:schemeClr val="tx1"/>
                </a:solidFill>
                <a:effectLst/>
                <a:latin typeface="Arial" charset="0"/>
              </a:rPr>
              <a:t>, all improvements will roll back in time</a:t>
            </a:r>
            <a:endParaRPr kumimoji="0" lang="en-US" sz="1400" b="0" i="0" u="none" strike="noStrike" cap="none" normalizeH="0" baseline="0" dirty="0" smtClean="0">
              <a:ln>
                <a:noFill/>
              </a:ln>
              <a:solidFill>
                <a:schemeClr val="tx1"/>
              </a:solidFill>
              <a:effectLst/>
              <a:latin typeface="Arial" charset="0"/>
            </a:endParaRPr>
          </a:p>
        </p:txBody>
      </p:sp>
      <p:sp>
        <p:nvSpPr>
          <p:cNvPr id="18" name="Rectangle 17"/>
          <p:cNvSpPr/>
          <p:nvPr/>
        </p:nvSpPr>
        <p:spPr bwMode="auto">
          <a:xfrm>
            <a:off x="6007636" y="1505357"/>
            <a:ext cx="2385738" cy="272955"/>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2"/>
                </a:solidFill>
                <a:effectLst/>
                <a:latin typeface="Arial" charset="0"/>
              </a:rPr>
              <a:t>Continuous improvements</a:t>
            </a:r>
          </a:p>
        </p:txBody>
      </p:sp>
    </p:spTree>
    <p:extLst>
      <p:ext uri="{BB962C8B-B14F-4D97-AF65-F5344CB8AC3E}">
        <p14:creationId xmlns:p14="http://schemas.microsoft.com/office/powerpoint/2010/main" val="2277069538"/>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xfrm>
            <a:off x="358775" y="358775"/>
            <a:ext cx="8245475" cy="498475"/>
          </a:xfrm>
        </p:spPr>
        <p:txBody>
          <a:bodyPr/>
          <a:lstStyle/>
          <a:p>
            <a:r>
              <a:rPr lang="en-US" sz="2400" dirty="0"/>
              <a:t>Lean management tools &amp; techniques</a:t>
            </a:r>
            <a:r>
              <a:rPr lang="en-US" sz="2400" dirty="0" smtClean="0"/>
              <a:t/>
            </a:r>
            <a:br>
              <a:rPr lang="en-US" sz="2400" dirty="0" smtClean="0"/>
            </a:br>
            <a:r>
              <a:rPr lang="en-GB" sz="1800" b="1" dirty="0" smtClean="0">
                <a:solidFill>
                  <a:srgbClr val="99CC33"/>
                </a:solidFill>
                <a:cs typeface="Arial" pitchFamily="34" charset="0"/>
              </a:rPr>
              <a:t>Standard Work – Practical use</a:t>
            </a:r>
            <a:endParaRPr lang="en-GB" sz="1800" dirty="0" smtClean="0"/>
          </a:p>
        </p:txBody>
      </p:sp>
      <p:sp>
        <p:nvSpPr>
          <p:cNvPr id="9" name="Slide Number Placeholder 4"/>
          <p:cNvSpPr>
            <a:spLocks noGrp="1"/>
          </p:cNvSpPr>
          <p:nvPr>
            <p:ph type="sldNum" sz="quarter" idx="10"/>
          </p:nvPr>
        </p:nvSpPr>
        <p:spPr>
          <a:prstGeom prst="rect">
            <a:avLst/>
          </a:prstGeom>
          <a:noFill/>
        </p:spPr>
        <p:txBody>
          <a:bodyPr/>
          <a:lstStyle/>
          <a:p>
            <a:fld id="{D7BA8602-1D36-42F3-9ADD-DC3FBBDDCECF}" type="slidenum">
              <a:rPr lang="en-GB" altLang="en-GB" sz="800"/>
              <a:pPr/>
              <a:t>57</a:t>
            </a:fld>
            <a:endParaRPr lang="en-GB" altLang="en-GB" sz="800"/>
          </a:p>
        </p:txBody>
      </p:sp>
      <p:sp>
        <p:nvSpPr>
          <p:cNvPr id="6" name="Rectangle 5"/>
          <p:cNvSpPr/>
          <p:nvPr/>
        </p:nvSpPr>
        <p:spPr>
          <a:xfrm>
            <a:off x="5149850" y="850900"/>
            <a:ext cx="407988" cy="1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sp>
        <p:nvSpPr>
          <p:cNvPr id="7" name="Rectangle 3"/>
          <p:cNvSpPr>
            <a:spLocks noChangeArrowheads="1"/>
          </p:cNvSpPr>
          <p:nvPr/>
        </p:nvSpPr>
        <p:spPr bwMode="auto">
          <a:xfrm>
            <a:off x="361950" y="1287463"/>
            <a:ext cx="8455025" cy="5259387"/>
          </a:xfrm>
          <a:prstGeom prst="rect">
            <a:avLst/>
          </a:prstGeom>
          <a:noFill/>
          <a:ln w="9525">
            <a:noFill/>
            <a:miter lim="800000"/>
            <a:headEnd/>
            <a:tailEnd/>
          </a:ln>
        </p:spPr>
        <p:txBody>
          <a:bodyPr lIns="0" tIns="0" rIns="0" bIns="0"/>
          <a:lstStyle/>
          <a:p>
            <a:pPr>
              <a:spcBef>
                <a:spcPts val="600"/>
              </a:spcBef>
            </a:pPr>
            <a:r>
              <a:rPr lang="en-GB" dirty="0">
                <a:solidFill>
                  <a:schemeClr val="accent1"/>
                </a:solidFill>
                <a:latin typeface="+mj-lt"/>
              </a:rPr>
              <a:t>Steps to develop an SOP:</a:t>
            </a:r>
          </a:p>
          <a:p>
            <a:pPr marL="285750" indent="-285750">
              <a:spcBef>
                <a:spcPts val="600"/>
              </a:spcBef>
              <a:buFont typeface="Wingdings" panose="05000000000000000000" pitchFamily="2" charset="2"/>
              <a:buChar char="§"/>
            </a:pPr>
            <a:endParaRPr lang="en-GB" sz="1600" b="0" dirty="0" smtClean="0">
              <a:solidFill>
                <a:schemeClr val="accent1"/>
              </a:solidFill>
              <a:latin typeface="+mj-lt"/>
            </a:endParaRPr>
          </a:p>
          <a:p>
            <a:pPr marL="285750" indent="-285750">
              <a:spcBef>
                <a:spcPts val="600"/>
              </a:spcBef>
              <a:buFont typeface="Wingdings" panose="05000000000000000000" pitchFamily="2" charset="2"/>
              <a:buChar char="§"/>
            </a:pPr>
            <a:endParaRPr lang="en-GB" sz="1600" b="0" dirty="0">
              <a:solidFill>
                <a:schemeClr val="accent1"/>
              </a:solidFill>
              <a:latin typeface="+mj-lt"/>
            </a:endParaRPr>
          </a:p>
          <a:p>
            <a:pPr marL="285750" indent="-285750">
              <a:spcBef>
                <a:spcPts val="600"/>
              </a:spcBef>
              <a:buFont typeface="Wingdings" panose="05000000000000000000" pitchFamily="2" charset="2"/>
              <a:buChar char="§"/>
            </a:pPr>
            <a:endParaRPr lang="en-GB" sz="1600" b="0" dirty="0">
              <a:solidFill>
                <a:schemeClr val="accent1"/>
              </a:solidFill>
              <a:latin typeface="+mj-lt"/>
            </a:endParaRPr>
          </a:p>
          <a:p>
            <a:pPr marL="285750" indent="-285750">
              <a:spcBef>
                <a:spcPts val="600"/>
              </a:spcBef>
              <a:buFont typeface="Wingdings" panose="05000000000000000000" pitchFamily="2" charset="2"/>
              <a:buChar char="§"/>
            </a:pPr>
            <a:r>
              <a:rPr lang="en-GB" sz="1600" dirty="0" smtClean="0">
                <a:solidFill>
                  <a:schemeClr val="accent1"/>
                </a:solidFill>
                <a:latin typeface="+mj-lt"/>
              </a:rPr>
              <a:t>Brainstorm</a:t>
            </a:r>
            <a:r>
              <a:rPr lang="en-GB" sz="1600" b="0" dirty="0" smtClean="0">
                <a:solidFill>
                  <a:schemeClr val="accent1"/>
                </a:solidFill>
                <a:latin typeface="+mj-lt"/>
              </a:rPr>
              <a:t> </a:t>
            </a:r>
            <a:r>
              <a:rPr lang="en-GB" sz="1600" b="0" dirty="0">
                <a:solidFill>
                  <a:schemeClr val="accent1"/>
                </a:solidFill>
                <a:latin typeface="+mj-lt"/>
              </a:rPr>
              <a:t>with the team to identify all the steps required to carry out a task or activity. Include individuals outside the team who are expected to carry out the task after the project is completed; this helps with buy-in </a:t>
            </a:r>
            <a:r>
              <a:rPr lang="en-GB" sz="1600" b="0" dirty="0" smtClean="0">
                <a:solidFill>
                  <a:schemeClr val="accent1"/>
                </a:solidFill>
                <a:latin typeface="+mj-lt"/>
              </a:rPr>
              <a:t>later</a:t>
            </a:r>
            <a:endParaRPr lang="en-GB" sz="1600" b="0" dirty="0">
              <a:solidFill>
                <a:schemeClr val="accent1"/>
              </a:solidFill>
              <a:latin typeface="+mj-lt"/>
            </a:endParaRPr>
          </a:p>
          <a:p>
            <a:pPr marL="285750" indent="-285750">
              <a:spcBef>
                <a:spcPts val="600"/>
              </a:spcBef>
              <a:buFont typeface="Wingdings" panose="05000000000000000000" pitchFamily="2" charset="2"/>
              <a:buChar char="§"/>
            </a:pPr>
            <a:r>
              <a:rPr lang="en-GB" sz="1600" dirty="0">
                <a:solidFill>
                  <a:schemeClr val="accent1"/>
                </a:solidFill>
                <a:latin typeface="+mj-lt"/>
              </a:rPr>
              <a:t>Organize</a:t>
            </a:r>
            <a:r>
              <a:rPr lang="en-GB" sz="1600" b="0" dirty="0">
                <a:solidFill>
                  <a:schemeClr val="accent1"/>
                </a:solidFill>
                <a:latin typeface="+mj-lt"/>
              </a:rPr>
              <a:t> activities into the proper time sequence and confirm with the </a:t>
            </a:r>
            <a:r>
              <a:rPr lang="en-GB" sz="1600" b="0" dirty="0" smtClean="0">
                <a:solidFill>
                  <a:schemeClr val="accent1"/>
                </a:solidFill>
                <a:latin typeface="+mj-lt"/>
              </a:rPr>
              <a:t>team</a:t>
            </a:r>
            <a:endParaRPr lang="en-GB" sz="1600" b="0" dirty="0">
              <a:solidFill>
                <a:schemeClr val="accent1"/>
              </a:solidFill>
              <a:latin typeface="+mj-lt"/>
            </a:endParaRPr>
          </a:p>
          <a:p>
            <a:pPr marL="285750" indent="-285750">
              <a:spcBef>
                <a:spcPts val="600"/>
              </a:spcBef>
              <a:buFont typeface="Wingdings" panose="05000000000000000000" pitchFamily="2" charset="2"/>
              <a:buChar char="§"/>
            </a:pPr>
            <a:r>
              <a:rPr lang="en-GB" sz="1600" dirty="0">
                <a:solidFill>
                  <a:schemeClr val="accent1"/>
                </a:solidFill>
                <a:latin typeface="+mj-lt"/>
              </a:rPr>
              <a:t>Write the SOP</a:t>
            </a:r>
            <a:r>
              <a:rPr lang="en-GB" sz="1600" b="0" dirty="0">
                <a:solidFill>
                  <a:schemeClr val="accent1"/>
                </a:solidFill>
                <a:latin typeface="+mj-lt"/>
              </a:rPr>
              <a:t> to include additional requirements that need to be explained to ensure a uniform output every time</a:t>
            </a:r>
            <a:r>
              <a:rPr lang="en-GB" sz="1600" b="0" dirty="0" smtClean="0">
                <a:solidFill>
                  <a:schemeClr val="accent1"/>
                </a:solidFill>
                <a:latin typeface="+mj-lt"/>
              </a:rPr>
              <a:t>. (e.g. Key points to be aware of)</a:t>
            </a:r>
            <a:endParaRPr lang="en-GB" sz="1600" b="0" dirty="0">
              <a:solidFill>
                <a:schemeClr val="accent1"/>
              </a:solidFill>
              <a:latin typeface="+mj-lt"/>
            </a:endParaRPr>
          </a:p>
          <a:p>
            <a:pPr marL="285750" indent="-285750">
              <a:spcBef>
                <a:spcPts val="600"/>
              </a:spcBef>
              <a:buFont typeface="Wingdings" panose="05000000000000000000" pitchFamily="2" charset="2"/>
              <a:buChar char="§"/>
            </a:pPr>
            <a:r>
              <a:rPr lang="en-GB" sz="1600" dirty="0">
                <a:solidFill>
                  <a:schemeClr val="accent1"/>
                </a:solidFill>
                <a:latin typeface="+mj-lt"/>
              </a:rPr>
              <a:t>Review the draft SOP</a:t>
            </a:r>
            <a:r>
              <a:rPr lang="en-GB" sz="1600" b="0" dirty="0">
                <a:solidFill>
                  <a:schemeClr val="accent1"/>
                </a:solidFill>
                <a:latin typeface="+mj-lt"/>
              </a:rPr>
              <a:t> with the team by repeated trialling of it. Confirm that the process output delivers consistent required </a:t>
            </a:r>
            <a:r>
              <a:rPr lang="en-GB" sz="1600" b="0" dirty="0" smtClean="0">
                <a:solidFill>
                  <a:schemeClr val="accent1"/>
                </a:solidFill>
                <a:latin typeface="+mj-lt"/>
              </a:rPr>
              <a:t>quality</a:t>
            </a:r>
            <a:endParaRPr lang="en-GB" sz="1600" b="0" dirty="0">
              <a:solidFill>
                <a:schemeClr val="accent1"/>
              </a:solidFill>
              <a:latin typeface="+mj-lt"/>
            </a:endParaRPr>
          </a:p>
          <a:p>
            <a:pPr marL="285750" indent="-285750">
              <a:spcBef>
                <a:spcPts val="600"/>
              </a:spcBef>
              <a:buFont typeface="Wingdings" panose="05000000000000000000" pitchFamily="2" charset="2"/>
              <a:buChar char="§"/>
            </a:pPr>
            <a:r>
              <a:rPr lang="en-GB" sz="1600" dirty="0">
                <a:solidFill>
                  <a:schemeClr val="accent1"/>
                </a:solidFill>
                <a:latin typeface="+mj-lt"/>
              </a:rPr>
              <a:t>Approve</a:t>
            </a:r>
            <a:r>
              <a:rPr lang="en-GB" sz="1600" b="0" dirty="0">
                <a:solidFill>
                  <a:schemeClr val="accent1"/>
                </a:solidFill>
                <a:latin typeface="+mj-lt"/>
              </a:rPr>
              <a:t> the SOP and </a:t>
            </a:r>
            <a:r>
              <a:rPr lang="en-GB" sz="1600" dirty="0">
                <a:solidFill>
                  <a:schemeClr val="accent1"/>
                </a:solidFill>
                <a:latin typeface="+mj-lt"/>
              </a:rPr>
              <a:t>train</a:t>
            </a:r>
            <a:r>
              <a:rPr lang="en-GB" sz="1600" b="0" dirty="0">
                <a:solidFill>
                  <a:schemeClr val="accent1"/>
                </a:solidFill>
                <a:latin typeface="+mj-lt"/>
              </a:rPr>
              <a:t> all </a:t>
            </a:r>
            <a:r>
              <a:rPr lang="en-GB" sz="1600" b="0" dirty="0" smtClean="0">
                <a:solidFill>
                  <a:schemeClr val="accent1"/>
                </a:solidFill>
                <a:latin typeface="+mj-lt"/>
              </a:rPr>
              <a:t>operators</a:t>
            </a:r>
          </a:p>
          <a:p>
            <a:pPr marL="285750" indent="-285750">
              <a:spcBef>
                <a:spcPts val="600"/>
              </a:spcBef>
              <a:buFont typeface="Wingdings" panose="05000000000000000000" pitchFamily="2" charset="2"/>
              <a:buChar char="§"/>
            </a:pPr>
            <a:r>
              <a:rPr lang="en-GB" sz="1600" dirty="0" smtClean="0">
                <a:solidFill>
                  <a:schemeClr val="accent1"/>
                </a:solidFill>
                <a:latin typeface="+mj-lt"/>
              </a:rPr>
              <a:t>Audit </a:t>
            </a:r>
            <a:r>
              <a:rPr lang="en-GB" sz="1600" b="0" dirty="0" smtClean="0">
                <a:solidFill>
                  <a:schemeClr val="accent1"/>
                </a:solidFill>
                <a:latin typeface="+mj-lt"/>
              </a:rPr>
              <a:t>the application of the SOP</a:t>
            </a:r>
            <a:endParaRPr lang="en-GB" sz="1600" b="0" dirty="0">
              <a:solidFill>
                <a:schemeClr val="accent1"/>
              </a:solidFill>
              <a:latin typeface="+mj-lt"/>
            </a:endParaRPr>
          </a:p>
        </p:txBody>
      </p:sp>
      <p:sp>
        <p:nvSpPr>
          <p:cNvPr id="10" name="Rectangle 4"/>
          <p:cNvSpPr>
            <a:spLocks noChangeArrowheads="1"/>
          </p:cNvSpPr>
          <p:nvPr/>
        </p:nvSpPr>
        <p:spPr bwMode="auto">
          <a:xfrm>
            <a:off x="361950" y="5634986"/>
            <a:ext cx="8455025" cy="669925"/>
          </a:xfrm>
          <a:prstGeom prst="rect">
            <a:avLst/>
          </a:prstGeom>
          <a:solidFill>
            <a:schemeClr val="accent3"/>
          </a:solidFill>
          <a:ln w="28575" algn="ctr">
            <a:noFill/>
            <a:miter lim="800000"/>
            <a:headEnd/>
            <a:tailEnd/>
          </a:ln>
        </p:spPr>
        <p:txBody>
          <a:bodyPr wrap="square" lIns="91429" tIns="45715" rIns="91429" bIns="45715">
            <a:spAutoFit/>
          </a:bodyPr>
          <a:lstStyle/>
          <a:p>
            <a:pPr algn="ctr" eaLnBrk="0" hangingPunct="0">
              <a:buClr>
                <a:srgbClr val="009900"/>
              </a:buClr>
              <a:buFont typeface="Monotype Sorts" pitchFamily="2" charset="2"/>
              <a:buNone/>
            </a:pPr>
            <a:r>
              <a:rPr lang="en-US" dirty="0">
                <a:solidFill>
                  <a:schemeClr val="bg1"/>
                </a:solidFill>
              </a:rPr>
              <a:t>All employees at all levels are actively encouraged and expected to regularly improve procedures</a:t>
            </a:r>
          </a:p>
        </p:txBody>
      </p:sp>
      <p:grpSp>
        <p:nvGrpSpPr>
          <p:cNvPr id="3" name="Group 2"/>
          <p:cNvGrpSpPr/>
          <p:nvPr/>
        </p:nvGrpSpPr>
        <p:grpSpPr>
          <a:xfrm>
            <a:off x="361951" y="1631659"/>
            <a:ext cx="8455024" cy="852233"/>
            <a:chOff x="361951" y="1631659"/>
            <a:chExt cx="8455024" cy="852233"/>
          </a:xfrm>
        </p:grpSpPr>
        <p:sp>
          <p:nvSpPr>
            <p:cNvPr id="17" name="Rectangle 4"/>
            <p:cNvSpPr>
              <a:spLocks noChangeArrowheads="1"/>
            </p:cNvSpPr>
            <p:nvPr/>
          </p:nvSpPr>
          <p:spPr bwMode="auto">
            <a:xfrm>
              <a:off x="361951" y="1645306"/>
              <a:ext cx="8455024" cy="838586"/>
            </a:xfrm>
            <a:prstGeom prst="roundRect">
              <a:avLst/>
            </a:prstGeom>
            <a:solidFill>
              <a:schemeClr val="accent1"/>
            </a:solidFill>
            <a:ln w="28575" algn="ctr">
              <a:noFill/>
              <a:miter lim="800000"/>
              <a:headEnd/>
              <a:tailEnd/>
            </a:ln>
          </p:spPr>
          <p:txBody>
            <a:bodyPr wrap="none" lIns="91429" tIns="45715" rIns="91429" bIns="45715">
              <a:noAutofit/>
            </a:bodyPr>
            <a:lstStyle/>
            <a:p>
              <a:pPr algn="ctr" eaLnBrk="0" hangingPunct="0">
                <a:buClr>
                  <a:srgbClr val="009900"/>
                </a:buClr>
                <a:buFont typeface="Monotype Sorts" pitchFamily="2" charset="2"/>
                <a:buNone/>
              </a:pPr>
              <a:endParaRPr lang="en-US" dirty="0">
                <a:solidFill>
                  <a:schemeClr val="bg1"/>
                </a:solidFill>
              </a:endParaRPr>
            </a:p>
          </p:txBody>
        </p:sp>
        <p:grpSp>
          <p:nvGrpSpPr>
            <p:cNvPr id="11" name="Group 16"/>
            <p:cNvGrpSpPr>
              <a:grpSpLocks/>
            </p:cNvGrpSpPr>
            <p:nvPr/>
          </p:nvGrpSpPr>
          <p:grpSpPr bwMode="auto">
            <a:xfrm>
              <a:off x="716573" y="1631659"/>
              <a:ext cx="7712319" cy="396000"/>
              <a:chOff x="247" y="728"/>
              <a:chExt cx="5263" cy="368"/>
            </a:xfrm>
            <a:solidFill>
              <a:schemeClr val="accent1"/>
            </a:solidFill>
          </p:grpSpPr>
          <p:sp>
            <p:nvSpPr>
              <p:cNvPr id="12" name="AutoShape 17"/>
              <p:cNvSpPr>
                <a:spLocks noChangeArrowheads="1"/>
              </p:cNvSpPr>
              <p:nvPr/>
            </p:nvSpPr>
            <p:spPr bwMode="gray">
              <a:xfrm>
                <a:off x="247" y="728"/>
                <a:ext cx="1144" cy="368"/>
              </a:xfrm>
              <a:prstGeom prst="chevron">
                <a:avLst>
                  <a:gd name="adj" fmla="val 32555"/>
                </a:avLst>
              </a:prstGeom>
              <a:grpFill/>
              <a:ln w="12700" cap="rnd" algn="ctr">
                <a:solidFill>
                  <a:schemeClr val="bg1"/>
                </a:solidFill>
                <a:miter lim="800000"/>
                <a:headEnd/>
                <a:tailEnd/>
              </a:ln>
            </p:spPr>
            <p:txBody>
              <a:bodyPr lIns="36000" tIns="36000" rIns="36000" bIns="36000" anchor="ctr"/>
              <a:lstStyle/>
              <a:p>
                <a:pPr algn="ctr">
                  <a:lnSpc>
                    <a:spcPct val="110000"/>
                  </a:lnSpc>
                  <a:defRPr/>
                </a:pPr>
                <a:r>
                  <a:rPr lang="en-US" sz="1400" b="1" dirty="0" smtClean="0">
                    <a:solidFill>
                      <a:schemeClr val="bg1"/>
                    </a:solidFill>
                  </a:rPr>
                  <a:t>Brainstorm</a:t>
                </a:r>
                <a:endParaRPr lang="en-US" sz="1400" b="1" dirty="0">
                  <a:solidFill>
                    <a:schemeClr val="bg1"/>
                  </a:solidFill>
                </a:endParaRPr>
              </a:p>
            </p:txBody>
          </p:sp>
          <p:sp>
            <p:nvSpPr>
              <p:cNvPr id="13" name="AutoShape 18"/>
              <p:cNvSpPr>
                <a:spLocks noChangeArrowheads="1"/>
              </p:cNvSpPr>
              <p:nvPr/>
            </p:nvSpPr>
            <p:spPr bwMode="gray">
              <a:xfrm>
                <a:off x="1284" y="728"/>
                <a:ext cx="1138" cy="368"/>
              </a:xfrm>
              <a:prstGeom prst="chevron">
                <a:avLst>
                  <a:gd name="adj" fmla="val 32384"/>
                </a:avLst>
              </a:prstGeom>
              <a:grpFill/>
              <a:ln w="12700" cap="rnd" algn="ctr">
                <a:solidFill>
                  <a:schemeClr val="bg1"/>
                </a:solidFill>
                <a:miter lim="800000"/>
                <a:headEnd/>
                <a:tailEnd/>
              </a:ln>
            </p:spPr>
            <p:txBody>
              <a:bodyPr lIns="36000" tIns="36000" rIns="36000" bIns="36000" anchor="ctr"/>
              <a:lstStyle/>
              <a:p>
                <a:pPr algn="ctr">
                  <a:lnSpc>
                    <a:spcPct val="110000"/>
                  </a:lnSpc>
                  <a:defRPr/>
                </a:pPr>
                <a:r>
                  <a:rPr lang="en-US" sz="1400" b="1" dirty="0" smtClean="0">
                    <a:solidFill>
                      <a:schemeClr val="bg1"/>
                    </a:solidFill>
                  </a:rPr>
                  <a:t>Organize</a:t>
                </a:r>
                <a:endParaRPr lang="en-US" sz="1400" b="1" dirty="0">
                  <a:solidFill>
                    <a:schemeClr val="bg1"/>
                  </a:solidFill>
                </a:endParaRPr>
              </a:p>
            </p:txBody>
          </p:sp>
          <p:sp>
            <p:nvSpPr>
              <p:cNvPr id="14" name="AutoShape 19"/>
              <p:cNvSpPr>
                <a:spLocks noChangeArrowheads="1"/>
              </p:cNvSpPr>
              <p:nvPr/>
            </p:nvSpPr>
            <p:spPr bwMode="gray">
              <a:xfrm>
                <a:off x="2314" y="728"/>
                <a:ext cx="1139" cy="368"/>
              </a:xfrm>
              <a:prstGeom prst="chevron">
                <a:avLst>
                  <a:gd name="adj" fmla="val 32413"/>
                </a:avLst>
              </a:prstGeom>
              <a:grpFill/>
              <a:ln w="12700" cap="rnd" algn="ctr">
                <a:solidFill>
                  <a:schemeClr val="bg1"/>
                </a:solidFill>
                <a:miter lim="800000"/>
                <a:headEnd/>
                <a:tailEnd/>
              </a:ln>
            </p:spPr>
            <p:txBody>
              <a:bodyPr lIns="36000" tIns="36000" rIns="36000" bIns="36000" anchor="ctr"/>
              <a:lstStyle/>
              <a:p>
                <a:pPr algn="ctr">
                  <a:lnSpc>
                    <a:spcPct val="110000"/>
                  </a:lnSpc>
                  <a:defRPr/>
                </a:pPr>
                <a:r>
                  <a:rPr lang="en-US" sz="1400" b="1" dirty="0" smtClean="0">
                    <a:solidFill>
                      <a:schemeClr val="bg1"/>
                    </a:solidFill>
                  </a:rPr>
                  <a:t>Write</a:t>
                </a:r>
                <a:endParaRPr lang="en-US" sz="1400" b="1" dirty="0">
                  <a:solidFill>
                    <a:schemeClr val="bg1"/>
                  </a:solidFill>
                </a:endParaRPr>
              </a:p>
            </p:txBody>
          </p:sp>
          <p:sp>
            <p:nvSpPr>
              <p:cNvPr id="15" name="AutoShape 20"/>
              <p:cNvSpPr>
                <a:spLocks noChangeArrowheads="1"/>
              </p:cNvSpPr>
              <p:nvPr/>
            </p:nvSpPr>
            <p:spPr bwMode="gray">
              <a:xfrm>
                <a:off x="3345" y="728"/>
                <a:ext cx="1138" cy="368"/>
              </a:xfrm>
              <a:prstGeom prst="chevron">
                <a:avLst>
                  <a:gd name="adj" fmla="val 32384"/>
                </a:avLst>
              </a:prstGeom>
              <a:grpFill/>
              <a:ln w="12700" cap="rnd" algn="ctr">
                <a:solidFill>
                  <a:schemeClr val="bg1"/>
                </a:solidFill>
                <a:miter lim="800000"/>
                <a:headEnd/>
                <a:tailEnd/>
              </a:ln>
            </p:spPr>
            <p:txBody>
              <a:bodyPr lIns="36000" tIns="36000" rIns="36000" bIns="36000" anchor="ctr"/>
              <a:lstStyle/>
              <a:p>
                <a:pPr algn="ctr">
                  <a:lnSpc>
                    <a:spcPct val="110000"/>
                  </a:lnSpc>
                  <a:defRPr/>
                </a:pPr>
                <a:r>
                  <a:rPr lang="en-US" sz="1400" b="1" dirty="0" smtClean="0">
                    <a:solidFill>
                      <a:schemeClr val="bg1"/>
                    </a:solidFill>
                  </a:rPr>
                  <a:t>Review</a:t>
                </a:r>
                <a:endParaRPr lang="en-US" sz="1400" b="1" dirty="0">
                  <a:solidFill>
                    <a:schemeClr val="bg1"/>
                  </a:solidFill>
                </a:endParaRPr>
              </a:p>
            </p:txBody>
          </p:sp>
          <p:sp>
            <p:nvSpPr>
              <p:cNvPr id="16" name="AutoShape 21"/>
              <p:cNvSpPr>
                <a:spLocks noChangeArrowheads="1"/>
              </p:cNvSpPr>
              <p:nvPr/>
            </p:nvSpPr>
            <p:spPr bwMode="gray">
              <a:xfrm>
                <a:off x="4375" y="728"/>
                <a:ext cx="1135" cy="368"/>
              </a:xfrm>
              <a:prstGeom prst="chevron">
                <a:avLst>
                  <a:gd name="adj" fmla="val 32299"/>
                </a:avLst>
              </a:prstGeom>
              <a:grpFill/>
              <a:ln w="12700" cap="rnd" algn="ctr">
                <a:solidFill>
                  <a:schemeClr val="bg1"/>
                </a:solidFill>
                <a:miter lim="800000"/>
                <a:headEnd/>
                <a:tailEnd/>
              </a:ln>
            </p:spPr>
            <p:txBody>
              <a:bodyPr lIns="36000" tIns="36000" rIns="36000" bIns="36000" anchor="ctr"/>
              <a:lstStyle/>
              <a:p>
                <a:pPr algn="ctr">
                  <a:lnSpc>
                    <a:spcPct val="110000"/>
                  </a:lnSpc>
                  <a:defRPr/>
                </a:pPr>
                <a:r>
                  <a:rPr lang="en-US" sz="1400" b="1" dirty="0" smtClean="0">
                    <a:solidFill>
                      <a:schemeClr val="bg1"/>
                    </a:solidFill>
                  </a:rPr>
                  <a:t>Approve</a:t>
                </a:r>
                <a:endParaRPr lang="en-US" sz="1400" b="1" dirty="0">
                  <a:solidFill>
                    <a:schemeClr val="bg1"/>
                  </a:solidFill>
                </a:endParaRPr>
              </a:p>
            </p:txBody>
          </p:sp>
        </p:grpSp>
        <p:sp>
          <p:nvSpPr>
            <p:cNvPr id="18" name="Rectangle 4"/>
            <p:cNvSpPr>
              <a:spLocks noChangeArrowheads="1"/>
            </p:cNvSpPr>
            <p:nvPr/>
          </p:nvSpPr>
          <p:spPr bwMode="auto">
            <a:xfrm>
              <a:off x="689277" y="2033516"/>
              <a:ext cx="7704000" cy="144000"/>
            </a:xfrm>
            <a:prstGeom prst="roundRect">
              <a:avLst/>
            </a:prstGeom>
            <a:solidFill>
              <a:schemeClr val="bg1"/>
            </a:solidFill>
            <a:ln w="28575" algn="ctr">
              <a:noFill/>
              <a:miter lim="800000"/>
              <a:headEnd/>
              <a:tailEnd/>
            </a:ln>
          </p:spPr>
          <p:txBody>
            <a:bodyPr wrap="none" lIns="91429" tIns="45715" rIns="91429" bIns="45715">
              <a:noAutofit/>
            </a:bodyPr>
            <a:lstStyle/>
            <a:p>
              <a:pPr algn="ctr" eaLnBrk="0" hangingPunct="0">
                <a:buClr>
                  <a:srgbClr val="009900"/>
                </a:buClr>
                <a:buFont typeface="Monotype Sorts" pitchFamily="2" charset="2"/>
                <a:buNone/>
              </a:pPr>
              <a:endParaRPr lang="en-US" dirty="0">
                <a:solidFill>
                  <a:schemeClr val="bg1"/>
                </a:solidFill>
              </a:endParaRPr>
            </a:p>
          </p:txBody>
        </p:sp>
        <p:sp>
          <p:nvSpPr>
            <p:cNvPr id="2" name="TextBox 1"/>
            <p:cNvSpPr txBox="1"/>
            <p:nvPr/>
          </p:nvSpPr>
          <p:spPr>
            <a:xfrm>
              <a:off x="4220516" y="2173755"/>
              <a:ext cx="641522" cy="307777"/>
            </a:xfrm>
            <a:prstGeom prst="rect">
              <a:avLst/>
            </a:prstGeom>
            <a:noFill/>
          </p:spPr>
          <p:txBody>
            <a:bodyPr wrap="none" rtlCol="0">
              <a:spAutoFit/>
            </a:bodyPr>
            <a:lstStyle/>
            <a:p>
              <a:r>
                <a:rPr lang="en-US" sz="1400" dirty="0" smtClean="0">
                  <a:solidFill>
                    <a:schemeClr val="bg1"/>
                  </a:solidFill>
                </a:rPr>
                <a:t>Audit</a:t>
              </a:r>
              <a:endParaRPr lang="en-US" sz="1400" dirty="0">
                <a:solidFill>
                  <a:schemeClr val="bg1"/>
                </a:solidFill>
              </a:endParaRPr>
            </a:p>
          </p:txBody>
        </p:sp>
      </p:grpSp>
    </p:spTree>
    <p:extLst>
      <p:ext uri="{BB962C8B-B14F-4D97-AF65-F5344CB8AC3E}">
        <p14:creationId xmlns:p14="http://schemas.microsoft.com/office/powerpoint/2010/main" val="2502583680"/>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2270124" y="4258101"/>
            <a:ext cx="6536401" cy="2347415"/>
          </a:xfrm>
          <a:prstGeom prst="roundRect">
            <a:avLst>
              <a:gd name="adj" fmla="val 6218"/>
            </a:avLst>
          </a:prstGeom>
          <a:solidFill>
            <a:schemeClr val="bg1">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36000" tIns="45720" rIns="36000" bIns="45720" numCol="1" spcCol="0" rtlCol="0" fromWordArt="0" anchor="t" anchorCtr="0" forceAA="0" compatLnSpc="1">
            <a:prstTxWarp prst="textNoShape">
              <a:avLst/>
            </a:prstTxWarp>
            <a:noAutofit/>
          </a:bodyPr>
          <a:lstStyle/>
          <a:p>
            <a:endParaRPr lang="en-US" sz="1400" b="0">
              <a:latin typeface="Arial" charset="0"/>
            </a:endParaRPr>
          </a:p>
        </p:txBody>
      </p:sp>
      <p:sp>
        <p:nvSpPr>
          <p:cNvPr id="9" name="Slide Number Placeholder 4"/>
          <p:cNvSpPr>
            <a:spLocks noGrp="1"/>
          </p:cNvSpPr>
          <p:nvPr>
            <p:ph type="sldNum" sz="quarter" idx="10"/>
          </p:nvPr>
        </p:nvSpPr>
        <p:spPr>
          <a:prstGeom prst="rect">
            <a:avLst/>
          </a:prstGeom>
          <a:noFill/>
        </p:spPr>
        <p:txBody>
          <a:bodyPr/>
          <a:lstStyle/>
          <a:p>
            <a:fld id="{D7BA8602-1D36-42F3-9ADD-DC3FBBDDCECF}" type="slidenum">
              <a:rPr lang="en-GB" altLang="en-GB" sz="800"/>
              <a:pPr/>
              <a:t>58</a:t>
            </a:fld>
            <a:endParaRPr lang="en-GB" altLang="en-GB" sz="800"/>
          </a:p>
        </p:txBody>
      </p:sp>
      <p:sp>
        <p:nvSpPr>
          <p:cNvPr id="6" name="Rectangle 5"/>
          <p:cNvSpPr/>
          <p:nvPr/>
        </p:nvSpPr>
        <p:spPr>
          <a:xfrm>
            <a:off x="5149850" y="850900"/>
            <a:ext cx="407988" cy="1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pic>
        <p:nvPicPr>
          <p:cNvPr id="10"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950" y="1232871"/>
            <a:ext cx="3816350" cy="264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0176" y="1233237"/>
            <a:ext cx="3816350"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Group 246"/>
          <p:cNvGraphicFramePr>
            <a:graphicFrameLocks noGrp="1"/>
          </p:cNvGraphicFramePr>
          <p:nvPr>
            <p:extLst>
              <p:ext uri="{D42A27DB-BD31-4B8C-83A1-F6EECF244321}">
                <p14:modId xmlns:p14="http://schemas.microsoft.com/office/powerpoint/2010/main" val="1486412345"/>
              </p:ext>
            </p:extLst>
          </p:nvPr>
        </p:nvGraphicFramePr>
        <p:xfrm>
          <a:off x="2433752" y="4553826"/>
          <a:ext cx="6232576" cy="1951740"/>
        </p:xfrm>
        <a:graphic>
          <a:graphicData uri="http://schemas.openxmlformats.org/drawingml/2006/table">
            <a:tbl>
              <a:tblPr/>
              <a:tblGrid>
                <a:gridCol w="494687"/>
                <a:gridCol w="658060"/>
                <a:gridCol w="5079829"/>
              </a:tblGrid>
              <a:tr h="243839">
                <a:tc>
                  <a:txBody>
                    <a:bodyPr/>
                    <a:lstStyle/>
                    <a:p>
                      <a:pPr marL="0" marR="0" lvl="0" indent="0" algn="ctr" defTabSz="1279525" rtl="0" eaLnBrk="1" fontAlgn="base" latinLnBrk="0" hangingPunct="1">
                        <a:lnSpc>
                          <a:spcPct val="100000"/>
                        </a:lnSpc>
                        <a:spcBef>
                          <a:spcPct val="0"/>
                        </a:spcBef>
                        <a:spcAft>
                          <a:spcPct val="50000"/>
                        </a:spcAft>
                        <a:buClrTx/>
                        <a:buSzPct val="130000"/>
                        <a:buFontTx/>
                        <a:buNone/>
                        <a:tabLst/>
                      </a:pPr>
                      <a:r>
                        <a:rPr kumimoji="0" lang="en-GB" sz="1000" b="1" i="0" u="none" strike="noStrike" cap="none" normalizeH="0" baseline="0" dirty="0" smtClean="0">
                          <a:ln>
                            <a:noFill/>
                          </a:ln>
                          <a:solidFill>
                            <a:schemeClr val="bg2"/>
                          </a:solidFill>
                          <a:effectLst/>
                          <a:latin typeface="Arial" pitchFamily="34" charset="0"/>
                        </a:rPr>
                        <a:t>Symbol</a:t>
                      </a:r>
                    </a:p>
                  </a:txBody>
                  <a:tcPr marL="0" marR="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1279525" rtl="0" eaLnBrk="1" fontAlgn="base" latinLnBrk="0" hangingPunct="1">
                        <a:lnSpc>
                          <a:spcPct val="100000"/>
                        </a:lnSpc>
                        <a:spcBef>
                          <a:spcPct val="0"/>
                        </a:spcBef>
                        <a:spcAft>
                          <a:spcPct val="50000"/>
                        </a:spcAft>
                        <a:buClrTx/>
                        <a:buSzPct val="130000"/>
                        <a:buFontTx/>
                        <a:buNone/>
                        <a:tabLst/>
                      </a:pPr>
                      <a:r>
                        <a:rPr kumimoji="0" lang="en-US" sz="1000" b="1" i="0" u="none" strike="noStrike" cap="none" normalizeH="0" baseline="0" dirty="0" smtClean="0">
                          <a:ln>
                            <a:noFill/>
                          </a:ln>
                          <a:solidFill>
                            <a:schemeClr val="bg2"/>
                          </a:solidFill>
                          <a:effectLst/>
                          <a:latin typeface="Arial" pitchFamily="34" charset="0"/>
                        </a:rPr>
                        <a:t>Legend</a:t>
                      </a:r>
                      <a:endParaRPr kumimoji="0" lang="en-GB" sz="1000" b="1" i="0" u="none" strike="noStrike" cap="none" normalizeH="0" baseline="0" dirty="0" smtClean="0">
                        <a:ln>
                          <a:noFill/>
                        </a:ln>
                        <a:solidFill>
                          <a:schemeClr val="bg2"/>
                        </a:solidFill>
                        <a:effectLst/>
                        <a:latin typeface="Arial" pitchFamily="34" charset="0"/>
                      </a:endParaRPr>
                    </a:p>
                  </a:txBody>
                  <a:tcPr marL="0" marR="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1279525" rtl="0" eaLnBrk="1" fontAlgn="base" latinLnBrk="0" hangingPunct="1">
                        <a:lnSpc>
                          <a:spcPct val="100000"/>
                        </a:lnSpc>
                        <a:spcBef>
                          <a:spcPct val="0"/>
                        </a:spcBef>
                        <a:spcAft>
                          <a:spcPct val="50000"/>
                        </a:spcAft>
                        <a:buClrTx/>
                        <a:buSzPct val="130000"/>
                        <a:buFontTx/>
                        <a:buNone/>
                        <a:tabLst/>
                      </a:pPr>
                      <a:r>
                        <a:rPr kumimoji="0" lang="en-US" sz="1000" b="1" i="0" u="none" strike="noStrike" cap="none" normalizeH="0" baseline="0" dirty="0" smtClean="0">
                          <a:ln>
                            <a:noFill/>
                          </a:ln>
                          <a:solidFill>
                            <a:schemeClr val="bg2"/>
                          </a:solidFill>
                          <a:effectLst/>
                          <a:latin typeface="Arial" pitchFamily="34" charset="0"/>
                        </a:rPr>
                        <a:t>Description</a:t>
                      </a:r>
                      <a:endParaRPr kumimoji="0" lang="en-GB" sz="1000" b="1" i="0" u="none" strike="noStrike" cap="none" normalizeH="0" baseline="0" dirty="0" smtClean="0">
                        <a:ln>
                          <a:noFill/>
                        </a:ln>
                        <a:solidFill>
                          <a:schemeClr val="bg2"/>
                        </a:solidFill>
                        <a:effectLst/>
                        <a:latin typeface="Arial" pitchFamily="34" charset="0"/>
                      </a:endParaRPr>
                    </a:p>
                  </a:txBody>
                  <a:tcPr marL="0" marR="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accent3"/>
                    </a:solidFill>
                  </a:tcPr>
                </a:tc>
              </a:tr>
              <a:tr h="306959">
                <a:tc>
                  <a:txBody>
                    <a:bodyPr/>
                    <a:lstStyle/>
                    <a:p>
                      <a:pPr marL="0" marR="0" lvl="0" indent="0" algn="ctr" defTabSz="1279525" rtl="0" eaLnBrk="1" fontAlgn="base" latinLnBrk="0" hangingPunct="1">
                        <a:lnSpc>
                          <a:spcPct val="100000"/>
                        </a:lnSpc>
                        <a:spcBef>
                          <a:spcPct val="0"/>
                        </a:spcBef>
                        <a:spcAft>
                          <a:spcPct val="50000"/>
                        </a:spcAft>
                        <a:buClrTx/>
                        <a:buSzPct val="130000"/>
                        <a:buFontTx/>
                        <a:buNone/>
                        <a:tabLst/>
                      </a:pPr>
                      <a:r>
                        <a:rPr kumimoji="0" lang="en-GB" sz="1400" b="1" i="0" u="none" strike="noStrike" cap="none" normalizeH="0" baseline="0" dirty="0" smtClean="0">
                          <a:ln>
                            <a:noFill/>
                          </a:ln>
                          <a:solidFill>
                            <a:srgbClr val="0000FF"/>
                          </a:solidFill>
                          <a:effectLst/>
                          <a:latin typeface="Arial" pitchFamily="34" charset="0"/>
                          <a:sym typeface="Wingdings 2" pitchFamily="18" charset="2"/>
                        </a:rPr>
                        <a:t></a:t>
                      </a:r>
                      <a:endParaRPr kumimoji="0" lang="en-GB" sz="1400" b="0" i="0" u="none" strike="noStrike" cap="none" normalizeH="0" baseline="0" dirty="0" smtClean="0">
                        <a:ln>
                          <a:noFill/>
                        </a:ln>
                        <a:solidFill>
                          <a:srgbClr val="000000"/>
                        </a:solidFill>
                        <a:effectLst/>
                        <a:latin typeface="Arial" pitchFamily="34" charset="0"/>
                      </a:endParaRPr>
                    </a:p>
                  </a:txBody>
                  <a:tcPr marL="125999" marR="89999" marT="46800" marB="468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79525" rtl="0" eaLnBrk="1" fontAlgn="base" latinLnBrk="0" hangingPunct="1">
                        <a:lnSpc>
                          <a:spcPct val="100000"/>
                        </a:lnSpc>
                        <a:spcBef>
                          <a:spcPct val="0"/>
                        </a:spcBef>
                        <a:spcAft>
                          <a:spcPct val="50000"/>
                        </a:spcAft>
                        <a:buClrTx/>
                        <a:buSzPct val="130000"/>
                        <a:buFontTx/>
                        <a:buNone/>
                        <a:tabLst/>
                      </a:pPr>
                      <a:r>
                        <a:rPr kumimoji="0" lang="en-GB" sz="1000" b="1" i="0" u="none" strike="noStrike" cap="none" normalizeH="0" baseline="0" dirty="0" smtClean="0">
                          <a:ln>
                            <a:noFill/>
                          </a:ln>
                          <a:solidFill>
                            <a:srgbClr val="000000"/>
                          </a:solidFill>
                          <a:effectLst/>
                          <a:latin typeface="Arial" pitchFamily="34" charset="0"/>
                        </a:rPr>
                        <a:t>Tip</a:t>
                      </a:r>
                    </a:p>
                  </a:txBody>
                  <a:tcPr marL="0" marR="0" marT="46800" marB="468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79525" rtl="0" eaLnBrk="1" fontAlgn="base" latinLnBrk="0" hangingPunct="1">
                        <a:lnSpc>
                          <a:spcPct val="100000"/>
                        </a:lnSpc>
                        <a:spcBef>
                          <a:spcPct val="0"/>
                        </a:spcBef>
                        <a:spcAft>
                          <a:spcPct val="0"/>
                        </a:spcAft>
                        <a:buClrTx/>
                        <a:buSzPct val="130000"/>
                        <a:buFontTx/>
                        <a:buNone/>
                        <a:tabLst/>
                      </a:pPr>
                      <a:r>
                        <a:rPr kumimoji="0" lang="en-GB" sz="1050" b="0" i="0" u="none" strike="noStrike" cap="none" normalizeH="0" baseline="0" dirty="0" smtClean="0">
                          <a:ln>
                            <a:noFill/>
                          </a:ln>
                          <a:solidFill>
                            <a:srgbClr val="000000"/>
                          </a:solidFill>
                          <a:effectLst/>
                          <a:latin typeface="Arial" pitchFamily="34" charset="0"/>
                        </a:rPr>
                        <a:t>A tip is a note or a practical advice for the operator to be aware of.</a:t>
                      </a:r>
                    </a:p>
                  </a:txBody>
                  <a:tcPr marL="36000" marR="36000" marT="46800" marB="468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459359">
                <a:tc>
                  <a:txBody>
                    <a:bodyPr/>
                    <a:lstStyle/>
                    <a:p>
                      <a:pPr marL="0" marR="0" lvl="0" indent="0" algn="ctr" defTabSz="1279525" rtl="0" eaLnBrk="1" fontAlgn="base" latinLnBrk="0" hangingPunct="1">
                        <a:lnSpc>
                          <a:spcPct val="100000"/>
                        </a:lnSpc>
                        <a:spcBef>
                          <a:spcPct val="0"/>
                        </a:spcBef>
                        <a:spcAft>
                          <a:spcPct val="50000"/>
                        </a:spcAft>
                        <a:buClrTx/>
                        <a:buSzPct val="130000"/>
                        <a:buFontTx/>
                        <a:buNone/>
                        <a:tabLst/>
                      </a:pPr>
                      <a:r>
                        <a:rPr kumimoji="0" lang="en-GB" sz="1400" b="1" i="0" u="none" strike="noStrike" cap="none" normalizeH="0" baseline="0" smtClean="0">
                          <a:ln>
                            <a:noFill/>
                          </a:ln>
                          <a:solidFill>
                            <a:srgbClr val="FF0000"/>
                          </a:solidFill>
                          <a:effectLst/>
                          <a:latin typeface="Arial" pitchFamily="34" charset="0"/>
                          <a:sym typeface="Wingdings 2" pitchFamily="18" charset="2"/>
                        </a:rPr>
                        <a:t></a:t>
                      </a:r>
                      <a:endParaRPr kumimoji="0" lang="en-GB" sz="1400" b="0" i="0" u="none" strike="noStrike" cap="none" normalizeH="0" baseline="0" smtClean="0">
                        <a:ln>
                          <a:noFill/>
                        </a:ln>
                        <a:solidFill>
                          <a:srgbClr val="000000"/>
                        </a:solidFill>
                        <a:effectLst/>
                        <a:latin typeface="Arial" pitchFamily="34" charset="0"/>
                      </a:endParaRPr>
                    </a:p>
                  </a:txBody>
                  <a:tcPr marL="125999" marR="89999" marT="46800" marB="468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79525" rtl="0" eaLnBrk="1" fontAlgn="base" latinLnBrk="0" hangingPunct="1">
                        <a:lnSpc>
                          <a:spcPct val="100000"/>
                        </a:lnSpc>
                        <a:spcBef>
                          <a:spcPct val="0"/>
                        </a:spcBef>
                        <a:spcAft>
                          <a:spcPct val="50000"/>
                        </a:spcAft>
                        <a:buClrTx/>
                        <a:buSzPct val="130000"/>
                        <a:buFontTx/>
                        <a:buNone/>
                        <a:tabLst/>
                      </a:pPr>
                      <a:r>
                        <a:rPr kumimoji="0" lang="en-GB" sz="1000" b="1" i="0" u="none" strike="noStrike" cap="none" normalizeH="0" baseline="0" dirty="0" smtClean="0">
                          <a:ln>
                            <a:noFill/>
                          </a:ln>
                          <a:solidFill>
                            <a:srgbClr val="000000"/>
                          </a:solidFill>
                          <a:effectLst/>
                          <a:latin typeface="Arial" pitchFamily="34" charset="0"/>
                        </a:rPr>
                        <a:t>Caution</a:t>
                      </a:r>
                    </a:p>
                  </a:txBody>
                  <a:tcPr marL="0" marR="0" marT="46800" marB="468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79525" rtl="0" eaLnBrk="1" fontAlgn="base" latinLnBrk="0" hangingPunct="1">
                        <a:lnSpc>
                          <a:spcPct val="100000"/>
                        </a:lnSpc>
                        <a:spcBef>
                          <a:spcPct val="0"/>
                        </a:spcBef>
                        <a:spcAft>
                          <a:spcPct val="0"/>
                        </a:spcAft>
                        <a:buClrTx/>
                        <a:buSzPct val="130000"/>
                        <a:buFontTx/>
                        <a:buNone/>
                        <a:tabLst/>
                      </a:pPr>
                      <a:r>
                        <a:rPr kumimoji="0" lang="en-GB" sz="1050" b="0" i="0" u="none" strike="noStrike" cap="none" normalizeH="0" baseline="0" dirty="0" smtClean="0">
                          <a:ln>
                            <a:noFill/>
                          </a:ln>
                          <a:solidFill>
                            <a:srgbClr val="000000"/>
                          </a:solidFill>
                          <a:effectLst/>
                          <a:latin typeface="Arial" pitchFamily="34" charset="0"/>
                        </a:rPr>
                        <a:t>A very important message to focus the attention of the operator on:</a:t>
                      </a:r>
                    </a:p>
                    <a:p>
                      <a:pPr marL="0" marR="0" lvl="0" indent="0" algn="l" defTabSz="1279525" rtl="0" eaLnBrk="1" fontAlgn="base" latinLnBrk="0" hangingPunct="1">
                        <a:lnSpc>
                          <a:spcPct val="100000"/>
                        </a:lnSpc>
                        <a:spcBef>
                          <a:spcPct val="0"/>
                        </a:spcBef>
                        <a:spcAft>
                          <a:spcPct val="0"/>
                        </a:spcAft>
                        <a:buClrTx/>
                        <a:buSzPct val="130000"/>
                        <a:buFontTx/>
                        <a:buNone/>
                        <a:tabLst/>
                      </a:pPr>
                      <a:r>
                        <a:rPr kumimoji="0" lang="en-GB" sz="1050" b="0" i="0" u="none" strike="noStrike" cap="none" normalizeH="0" baseline="0" dirty="0" smtClean="0">
                          <a:ln>
                            <a:noFill/>
                          </a:ln>
                          <a:solidFill>
                            <a:srgbClr val="000000"/>
                          </a:solidFill>
                          <a:effectLst/>
                          <a:latin typeface="Arial" pitchFamily="34" charset="0"/>
                        </a:rPr>
                        <a:t>- Action(s) that have to be performed</a:t>
                      </a:r>
                    </a:p>
                    <a:p>
                      <a:pPr marL="0" marR="0" lvl="0" indent="0" algn="l" defTabSz="1279525" rtl="0" eaLnBrk="1" fontAlgn="base" latinLnBrk="0" hangingPunct="1">
                        <a:lnSpc>
                          <a:spcPct val="100000"/>
                        </a:lnSpc>
                        <a:spcBef>
                          <a:spcPct val="0"/>
                        </a:spcBef>
                        <a:spcAft>
                          <a:spcPct val="0"/>
                        </a:spcAft>
                        <a:buClrTx/>
                        <a:buSzPct val="130000"/>
                        <a:buFontTx/>
                        <a:buNone/>
                        <a:tabLst/>
                      </a:pPr>
                      <a:r>
                        <a:rPr kumimoji="0" lang="en-GB" sz="1050" b="0" i="0" u="none" strike="noStrike" cap="none" normalizeH="0" baseline="0" dirty="0" smtClean="0">
                          <a:ln>
                            <a:noFill/>
                          </a:ln>
                          <a:solidFill>
                            <a:srgbClr val="000000"/>
                          </a:solidFill>
                          <a:effectLst/>
                          <a:latin typeface="Arial" pitchFamily="34" charset="0"/>
                        </a:rPr>
                        <a:t>- Consequence(s) of not doing the action</a:t>
                      </a:r>
                    </a:p>
                  </a:txBody>
                  <a:tcPr marL="36000" marR="36000" marT="46800" marB="468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337439">
                <a:tc>
                  <a:txBody>
                    <a:bodyPr/>
                    <a:lstStyle/>
                    <a:p>
                      <a:pPr marL="0" marR="0" lvl="0" indent="0" algn="ctr" defTabSz="1279525" rtl="0" eaLnBrk="1" fontAlgn="base" latinLnBrk="0" hangingPunct="1">
                        <a:lnSpc>
                          <a:spcPct val="100000"/>
                        </a:lnSpc>
                        <a:spcBef>
                          <a:spcPct val="0"/>
                        </a:spcBef>
                        <a:spcAft>
                          <a:spcPct val="50000"/>
                        </a:spcAft>
                        <a:buClrTx/>
                        <a:buSzPct val="130000"/>
                        <a:buFontTx/>
                        <a:buNone/>
                        <a:tabLst/>
                      </a:pPr>
                      <a:r>
                        <a:rPr kumimoji="0" lang="en-GB" sz="1400" b="1" i="0" u="none" strike="noStrike" cap="none" normalizeH="0" baseline="0" smtClean="0">
                          <a:ln>
                            <a:noFill/>
                          </a:ln>
                          <a:solidFill>
                            <a:srgbClr val="008000"/>
                          </a:solidFill>
                          <a:effectLst/>
                          <a:latin typeface="Arial" pitchFamily="34" charset="0"/>
                          <a:ea typeface="Times New Roman" pitchFamily="18" charset="0"/>
                          <a:cs typeface="Arial" pitchFamily="34" charset="0"/>
                          <a:sym typeface="Wingdings 2" pitchFamily="18" charset="2"/>
                        </a:rPr>
                        <a:t></a:t>
                      </a:r>
                      <a:endParaRPr kumimoji="0" lang="en-GB" sz="14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125999" marR="89999" marT="46800" marB="468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79525" rtl="0" eaLnBrk="1" fontAlgn="base" latinLnBrk="0" hangingPunct="1">
                        <a:lnSpc>
                          <a:spcPct val="100000"/>
                        </a:lnSpc>
                        <a:spcBef>
                          <a:spcPct val="0"/>
                        </a:spcBef>
                        <a:spcAft>
                          <a:spcPct val="50000"/>
                        </a:spcAft>
                        <a:buClrTx/>
                        <a:buSzPct val="130000"/>
                        <a:buFontTx/>
                        <a:buNone/>
                        <a:tabLst/>
                      </a:pPr>
                      <a:r>
                        <a:rPr kumimoji="0" lang="en-GB" sz="1000" b="1" i="0" u="none" strike="noStrike" cap="none" normalizeH="0" baseline="0" dirty="0" smtClean="0">
                          <a:ln>
                            <a:noFill/>
                          </a:ln>
                          <a:solidFill>
                            <a:srgbClr val="000000"/>
                          </a:solidFill>
                          <a:effectLst/>
                          <a:latin typeface="Arial" pitchFamily="34" charset="0"/>
                        </a:rPr>
                        <a:t>Check</a:t>
                      </a:r>
                    </a:p>
                  </a:txBody>
                  <a:tcPr marL="0" marR="0" marT="46800" marB="468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79525" rtl="0" eaLnBrk="1" fontAlgn="base" latinLnBrk="0" hangingPunct="1">
                        <a:lnSpc>
                          <a:spcPct val="100000"/>
                        </a:lnSpc>
                        <a:spcBef>
                          <a:spcPct val="0"/>
                        </a:spcBef>
                        <a:spcAft>
                          <a:spcPct val="0"/>
                        </a:spcAft>
                        <a:buClrTx/>
                        <a:buSzPct val="130000"/>
                        <a:buFontTx/>
                        <a:buNone/>
                        <a:tabLst/>
                      </a:pPr>
                      <a:r>
                        <a:rPr kumimoji="0" lang="en-GB" sz="1050" b="0" i="0" u="none" strike="noStrike" cap="none" normalizeH="0" baseline="0" dirty="0" smtClean="0">
                          <a:ln>
                            <a:noFill/>
                          </a:ln>
                          <a:solidFill>
                            <a:srgbClr val="000000"/>
                          </a:solidFill>
                          <a:effectLst/>
                          <a:latin typeface="Arial" pitchFamily="34" charset="0"/>
                        </a:rPr>
                        <a:t>A point in the process where the operator would need to examine the accuracy, quality, or condition of the task being performed</a:t>
                      </a:r>
                    </a:p>
                  </a:txBody>
                  <a:tcPr marL="36000" marR="36000" marT="46800" marB="468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r h="337439">
                <a:tc>
                  <a:txBody>
                    <a:bodyPr/>
                    <a:lstStyle/>
                    <a:p>
                      <a:pPr marL="0" marR="0" lvl="0" indent="0" algn="ctr" defTabSz="1279525" rtl="0" eaLnBrk="1" fontAlgn="base" latinLnBrk="0" hangingPunct="1">
                        <a:lnSpc>
                          <a:spcPct val="100000"/>
                        </a:lnSpc>
                        <a:spcBef>
                          <a:spcPct val="0"/>
                        </a:spcBef>
                        <a:spcAft>
                          <a:spcPct val="50000"/>
                        </a:spcAft>
                        <a:buClrTx/>
                        <a:buSzPct val="130000"/>
                        <a:buFontTx/>
                        <a:buNone/>
                        <a:tabLst/>
                      </a:pPr>
                      <a:r>
                        <a:rPr kumimoji="0" lang="en-GB" sz="1400" b="1" i="0" u="none" strike="noStrike" cap="none" normalizeH="0" baseline="0" smtClean="0">
                          <a:ln>
                            <a:noFill/>
                          </a:ln>
                          <a:solidFill>
                            <a:srgbClr val="FFCC00"/>
                          </a:solidFill>
                          <a:effectLst/>
                          <a:latin typeface="Arial" pitchFamily="34" charset="0"/>
                          <a:ea typeface="Times New Roman" pitchFamily="18" charset="0"/>
                          <a:cs typeface="Arial" pitchFamily="34" charset="0"/>
                          <a:sym typeface="Wingdings 2" pitchFamily="18" charset="2"/>
                        </a:rPr>
                        <a:t></a:t>
                      </a:r>
                      <a:endParaRPr kumimoji="0" lang="en-GB" sz="1400" b="0" i="0" u="none" strike="noStrike" cap="none" normalizeH="0" baseline="0" smtClean="0">
                        <a:ln>
                          <a:noFill/>
                        </a:ln>
                        <a:solidFill>
                          <a:srgbClr val="000000"/>
                        </a:solidFill>
                        <a:effectLst/>
                        <a:latin typeface="Arial" pitchFamily="34" charset="0"/>
                        <a:ea typeface="Times New Roman" pitchFamily="18" charset="0"/>
                        <a:cs typeface="Arial" pitchFamily="34" charset="0"/>
                      </a:endParaRPr>
                    </a:p>
                  </a:txBody>
                  <a:tcPr marL="125999" marR="89999" marT="46800" marB="468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279525" rtl="0" eaLnBrk="1" fontAlgn="base" latinLnBrk="0" hangingPunct="1">
                        <a:lnSpc>
                          <a:spcPct val="100000"/>
                        </a:lnSpc>
                        <a:spcBef>
                          <a:spcPct val="0"/>
                        </a:spcBef>
                        <a:spcAft>
                          <a:spcPct val="50000"/>
                        </a:spcAft>
                        <a:buClrTx/>
                        <a:buSzPct val="130000"/>
                        <a:buFontTx/>
                        <a:buNone/>
                        <a:tabLst/>
                      </a:pPr>
                      <a:r>
                        <a:rPr kumimoji="0" lang="en-GB" sz="1000" b="1" i="0" u="none" strike="noStrike" cap="none" normalizeH="0" baseline="0" dirty="0" smtClean="0">
                          <a:ln>
                            <a:noFill/>
                          </a:ln>
                          <a:solidFill>
                            <a:srgbClr val="000000"/>
                          </a:solidFill>
                          <a:effectLst/>
                          <a:latin typeface="Arial" pitchFamily="34" charset="0"/>
                        </a:rPr>
                        <a:t>Specific</a:t>
                      </a:r>
                    </a:p>
                  </a:txBody>
                  <a:tcPr marL="0" marR="0" marT="46800" marB="468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1279525" rtl="0" eaLnBrk="1" fontAlgn="base" latinLnBrk="0" hangingPunct="1">
                        <a:lnSpc>
                          <a:spcPct val="100000"/>
                        </a:lnSpc>
                        <a:spcBef>
                          <a:spcPct val="0"/>
                        </a:spcBef>
                        <a:spcAft>
                          <a:spcPct val="0"/>
                        </a:spcAft>
                        <a:buClrTx/>
                        <a:buSzPct val="130000"/>
                        <a:buFontTx/>
                        <a:buNone/>
                        <a:tabLst/>
                      </a:pPr>
                      <a:r>
                        <a:rPr kumimoji="0" lang="en-GB" sz="1050" b="0" i="0" u="none" strike="noStrike" cap="none" normalizeH="0" baseline="0" dirty="0" smtClean="0">
                          <a:ln>
                            <a:noFill/>
                          </a:ln>
                          <a:solidFill>
                            <a:srgbClr val="000000"/>
                          </a:solidFill>
                          <a:effectLst/>
                          <a:latin typeface="Arial" pitchFamily="34" charset="0"/>
                        </a:rPr>
                        <a:t>An action to be performed at this stage that refer to a very specific entry or form being processed.</a:t>
                      </a:r>
                    </a:p>
                  </a:txBody>
                  <a:tcPr marL="36000" marR="36000" marT="46800" marB="46800" anchor="ctr" horzOverflow="overflow">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a:noFill/>
                    </a:lnTlToBr>
                    <a:lnBlToTr>
                      <a:noFill/>
                    </a:lnBlToTr>
                    <a:solidFill>
                      <a:schemeClr val="bg1"/>
                    </a:solidFill>
                  </a:tcPr>
                </a:tc>
              </a:tr>
            </a:tbl>
          </a:graphicData>
        </a:graphic>
      </p:graphicFrame>
      <p:sp>
        <p:nvSpPr>
          <p:cNvPr id="3" name="Rounded Rectangular Callout 2"/>
          <p:cNvSpPr/>
          <p:nvPr/>
        </p:nvSpPr>
        <p:spPr bwMode="auto">
          <a:xfrm>
            <a:off x="368488" y="4258101"/>
            <a:ext cx="1705972" cy="545911"/>
          </a:xfrm>
          <a:prstGeom prst="wedgeRoundRectCallout">
            <a:avLst>
              <a:gd name="adj1" fmla="val -20116"/>
              <a:gd name="adj2" fmla="val -162500"/>
              <a:gd name="adj3" fmla="val 16667"/>
            </a:avLst>
          </a:prstGeom>
          <a:solidFill>
            <a:schemeClr val="bg1">
              <a:lumMod val="75000"/>
            </a:schemeClr>
          </a:solidFill>
          <a:ln w="9525" cap="flat" cmpd="sng" algn="ctr">
            <a:no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Key </a:t>
            </a:r>
            <a:r>
              <a:rPr kumimoji="0" lang="en-US" sz="1400" i="0" u="none" strike="noStrike" cap="none" normalizeH="0" baseline="0" dirty="0" smtClean="0">
                <a:ln>
                  <a:noFill/>
                </a:ln>
                <a:solidFill>
                  <a:schemeClr val="tx1"/>
                </a:solidFill>
                <a:effectLst/>
                <a:latin typeface="Arial" charset="0"/>
              </a:rPr>
              <a:t>steps</a:t>
            </a:r>
            <a:r>
              <a:rPr kumimoji="0" lang="en-US" sz="1400" b="0" i="0" u="none" strike="noStrike" cap="none" normalizeH="0" baseline="0" dirty="0" smtClean="0">
                <a:ln>
                  <a:noFill/>
                </a:ln>
                <a:solidFill>
                  <a:schemeClr val="tx1"/>
                </a:solidFill>
                <a:effectLst/>
                <a:latin typeface="Arial" charset="0"/>
              </a:rPr>
              <a:t> to follow in sequence</a:t>
            </a:r>
          </a:p>
        </p:txBody>
      </p:sp>
      <p:sp>
        <p:nvSpPr>
          <p:cNvPr id="5" name="Isosceles Triangle 4"/>
          <p:cNvSpPr/>
          <p:nvPr/>
        </p:nvSpPr>
        <p:spPr bwMode="auto">
          <a:xfrm>
            <a:off x="2447549" y="3630304"/>
            <a:ext cx="432132" cy="805218"/>
          </a:xfrm>
          <a:prstGeom prst="triangle">
            <a:avLst/>
          </a:prstGeom>
          <a:solidFill>
            <a:schemeClr val="bg1">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36000" tIns="45720" rIns="36000" bIns="45720" numCol="1" spcCol="0" rtlCol="0" fromWordArt="0" anchor="t" anchorCtr="0" forceAA="0" compatLnSpc="1">
            <a:prstTxWarp prst="textNoShape">
              <a:avLst/>
            </a:prstTxWarp>
            <a:noAutofit/>
          </a:bodyPr>
          <a:lstStyle/>
          <a:p>
            <a:endParaRPr lang="en-US" sz="1400" b="0">
              <a:latin typeface="Arial" charset="0"/>
            </a:endParaRPr>
          </a:p>
        </p:txBody>
      </p:sp>
      <p:sp>
        <p:nvSpPr>
          <p:cNvPr id="16" name="Isosceles Triangle 15"/>
          <p:cNvSpPr/>
          <p:nvPr/>
        </p:nvSpPr>
        <p:spPr bwMode="auto">
          <a:xfrm>
            <a:off x="6091501" y="2852382"/>
            <a:ext cx="336595" cy="1583140"/>
          </a:xfrm>
          <a:prstGeom prst="triangle">
            <a:avLst/>
          </a:prstGeom>
          <a:solidFill>
            <a:schemeClr val="bg1">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36000" tIns="45720" rIns="36000" bIns="45720" numCol="1" spcCol="0" rtlCol="0" fromWordArt="0" anchor="t" anchorCtr="0" forceAA="0" compatLnSpc="1">
            <a:prstTxWarp prst="textNoShape">
              <a:avLst/>
            </a:prstTxWarp>
            <a:noAutofit/>
          </a:bodyPr>
          <a:lstStyle/>
          <a:p>
            <a:endParaRPr lang="en-US" sz="1400" b="0">
              <a:latin typeface="Arial" charset="0"/>
            </a:endParaRPr>
          </a:p>
        </p:txBody>
      </p:sp>
      <p:sp>
        <p:nvSpPr>
          <p:cNvPr id="17" name="Rectangle 16"/>
          <p:cNvSpPr/>
          <p:nvPr/>
        </p:nvSpPr>
        <p:spPr bwMode="auto">
          <a:xfrm>
            <a:off x="2297420" y="4258101"/>
            <a:ext cx="4130675" cy="272955"/>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Key </a:t>
            </a:r>
            <a:r>
              <a:rPr kumimoji="0" lang="en-US" sz="1400" i="0" u="none" strike="noStrike" cap="none" normalizeH="0" baseline="0" dirty="0" smtClean="0">
                <a:ln>
                  <a:noFill/>
                </a:ln>
                <a:solidFill>
                  <a:schemeClr val="tx1"/>
                </a:solidFill>
                <a:effectLst/>
                <a:latin typeface="Arial" charset="0"/>
              </a:rPr>
              <a:t>important points </a:t>
            </a:r>
            <a:r>
              <a:rPr kumimoji="0" lang="en-US" sz="1400" b="0" i="0" u="none" strike="noStrike" cap="none" normalizeH="0" baseline="0" dirty="0" smtClean="0">
                <a:ln>
                  <a:noFill/>
                </a:ln>
                <a:solidFill>
                  <a:schemeClr val="tx1"/>
                </a:solidFill>
                <a:effectLst/>
                <a:latin typeface="Arial" charset="0"/>
              </a:rPr>
              <a:t>to be aware of:</a:t>
            </a:r>
          </a:p>
        </p:txBody>
      </p:sp>
      <p:sp>
        <p:nvSpPr>
          <p:cNvPr id="18" name="Rectangle 17"/>
          <p:cNvSpPr/>
          <p:nvPr/>
        </p:nvSpPr>
        <p:spPr bwMode="auto">
          <a:xfrm>
            <a:off x="361740" y="1000860"/>
            <a:ext cx="4130675" cy="272955"/>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accent3"/>
                </a:solidFill>
                <a:effectLst/>
                <a:latin typeface="Arial" charset="0"/>
              </a:rPr>
              <a:t>Standard operating procedure</a:t>
            </a:r>
          </a:p>
        </p:txBody>
      </p:sp>
      <p:sp>
        <p:nvSpPr>
          <p:cNvPr id="19" name="Rectangle 18"/>
          <p:cNvSpPr/>
          <p:nvPr/>
        </p:nvSpPr>
        <p:spPr bwMode="auto">
          <a:xfrm>
            <a:off x="4990176" y="1000860"/>
            <a:ext cx="4130675" cy="272955"/>
          </a:xfrm>
          <a:prstGeom prst="rect">
            <a:avLst/>
          </a:prstGeom>
          <a:noFill/>
          <a:ln w="9525"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accent3"/>
                </a:solidFill>
                <a:effectLst/>
                <a:latin typeface="Arial" charset="0"/>
              </a:rPr>
              <a:t>Decision tree</a:t>
            </a:r>
          </a:p>
        </p:txBody>
      </p:sp>
      <p:sp>
        <p:nvSpPr>
          <p:cNvPr id="15" name="Rectangle 14"/>
          <p:cNvSpPr/>
          <p:nvPr/>
        </p:nvSpPr>
        <p:spPr>
          <a:xfrm>
            <a:off x="21772" y="36286"/>
            <a:ext cx="9072000" cy="6768000"/>
          </a:xfrm>
          <a:prstGeom prst="rect">
            <a:avLst/>
          </a:prstGeom>
          <a:noFill/>
          <a:ln w="107950">
            <a:solidFill>
              <a:srgbClr val="FFFF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2"/>
          <p:cNvSpPr txBox="1">
            <a:spLocks noChangeArrowheads="1"/>
          </p:cNvSpPr>
          <p:nvPr/>
        </p:nvSpPr>
        <p:spPr bwMode="auto">
          <a:xfrm>
            <a:off x="358775" y="358775"/>
            <a:ext cx="8245475" cy="4984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ts val="2400"/>
              </a:lnSpc>
              <a:spcBef>
                <a:spcPct val="0"/>
              </a:spcBef>
              <a:spcAft>
                <a:spcPct val="0"/>
              </a:spcAft>
              <a:defRPr sz="2200">
                <a:solidFill>
                  <a:srgbClr val="000066"/>
                </a:solidFill>
                <a:latin typeface="+mj-lt"/>
                <a:ea typeface="+mj-ea"/>
                <a:cs typeface="+mj-cs"/>
              </a:defRPr>
            </a:lvl1pPr>
            <a:lvl2pPr algn="l" rtl="0" eaLnBrk="0" fontAlgn="base" hangingPunct="0">
              <a:lnSpc>
                <a:spcPts val="2400"/>
              </a:lnSpc>
              <a:spcBef>
                <a:spcPct val="0"/>
              </a:spcBef>
              <a:spcAft>
                <a:spcPct val="0"/>
              </a:spcAft>
              <a:defRPr sz="2200">
                <a:solidFill>
                  <a:srgbClr val="000066"/>
                </a:solidFill>
                <a:latin typeface="Arial" charset="0"/>
              </a:defRPr>
            </a:lvl2pPr>
            <a:lvl3pPr algn="l" rtl="0" eaLnBrk="0" fontAlgn="base" hangingPunct="0">
              <a:lnSpc>
                <a:spcPts val="2400"/>
              </a:lnSpc>
              <a:spcBef>
                <a:spcPct val="0"/>
              </a:spcBef>
              <a:spcAft>
                <a:spcPct val="0"/>
              </a:spcAft>
              <a:defRPr sz="2200">
                <a:solidFill>
                  <a:srgbClr val="000066"/>
                </a:solidFill>
                <a:latin typeface="Arial" charset="0"/>
              </a:defRPr>
            </a:lvl3pPr>
            <a:lvl4pPr algn="l" rtl="0" eaLnBrk="0" fontAlgn="base" hangingPunct="0">
              <a:lnSpc>
                <a:spcPts val="2400"/>
              </a:lnSpc>
              <a:spcBef>
                <a:spcPct val="0"/>
              </a:spcBef>
              <a:spcAft>
                <a:spcPct val="0"/>
              </a:spcAft>
              <a:defRPr sz="2200">
                <a:solidFill>
                  <a:srgbClr val="000066"/>
                </a:solidFill>
                <a:latin typeface="Arial" charset="0"/>
              </a:defRPr>
            </a:lvl4pPr>
            <a:lvl5pPr algn="l" rtl="0" eaLnBrk="0" fontAlgn="base" hangingPunct="0">
              <a:lnSpc>
                <a:spcPts val="2400"/>
              </a:lnSpc>
              <a:spcBef>
                <a:spcPct val="0"/>
              </a:spcBef>
              <a:spcAft>
                <a:spcPct val="0"/>
              </a:spcAft>
              <a:defRPr sz="2200">
                <a:solidFill>
                  <a:srgbClr val="000066"/>
                </a:solidFill>
                <a:latin typeface="Arial" charset="0"/>
              </a:defRPr>
            </a:lvl5pPr>
            <a:lvl6pPr marL="457200" algn="l" rtl="0" fontAlgn="base">
              <a:lnSpc>
                <a:spcPts val="2400"/>
              </a:lnSpc>
              <a:spcBef>
                <a:spcPct val="0"/>
              </a:spcBef>
              <a:spcAft>
                <a:spcPct val="0"/>
              </a:spcAft>
              <a:defRPr sz="2200">
                <a:solidFill>
                  <a:srgbClr val="000066"/>
                </a:solidFill>
                <a:latin typeface="Arial" charset="0"/>
              </a:defRPr>
            </a:lvl6pPr>
            <a:lvl7pPr marL="914400" algn="l" rtl="0" fontAlgn="base">
              <a:lnSpc>
                <a:spcPts val="2400"/>
              </a:lnSpc>
              <a:spcBef>
                <a:spcPct val="0"/>
              </a:spcBef>
              <a:spcAft>
                <a:spcPct val="0"/>
              </a:spcAft>
              <a:defRPr sz="2200">
                <a:solidFill>
                  <a:srgbClr val="000066"/>
                </a:solidFill>
                <a:latin typeface="Arial" charset="0"/>
              </a:defRPr>
            </a:lvl7pPr>
            <a:lvl8pPr marL="1371600" algn="l" rtl="0" fontAlgn="base">
              <a:lnSpc>
                <a:spcPts val="2400"/>
              </a:lnSpc>
              <a:spcBef>
                <a:spcPct val="0"/>
              </a:spcBef>
              <a:spcAft>
                <a:spcPct val="0"/>
              </a:spcAft>
              <a:defRPr sz="2200">
                <a:solidFill>
                  <a:srgbClr val="000066"/>
                </a:solidFill>
                <a:latin typeface="Arial" charset="0"/>
              </a:defRPr>
            </a:lvl8pPr>
            <a:lvl9pPr marL="1828800" algn="l" rtl="0" fontAlgn="base">
              <a:lnSpc>
                <a:spcPts val="2400"/>
              </a:lnSpc>
              <a:spcBef>
                <a:spcPct val="0"/>
              </a:spcBef>
              <a:spcAft>
                <a:spcPct val="0"/>
              </a:spcAft>
              <a:defRPr sz="2200">
                <a:solidFill>
                  <a:srgbClr val="000066"/>
                </a:solidFill>
                <a:latin typeface="Arial" charset="0"/>
              </a:defRPr>
            </a:lvl9pPr>
          </a:lstStyle>
          <a:p>
            <a:r>
              <a:rPr lang="en-US" sz="2400" b="0" kern="0" dirty="0" smtClean="0"/>
              <a:t>Example</a:t>
            </a:r>
            <a:br>
              <a:rPr lang="en-US" sz="2400" b="0" kern="0" dirty="0" smtClean="0"/>
            </a:br>
            <a:r>
              <a:rPr lang="en-GB" sz="1800" b="1" kern="0" dirty="0" smtClean="0">
                <a:solidFill>
                  <a:srgbClr val="99CC33"/>
                </a:solidFill>
                <a:cs typeface="Arial" pitchFamily="34" charset="0"/>
              </a:rPr>
              <a:t>Standard Work in Lean service environment</a:t>
            </a:r>
          </a:p>
        </p:txBody>
      </p:sp>
    </p:spTree>
    <p:extLst>
      <p:ext uri="{BB962C8B-B14F-4D97-AF65-F5344CB8AC3E}">
        <p14:creationId xmlns:p14="http://schemas.microsoft.com/office/powerpoint/2010/main" val="1518682276"/>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pPr>
              <a:defRPr/>
            </a:pPr>
            <a:fld id="{407A2718-9190-496F-923A-39C6AE739A5E}" type="slidenum">
              <a:rPr lang="en-GB" smtClean="0"/>
              <a:pPr>
                <a:defRPr/>
              </a:pPr>
              <a:t>59</a:t>
            </a:fld>
            <a:endParaRPr lang="en-GB"/>
          </a:p>
        </p:txBody>
      </p:sp>
      <p:pic>
        <p:nvPicPr>
          <p:cNvPr id="6" name="Picture 17"/>
          <p:cNvPicPr>
            <a:picLocks noChangeAspect="1" noChangeArrowheads="1"/>
          </p:cNvPicPr>
          <p:nvPr/>
        </p:nvPicPr>
        <p:blipFill>
          <a:blip r:embed="rId2">
            <a:extLst>
              <a:ext uri="{28A0092B-C50C-407E-A947-70E740481C1C}">
                <a14:useLocalDpi xmlns:a14="http://schemas.microsoft.com/office/drawing/2010/main" val="0"/>
              </a:ext>
            </a:extLst>
          </a:blip>
          <a:srcRect t="642" r="1009" b="6714"/>
          <a:stretch>
            <a:fillRect/>
          </a:stretch>
        </p:blipFill>
        <p:spPr bwMode="auto">
          <a:xfrm>
            <a:off x="629913" y="4063052"/>
            <a:ext cx="3573463" cy="2495550"/>
          </a:xfrm>
          <a:prstGeom prst="rect">
            <a:avLst/>
          </a:prstGeom>
          <a:noFill/>
          <a:ln w="317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18"/>
          <p:cNvPicPr>
            <a:picLocks noChangeAspect="1" noChangeArrowheads="1"/>
          </p:cNvPicPr>
          <p:nvPr/>
        </p:nvPicPr>
        <p:blipFill>
          <a:blip r:embed="rId3">
            <a:extLst>
              <a:ext uri="{28A0092B-C50C-407E-A947-70E740481C1C}">
                <a14:useLocalDpi xmlns:a14="http://schemas.microsoft.com/office/drawing/2010/main" val="0"/>
              </a:ext>
            </a:extLst>
          </a:blip>
          <a:srcRect l="838" t="1511" r="719" b="1064"/>
          <a:stretch>
            <a:fillRect/>
          </a:stretch>
        </p:blipFill>
        <p:spPr bwMode="auto">
          <a:xfrm>
            <a:off x="5117859" y="1129352"/>
            <a:ext cx="3568700" cy="2555875"/>
          </a:xfrm>
          <a:prstGeom prst="rect">
            <a:avLst/>
          </a:prstGeom>
          <a:noFill/>
          <a:ln w="317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19"/>
          <p:cNvPicPr>
            <a:picLocks noChangeAspect="1" noChangeArrowheads="1"/>
          </p:cNvPicPr>
          <p:nvPr/>
        </p:nvPicPr>
        <p:blipFill>
          <a:blip r:embed="rId4">
            <a:extLst>
              <a:ext uri="{28A0092B-C50C-407E-A947-70E740481C1C}">
                <a14:useLocalDpi xmlns:a14="http://schemas.microsoft.com/office/drawing/2010/main" val="0"/>
              </a:ext>
            </a:extLst>
          </a:blip>
          <a:srcRect l="343" t="566" r="1015" b="246"/>
          <a:stretch>
            <a:fillRect/>
          </a:stretch>
        </p:blipFill>
        <p:spPr bwMode="auto">
          <a:xfrm>
            <a:off x="5117859" y="4058290"/>
            <a:ext cx="3579813" cy="2473325"/>
          </a:xfrm>
          <a:prstGeom prst="rect">
            <a:avLst/>
          </a:prstGeom>
          <a:noFill/>
          <a:ln w="317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 name="Oval 278"/>
          <p:cNvSpPr>
            <a:spLocks noChangeArrowheads="1"/>
          </p:cNvSpPr>
          <p:nvPr/>
        </p:nvSpPr>
        <p:spPr bwMode="gray">
          <a:xfrm>
            <a:off x="5054359" y="1557977"/>
            <a:ext cx="260350" cy="26987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grpSp>
        <p:nvGrpSpPr>
          <p:cNvPr id="11" name="Group 95"/>
          <p:cNvGrpSpPr>
            <a:grpSpLocks/>
          </p:cNvGrpSpPr>
          <p:nvPr/>
        </p:nvGrpSpPr>
        <p:grpSpPr bwMode="auto">
          <a:xfrm>
            <a:off x="2270636" y="1105540"/>
            <a:ext cx="2182813" cy="2595562"/>
            <a:chOff x="2643173" y="1119861"/>
            <a:chExt cx="2182277" cy="2594891"/>
          </a:xfrm>
        </p:grpSpPr>
        <p:sp>
          <p:nvSpPr>
            <p:cNvPr id="12" name="Line 100"/>
            <p:cNvSpPr>
              <a:spLocks noChangeShapeType="1"/>
            </p:cNvSpPr>
            <p:nvPr/>
          </p:nvSpPr>
          <p:spPr bwMode="auto">
            <a:xfrm>
              <a:off x="2792909" y="3441722"/>
              <a:ext cx="2032541" cy="1031"/>
            </a:xfrm>
            <a:prstGeom prst="line">
              <a:avLst/>
            </a:prstGeom>
            <a:noFill/>
            <a:ln w="2540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a:p>
          </p:txBody>
        </p:sp>
        <p:sp>
          <p:nvSpPr>
            <p:cNvPr id="13" name="Rectangle 152"/>
            <p:cNvSpPr>
              <a:spLocks noChangeArrowheads="1"/>
            </p:cNvSpPr>
            <p:nvPr/>
          </p:nvSpPr>
          <p:spPr bwMode="auto">
            <a:xfrm>
              <a:off x="3373158" y="3103652"/>
              <a:ext cx="250460" cy="332917"/>
            </a:xfrm>
            <a:prstGeom prst="rect">
              <a:avLst/>
            </a:prstGeom>
            <a:solidFill>
              <a:srgbClr val="0066FF"/>
            </a:solidFill>
            <a:ln w="17526" cap="rnd">
              <a:solidFill>
                <a:srgbClr val="000000"/>
              </a:solidFill>
              <a:miter lim="800000"/>
              <a:headEnd/>
              <a:tailEnd/>
            </a:ln>
          </p:spPr>
          <p:txBody>
            <a:bodyP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sp>
          <p:nvSpPr>
            <p:cNvPr id="14" name="Rectangle 153"/>
            <p:cNvSpPr>
              <a:spLocks noChangeArrowheads="1"/>
            </p:cNvSpPr>
            <p:nvPr/>
          </p:nvSpPr>
          <p:spPr bwMode="auto">
            <a:xfrm>
              <a:off x="3373158" y="2564596"/>
              <a:ext cx="250460" cy="539057"/>
            </a:xfrm>
            <a:prstGeom prst="rect">
              <a:avLst/>
            </a:prstGeom>
            <a:solidFill>
              <a:srgbClr val="0066FF"/>
            </a:solidFill>
            <a:ln w="17526" cap="rnd">
              <a:solidFill>
                <a:srgbClr val="000000"/>
              </a:solidFill>
              <a:miter lim="800000"/>
              <a:headEnd/>
              <a:tailEnd/>
            </a:ln>
          </p:spPr>
          <p:txBody>
            <a:bodyP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sp>
          <p:nvSpPr>
            <p:cNvPr id="15" name="Rectangle 154"/>
            <p:cNvSpPr>
              <a:spLocks noChangeArrowheads="1"/>
            </p:cNvSpPr>
            <p:nvPr/>
          </p:nvSpPr>
          <p:spPr bwMode="auto">
            <a:xfrm>
              <a:off x="3373158" y="1774048"/>
              <a:ext cx="250460" cy="273136"/>
            </a:xfrm>
            <a:prstGeom prst="rect">
              <a:avLst/>
            </a:prstGeom>
            <a:solidFill>
              <a:srgbClr val="0066FF"/>
            </a:solidFill>
            <a:ln w="17526" cap="rnd">
              <a:solidFill>
                <a:srgbClr val="000000"/>
              </a:solidFill>
              <a:miter lim="800000"/>
              <a:headEnd/>
              <a:tailEnd/>
            </a:ln>
          </p:spPr>
          <p:txBody>
            <a:bodyP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sp>
          <p:nvSpPr>
            <p:cNvPr id="16" name="Rectangle 155"/>
            <p:cNvSpPr>
              <a:spLocks noChangeArrowheads="1"/>
            </p:cNvSpPr>
            <p:nvPr/>
          </p:nvSpPr>
          <p:spPr bwMode="auto">
            <a:xfrm>
              <a:off x="3373158" y="2292491"/>
              <a:ext cx="250460" cy="277258"/>
            </a:xfrm>
            <a:prstGeom prst="rect">
              <a:avLst/>
            </a:prstGeom>
            <a:solidFill>
              <a:srgbClr val="0066FF"/>
            </a:solidFill>
            <a:ln w="17526" cap="rnd">
              <a:solidFill>
                <a:srgbClr val="000000"/>
              </a:solidFill>
              <a:miter lim="800000"/>
              <a:headEnd/>
              <a:tailEnd/>
            </a:ln>
          </p:spPr>
          <p:txBody>
            <a:bodyP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sp>
          <p:nvSpPr>
            <p:cNvPr id="17" name="Rectangle 156"/>
            <p:cNvSpPr>
              <a:spLocks noChangeArrowheads="1"/>
            </p:cNvSpPr>
            <p:nvPr/>
          </p:nvSpPr>
          <p:spPr bwMode="auto">
            <a:xfrm>
              <a:off x="3373158" y="2047184"/>
              <a:ext cx="250460" cy="245306"/>
            </a:xfrm>
            <a:prstGeom prst="rect">
              <a:avLst/>
            </a:prstGeom>
            <a:solidFill>
              <a:srgbClr val="0066FF"/>
            </a:solidFill>
            <a:ln w="17526" cap="rnd">
              <a:solidFill>
                <a:srgbClr val="000000"/>
              </a:solidFill>
              <a:miter lim="800000"/>
              <a:headEnd/>
              <a:tailEnd/>
            </a:ln>
          </p:spPr>
          <p:txBody>
            <a:bodyP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sp>
          <p:nvSpPr>
            <p:cNvPr id="18" name="Rectangle 157"/>
            <p:cNvSpPr>
              <a:spLocks noChangeArrowheads="1"/>
            </p:cNvSpPr>
            <p:nvPr/>
          </p:nvSpPr>
          <p:spPr bwMode="auto">
            <a:xfrm>
              <a:off x="2792909" y="1185519"/>
              <a:ext cx="702938" cy="228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sp>
          <p:nvSpPr>
            <p:cNvPr id="19" name="Rectangle 158"/>
            <p:cNvSpPr>
              <a:spLocks noChangeArrowheads="1"/>
            </p:cNvSpPr>
            <p:nvPr/>
          </p:nvSpPr>
          <p:spPr bwMode="auto">
            <a:xfrm>
              <a:off x="4056234" y="1119861"/>
              <a:ext cx="66345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219075" indent="-219075" defTabSz="844550" eaLnBrk="0" hangingPunct="0">
                <a:defRPr sz="800">
                  <a:solidFill>
                    <a:schemeClr val="tx1"/>
                  </a:solidFill>
                  <a:latin typeface="Arial" pitchFamily="34" charset="0"/>
                </a:defRPr>
              </a:lvl1pPr>
              <a:lvl2pPr marL="742950" indent="-285750" defTabSz="844550" eaLnBrk="0" hangingPunct="0">
                <a:defRPr sz="800">
                  <a:solidFill>
                    <a:schemeClr val="tx1"/>
                  </a:solidFill>
                  <a:latin typeface="Arial" pitchFamily="34" charset="0"/>
                </a:defRPr>
              </a:lvl2pPr>
              <a:lvl3pPr marL="1143000" indent="-228600" defTabSz="844550" eaLnBrk="0" hangingPunct="0">
                <a:defRPr sz="800">
                  <a:solidFill>
                    <a:schemeClr val="tx1"/>
                  </a:solidFill>
                  <a:latin typeface="Arial" pitchFamily="34" charset="0"/>
                </a:defRPr>
              </a:lvl3pPr>
              <a:lvl4pPr marL="1600200" indent="-228600" defTabSz="844550" eaLnBrk="0" hangingPunct="0">
                <a:defRPr sz="800">
                  <a:solidFill>
                    <a:schemeClr val="tx1"/>
                  </a:solidFill>
                  <a:latin typeface="Arial" pitchFamily="34" charset="0"/>
                </a:defRPr>
              </a:lvl4pPr>
              <a:lvl5pPr marL="2057400" indent="-228600" defTabSz="844550" eaLnBrk="0" hangingPunct="0">
                <a:defRPr sz="800">
                  <a:solidFill>
                    <a:schemeClr val="tx1"/>
                  </a:solidFill>
                  <a:latin typeface="Arial" pitchFamily="34" charset="0"/>
                </a:defRPr>
              </a:lvl5pPr>
              <a:lvl6pPr marL="2514600" indent="-228600" defTabSz="844550" eaLnBrk="0" fontAlgn="base" hangingPunct="0">
                <a:spcBef>
                  <a:spcPct val="0"/>
                </a:spcBef>
                <a:spcAft>
                  <a:spcPct val="0"/>
                </a:spcAft>
                <a:defRPr sz="800">
                  <a:solidFill>
                    <a:schemeClr val="tx1"/>
                  </a:solidFill>
                  <a:latin typeface="Arial" pitchFamily="34" charset="0"/>
                </a:defRPr>
              </a:lvl6pPr>
              <a:lvl7pPr marL="2971800" indent="-228600" defTabSz="844550" eaLnBrk="0" fontAlgn="base" hangingPunct="0">
                <a:spcBef>
                  <a:spcPct val="0"/>
                </a:spcBef>
                <a:spcAft>
                  <a:spcPct val="0"/>
                </a:spcAft>
                <a:defRPr sz="800">
                  <a:solidFill>
                    <a:schemeClr val="tx1"/>
                  </a:solidFill>
                  <a:latin typeface="Arial" pitchFamily="34" charset="0"/>
                </a:defRPr>
              </a:lvl7pPr>
              <a:lvl8pPr marL="3429000" indent="-228600" defTabSz="844550" eaLnBrk="0" fontAlgn="base" hangingPunct="0">
                <a:spcBef>
                  <a:spcPct val="0"/>
                </a:spcBef>
                <a:spcAft>
                  <a:spcPct val="0"/>
                </a:spcAft>
                <a:defRPr sz="800">
                  <a:solidFill>
                    <a:schemeClr val="tx1"/>
                  </a:solidFill>
                  <a:latin typeface="Arial" pitchFamily="34" charset="0"/>
                </a:defRPr>
              </a:lvl8pPr>
              <a:lvl9pPr marL="3886200" indent="-228600" defTabSz="844550" eaLnBrk="0" fontAlgn="base" hangingPunct="0">
                <a:spcBef>
                  <a:spcPct val="0"/>
                </a:spcBef>
                <a:spcAft>
                  <a:spcPct val="0"/>
                </a:spcAft>
                <a:defRPr sz="800">
                  <a:solidFill>
                    <a:schemeClr val="tx1"/>
                  </a:solidFill>
                  <a:latin typeface="Arial" pitchFamily="34" charset="0"/>
                </a:defRPr>
              </a:lvl9pPr>
            </a:lstStyle>
            <a:p>
              <a:pPr eaLnBrk="1" hangingPunct="1"/>
              <a:r>
                <a:rPr lang="en-GB" altLang="fr-FR" sz="1200" b="1">
                  <a:solidFill>
                    <a:srgbClr val="3C8A2E"/>
                  </a:solidFill>
                </a:rPr>
                <a:t>Takt time</a:t>
              </a:r>
            </a:p>
          </p:txBody>
        </p:sp>
        <p:sp>
          <p:nvSpPr>
            <p:cNvPr id="20" name="Rectangle 159"/>
            <p:cNvSpPr>
              <a:spLocks noChangeArrowheads="1"/>
            </p:cNvSpPr>
            <p:nvPr/>
          </p:nvSpPr>
          <p:spPr bwMode="auto">
            <a:xfrm>
              <a:off x="3373158" y="1447317"/>
              <a:ext cx="250460" cy="326731"/>
            </a:xfrm>
            <a:prstGeom prst="rect">
              <a:avLst/>
            </a:prstGeom>
            <a:solidFill>
              <a:srgbClr val="0066FF"/>
            </a:solidFill>
            <a:ln w="17526" cap="rnd">
              <a:solidFill>
                <a:srgbClr val="000000"/>
              </a:solidFill>
              <a:miter lim="800000"/>
              <a:headEnd/>
              <a:tailEnd/>
            </a:ln>
          </p:spPr>
          <p:txBody>
            <a:bodyP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sp>
          <p:nvSpPr>
            <p:cNvPr id="21" name="Rectangle 160"/>
            <p:cNvSpPr>
              <a:spLocks noChangeArrowheads="1"/>
            </p:cNvSpPr>
            <p:nvPr/>
          </p:nvSpPr>
          <p:spPr bwMode="auto">
            <a:xfrm>
              <a:off x="2973281" y="3103652"/>
              <a:ext cx="245306" cy="332917"/>
            </a:xfrm>
            <a:prstGeom prst="rect">
              <a:avLst/>
            </a:prstGeom>
            <a:solidFill>
              <a:srgbClr val="0066FF"/>
            </a:solidFill>
            <a:ln w="17526" cap="rnd">
              <a:solidFill>
                <a:srgbClr val="000000"/>
              </a:solidFill>
              <a:miter lim="800000"/>
              <a:headEnd/>
              <a:tailEnd/>
            </a:ln>
          </p:spPr>
          <p:txBody>
            <a:bodyPr anchor="ctr"/>
            <a:lstStyle>
              <a:lvl1pPr marL="219075" indent="-219075" defTabSz="844550" eaLnBrk="0" hangingPunct="0">
                <a:defRPr sz="800">
                  <a:solidFill>
                    <a:schemeClr val="tx1"/>
                  </a:solidFill>
                  <a:latin typeface="Arial" pitchFamily="34" charset="0"/>
                </a:defRPr>
              </a:lvl1pPr>
              <a:lvl2pPr marL="742950" indent="-285750" defTabSz="844550" eaLnBrk="0" hangingPunct="0">
                <a:defRPr sz="800">
                  <a:solidFill>
                    <a:schemeClr val="tx1"/>
                  </a:solidFill>
                  <a:latin typeface="Arial" pitchFamily="34" charset="0"/>
                </a:defRPr>
              </a:lvl2pPr>
              <a:lvl3pPr marL="1143000" indent="-228600" defTabSz="844550" eaLnBrk="0" hangingPunct="0">
                <a:defRPr sz="800">
                  <a:solidFill>
                    <a:schemeClr val="tx1"/>
                  </a:solidFill>
                  <a:latin typeface="Arial" pitchFamily="34" charset="0"/>
                </a:defRPr>
              </a:lvl3pPr>
              <a:lvl4pPr marL="1600200" indent="-228600" defTabSz="844550" eaLnBrk="0" hangingPunct="0">
                <a:defRPr sz="800">
                  <a:solidFill>
                    <a:schemeClr val="tx1"/>
                  </a:solidFill>
                  <a:latin typeface="Arial" pitchFamily="34" charset="0"/>
                </a:defRPr>
              </a:lvl4pPr>
              <a:lvl5pPr marL="2057400" indent="-228600" defTabSz="844550" eaLnBrk="0" hangingPunct="0">
                <a:defRPr sz="800">
                  <a:solidFill>
                    <a:schemeClr val="tx1"/>
                  </a:solidFill>
                  <a:latin typeface="Arial" pitchFamily="34" charset="0"/>
                </a:defRPr>
              </a:lvl5pPr>
              <a:lvl6pPr marL="2514600" indent="-228600" defTabSz="844550" eaLnBrk="0" fontAlgn="base" hangingPunct="0">
                <a:spcBef>
                  <a:spcPct val="0"/>
                </a:spcBef>
                <a:spcAft>
                  <a:spcPct val="0"/>
                </a:spcAft>
                <a:defRPr sz="800">
                  <a:solidFill>
                    <a:schemeClr val="tx1"/>
                  </a:solidFill>
                  <a:latin typeface="Arial" pitchFamily="34" charset="0"/>
                </a:defRPr>
              </a:lvl6pPr>
              <a:lvl7pPr marL="2971800" indent="-228600" defTabSz="844550" eaLnBrk="0" fontAlgn="base" hangingPunct="0">
                <a:spcBef>
                  <a:spcPct val="0"/>
                </a:spcBef>
                <a:spcAft>
                  <a:spcPct val="0"/>
                </a:spcAft>
                <a:defRPr sz="800">
                  <a:solidFill>
                    <a:schemeClr val="tx1"/>
                  </a:solidFill>
                  <a:latin typeface="Arial" pitchFamily="34" charset="0"/>
                </a:defRPr>
              </a:lvl7pPr>
              <a:lvl8pPr marL="3429000" indent="-228600" defTabSz="844550" eaLnBrk="0" fontAlgn="base" hangingPunct="0">
                <a:spcBef>
                  <a:spcPct val="0"/>
                </a:spcBef>
                <a:spcAft>
                  <a:spcPct val="0"/>
                </a:spcAft>
                <a:defRPr sz="800">
                  <a:solidFill>
                    <a:schemeClr val="tx1"/>
                  </a:solidFill>
                  <a:latin typeface="Arial" pitchFamily="34" charset="0"/>
                </a:defRPr>
              </a:lvl8pPr>
              <a:lvl9pPr marL="3886200" indent="-228600" defTabSz="844550" eaLnBrk="0" fontAlgn="base" hangingPunct="0">
                <a:spcBef>
                  <a:spcPct val="0"/>
                </a:spcBef>
                <a:spcAft>
                  <a:spcPct val="0"/>
                </a:spcAft>
                <a:defRPr sz="800">
                  <a:solidFill>
                    <a:schemeClr val="tx1"/>
                  </a:solidFill>
                  <a:latin typeface="Arial" pitchFamily="34" charset="0"/>
                </a:defRPr>
              </a:lvl9pPr>
            </a:lstStyle>
            <a:p>
              <a:pPr algn="ctr" eaLnBrk="1" hangingPunct="1"/>
              <a:r>
                <a:rPr lang="en-GB" altLang="fr-FR" sz="1000"/>
                <a:t>5</a:t>
              </a:r>
            </a:p>
          </p:txBody>
        </p:sp>
        <p:sp>
          <p:nvSpPr>
            <p:cNvPr id="22" name="Rectangle 161"/>
            <p:cNvSpPr>
              <a:spLocks noChangeArrowheads="1"/>
            </p:cNvSpPr>
            <p:nvPr/>
          </p:nvSpPr>
          <p:spPr bwMode="auto">
            <a:xfrm>
              <a:off x="2973281" y="2292491"/>
              <a:ext cx="245306" cy="539057"/>
            </a:xfrm>
            <a:prstGeom prst="rect">
              <a:avLst/>
            </a:prstGeom>
            <a:solidFill>
              <a:srgbClr val="9999FF"/>
            </a:solidFill>
            <a:ln w="17526" cap="rnd">
              <a:solidFill>
                <a:srgbClr val="000000"/>
              </a:solidFill>
              <a:miter lim="800000"/>
              <a:headEnd/>
              <a:tailEnd/>
            </a:ln>
          </p:spPr>
          <p:txBody>
            <a:bodyPr anchor="ctr"/>
            <a:lstStyle>
              <a:lvl1pPr marL="219075" indent="-219075" defTabSz="844550" eaLnBrk="0" hangingPunct="0">
                <a:defRPr sz="800">
                  <a:solidFill>
                    <a:schemeClr val="tx1"/>
                  </a:solidFill>
                  <a:latin typeface="Arial" pitchFamily="34" charset="0"/>
                </a:defRPr>
              </a:lvl1pPr>
              <a:lvl2pPr marL="742950" indent="-285750" defTabSz="844550" eaLnBrk="0" hangingPunct="0">
                <a:defRPr sz="800">
                  <a:solidFill>
                    <a:schemeClr val="tx1"/>
                  </a:solidFill>
                  <a:latin typeface="Arial" pitchFamily="34" charset="0"/>
                </a:defRPr>
              </a:lvl2pPr>
              <a:lvl3pPr marL="1143000" indent="-228600" defTabSz="844550" eaLnBrk="0" hangingPunct="0">
                <a:defRPr sz="800">
                  <a:solidFill>
                    <a:schemeClr val="tx1"/>
                  </a:solidFill>
                  <a:latin typeface="Arial" pitchFamily="34" charset="0"/>
                </a:defRPr>
              </a:lvl3pPr>
              <a:lvl4pPr marL="1600200" indent="-228600" defTabSz="844550" eaLnBrk="0" hangingPunct="0">
                <a:defRPr sz="800">
                  <a:solidFill>
                    <a:schemeClr val="tx1"/>
                  </a:solidFill>
                  <a:latin typeface="Arial" pitchFamily="34" charset="0"/>
                </a:defRPr>
              </a:lvl4pPr>
              <a:lvl5pPr marL="2057400" indent="-228600" defTabSz="844550" eaLnBrk="0" hangingPunct="0">
                <a:defRPr sz="800">
                  <a:solidFill>
                    <a:schemeClr val="tx1"/>
                  </a:solidFill>
                  <a:latin typeface="Arial" pitchFamily="34" charset="0"/>
                </a:defRPr>
              </a:lvl5pPr>
              <a:lvl6pPr marL="2514600" indent="-228600" defTabSz="844550" eaLnBrk="0" fontAlgn="base" hangingPunct="0">
                <a:spcBef>
                  <a:spcPct val="0"/>
                </a:spcBef>
                <a:spcAft>
                  <a:spcPct val="0"/>
                </a:spcAft>
                <a:defRPr sz="800">
                  <a:solidFill>
                    <a:schemeClr val="tx1"/>
                  </a:solidFill>
                  <a:latin typeface="Arial" pitchFamily="34" charset="0"/>
                </a:defRPr>
              </a:lvl6pPr>
              <a:lvl7pPr marL="2971800" indent="-228600" defTabSz="844550" eaLnBrk="0" fontAlgn="base" hangingPunct="0">
                <a:spcBef>
                  <a:spcPct val="0"/>
                </a:spcBef>
                <a:spcAft>
                  <a:spcPct val="0"/>
                </a:spcAft>
                <a:defRPr sz="800">
                  <a:solidFill>
                    <a:schemeClr val="tx1"/>
                  </a:solidFill>
                  <a:latin typeface="Arial" pitchFamily="34" charset="0"/>
                </a:defRPr>
              </a:lvl7pPr>
              <a:lvl8pPr marL="3429000" indent="-228600" defTabSz="844550" eaLnBrk="0" fontAlgn="base" hangingPunct="0">
                <a:spcBef>
                  <a:spcPct val="0"/>
                </a:spcBef>
                <a:spcAft>
                  <a:spcPct val="0"/>
                </a:spcAft>
                <a:defRPr sz="800">
                  <a:solidFill>
                    <a:schemeClr val="tx1"/>
                  </a:solidFill>
                  <a:latin typeface="Arial" pitchFamily="34" charset="0"/>
                </a:defRPr>
              </a:lvl8pPr>
              <a:lvl9pPr marL="3886200" indent="-228600" defTabSz="844550" eaLnBrk="0" fontAlgn="base" hangingPunct="0">
                <a:spcBef>
                  <a:spcPct val="0"/>
                </a:spcBef>
                <a:spcAft>
                  <a:spcPct val="0"/>
                </a:spcAft>
                <a:defRPr sz="800">
                  <a:solidFill>
                    <a:schemeClr val="tx1"/>
                  </a:solidFill>
                  <a:latin typeface="Arial" pitchFamily="34" charset="0"/>
                </a:defRPr>
              </a:lvl9pPr>
            </a:lstStyle>
            <a:p>
              <a:pPr algn="ctr" eaLnBrk="1" hangingPunct="1"/>
              <a:r>
                <a:rPr lang="en-GB" altLang="fr-FR" sz="1000"/>
                <a:t>3</a:t>
              </a:r>
            </a:p>
          </p:txBody>
        </p:sp>
        <p:sp>
          <p:nvSpPr>
            <p:cNvPr id="23" name="Rectangle 162"/>
            <p:cNvSpPr>
              <a:spLocks noChangeArrowheads="1"/>
            </p:cNvSpPr>
            <p:nvPr/>
          </p:nvSpPr>
          <p:spPr bwMode="auto">
            <a:xfrm>
              <a:off x="2973281" y="1562751"/>
              <a:ext cx="245306" cy="484433"/>
            </a:xfrm>
            <a:prstGeom prst="rect">
              <a:avLst/>
            </a:prstGeom>
            <a:solidFill>
              <a:srgbClr val="99CCFF"/>
            </a:solidFill>
            <a:ln w="17526" cap="rnd">
              <a:solidFill>
                <a:srgbClr val="000000"/>
              </a:solidFill>
              <a:miter lim="800000"/>
              <a:headEnd/>
              <a:tailEnd/>
            </a:ln>
          </p:spPr>
          <p:txBody>
            <a:bodyPr anchor="ctr"/>
            <a:lstStyle>
              <a:lvl1pPr marL="219075" indent="-219075" defTabSz="844550" eaLnBrk="0" hangingPunct="0">
                <a:defRPr sz="800">
                  <a:solidFill>
                    <a:schemeClr val="tx1"/>
                  </a:solidFill>
                  <a:latin typeface="Arial" pitchFamily="34" charset="0"/>
                </a:defRPr>
              </a:lvl1pPr>
              <a:lvl2pPr marL="742950" indent="-285750" defTabSz="844550" eaLnBrk="0" hangingPunct="0">
                <a:defRPr sz="800">
                  <a:solidFill>
                    <a:schemeClr val="tx1"/>
                  </a:solidFill>
                  <a:latin typeface="Arial" pitchFamily="34" charset="0"/>
                </a:defRPr>
              </a:lvl2pPr>
              <a:lvl3pPr marL="1143000" indent="-228600" defTabSz="844550" eaLnBrk="0" hangingPunct="0">
                <a:defRPr sz="800">
                  <a:solidFill>
                    <a:schemeClr val="tx1"/>
                  </a:solidFill>
                  <a:latin typeface="Arial" pitchFamily="34" charset="0"/>
                </a:defRPr>
              </a:lvl3pPr>
              <a:lvl4pPr marL="1600200" indent="-228600" defTabSz="844550" eaLnBrk="0" hangingPunct="0">
                <a:defRPr sz="800">
                  <a:solidFill>
                    <a:schemeClr val="tx1"/>
                  </a:solidFill>
                  <a:latin typeface="Arial" pitchFamily="34" charset="0"/>
                </a:defRPr>
              </a:lvl4pPr>
              <a:lvl5pPr marL="2057400" indent="-228600" defTabSz="844550" eaLnBrk="0" hangingPunct="0">
                <a:defRPr sz="800">
                  <a:solidFill>
                    <a:schemeClr val="tx1"/>
                  </a:solidFill>
                  <a:latin typeface="Arial" pitchFamily="34" charset="0"/>
                </a:defRPr>
              </a:lvl5pPr>
              <a:lvl6pPr marL="2514600" indent="-228600" defTabSz="844550" eaLnBrk="0" fontAlgn="base" hangingPunct="0">
                <a:spcBef>
                  <a:spcPct val="0"/>
                </a:spcBef>
                <a:spcAft>
                  <a:spcPct val="0"/>
                </a:spcAft>
                <a:defRPr sz="800">
                  <a:solidFill>
                    <a:schemeClr val="tx1"/>
                  </a:solidFill>
                  <a:latin typeface="Arial" pitchFamily="34" charset="0"/>
                </a:defRPr>
              </a:lvl6pPr>
              <a:lvl7pPr marL="2971800" indent="-228600" defTabSz="844550" eaLnBrk="0" fontAlgn="base" hangingPunct="0">
                <a:spcBef>
                  <a:spcPct val="0"/>
                </a:spcBef>
                <a:spcAft>
                  <a:spcPct val="0"/>
                </a:spcAft>
                <a:defRPr sz="800">
                  <a:solidFill>
                    <a:schemeClr val="tx1"/>
                  </a:solidFill>
                  <a:latin typeface="Arial" pitchFamily="34" charset="0"/>
                </a:defRPr>
              </a:lvl7pPr>
              <a:lvl8pPr marL="3429000" indent="-228600" defTabSz="844550" eaLnBrk="0" fontAlgn="base" hangingPunct="0">
                <a:spcBef>
                  <a:spcPct val="0"/>
                </a:spcBef>
                <a:spcAft>
                  <a:spcPct val="0"/>
                </a:spcAft>
                <a:defRPr sz="800">
                  <a:solidFill>
                    <a:schemeClr val="tx1"/>
                  </a:solidFill>
                  <a:latin typeface="Arial" pitchFamily="34" charset="0"/>
                </a:defRPr>
              </a:lvl8pPr>
              <a:lvl9pPr marL="3886200" indent="-228600" defTabSz="844550" eaLnBrk="0" fontAlgn="base" hangingPunct="0">
                <a:spcBef>
                  <a:spcPct val="0"/>
                </a:spcBef>
                <a:spcAft>
                  <a:spcPct val="0"/>
                </a:spcAft>
                <a:defRPr sz="800">
                  <a:solidFill>
                    <a:schemeClr val="tx1"/>
                  </a:solidFill>
                  <a:latin typeface="Arial" pitchFamily="34" charset="0"/>
                </a:defRPr>
              </a:lvl9pPr>
            </a:lstStyle>
            <a:p>
              <a:pPr algn="ctr" eaLnBrk="1" hangingPunct="1"/>
              <a:r>
                <a:rPr lang="en-GB" altLang="fr-FR" sz="1000"/>
                <a:t>1</a:t>
              </a:r>
            </a:p>
          </p:txBody>
        </p:sp>
        <p:sp>
          <p:nvSpPr>
            <p:cNvPr id="24" name="Rectangle 163"/>
            <p:cNvSpPr>
              <a:spLocks noChangeArrowheads="1"/>
            </p:cNvSpPr>
            <p:nvPr/>
          </p:nvSpPr>
          <p:spPr bwMode="auto">
            <a:xfrm>
              <a:off x="2973281" y="2831547"/>
              <a:ext cx="245306" cy="272105"/>
            </a:xfrm>
            <a:prstGeom prst="rect">
              <a:avLst/>
            </a:prstGeom>
            <a:solidFill>
              <a:srgbClr val="6666FF"/>
            </a:solidFill>
            <a:ln w="17526" cap="rnd">
              <a:solidFill>
                <a:srgbClr val="000000"/>
              </a:solidFill>
              <a:miter lim="800000"/>
              <a:headEnd/>
              <a:tailEnd/>
            </a:ln>
          </p:spPr>
          <p:txBody>
            <a:bodyPr anchor="ctr"/>
            <a:lstStyle>
              <a:lvl1pPr marL="219075" indent="-219075" defTabSz="844550" eaLnBrk="0" hangingPunct="0">
                <a:defRPr sz="800">
                  <a:solidFill>
                    <a:schemeClr val="tx1"/>
                  </a:solidFill>
                  <a:latin typeface="Arial" pitchFamily="34" charset="0"/>
                </a:defRPr>
              </a:lvl1pPr>
              <a:lvl2pPr marL="742950" indent="-285750" defTabSz="844550" eaLnBrk="0" hangingPunct="0">
                <a:defRPr sz="800">
                  <a:solidFill>
                    <a:schemeClr val="tx1"/>
                  </a:solidFill>
                  <a:latin typeface="Arial" pitchFamily="34" charset="0"/>
                </a:defRPr>
              </a:lvl2pPr>
              <a:lvl3pPr marL="1143000" indent="-228600" defTabSz="844550" eaLnBrk="0" hangingPunct="0">
                <a:defRPr sz="800">
                  <a:solidFill>
                    <a:schemeClr val="tx1"/>
                  </a:solidFill>
                  <a:latin typeface="Arial" pitchFamily="34" charset="0"/>
                </a:defRPr>
              </a:lvl3pPr>
              <a:lvl4pPr marL="1600200" indent="-228600" defTabSz="844550" eaLnBrk="0" hangingPunct="0">
                <a:defRPr sz="800">
                  <a:solidFill>
                    <a:schemeClr val="tx1"/>
                  </a:solidFill>
                  <a:latin typeface="Arial" pitchFamily="34" charset="0"/>
                </a:defRPr>
              </a:lvl4pPr>
              <a:lvl5pPr marL="2057400" indent="-228600" defTabSz="844550" eaLnBrk="0" hangingPunct="0">
                <a:defRPr sz="800">
                  <a:solidFill>
                    <a:schemeClr val="tx1"/>
                  </a:solidFill>
                  <a:latin typeface="Arial" pitchFamily="34" charset="0"/>
                </a:defRPr>
              </a:lvl5pPr>
              <a:lvl6pPr marL="2514600" indent="-228600" defTabSz="844550" eaLnBrk="0" fontAlgn="base" hangingPunct="0">
                <a:spcBef>
                  <a:spcPct val="0"/>
                </a:spcBef>
                <a:spcAft>
                  <a:spcPct val="0"/>
                </a:spcAft>
                <a:defRPr sz="800">
                  <a:solidFill>
                    <a:schemeClr val="tx1"/>
                  </a:solidFill>
                  <a:latin typeface="Arial" pitchFamily="34" charset="0"/>
                </a:defRPr>
              </a:lvl6pPr>
              <a:lvl7pPr marL="2971800" indent="-228600" defTabSz="844550" eaLnBrk="0" fontAlgn="base" hangingPunct="0">
                <a:spcBef>
                  <a:spcPct val="0"/>
                </a:spcBef>
                <a:spcAft>
                  <a:spcPct val="0"/>
                </a:spcAft>
                <a:defRPr sz="800">
                  <a:solidFill>
                    <a:schemeClr val="tx1"/>
                  </a:solidFill>
                  <a:latin typeface="Arial" pitchFamily="34" charset="0"/>
                </a:defRPr>
              </a:lvl7pPr>
              <a:lvl8pPr marL="3429000" indent="-228600" defTabSz="844550" eaLnBrk="0" fontAlgn="base" hangingPunct="0">
                <a:spcBef>
                  <a:spcPct val="0"/>
                </a:spcBef>
                <a:spcAft>
                  <a:spcPct val="0"/>
                </a:spcAft>
                <a:defRPr sz="800">
                  <a:solidFill>
                    <a:schemeClr val="tx1"/>
                  </a:solidFill>
                  <a:latin typeface="Arial" pitchFamily="34" charset="0"/>
                </a:defRPr>
              </a:lvl8pPr>
              <a:lvl9pPr marL="3886200" indent="-228600" defTabSz="844550" eaLnBrk="0" fontAlgn="base" hangingPunct="0">
                <a:spcBef>
                  <a:spcPct val="0"/>
                </a:spcBef>
                <a:spcAft>
                  <a:spcPct val="0"/>
                </a:spcAft>
                <a:defRPr sz="800">
                  <a:solidFill>
                    <a:schemeClr val="tx1"/>
                  </a:solidFill>
                  <a:latin typeface="Arial" pitchFamily="34" charset="0"/>
                </a:defRPr>
              </a:lvl9pPr>
            </a:lstStyle>
            <a:p>
              <a:pPr algn="ctr" eaLnBrk="1" hangingPunct="1"/>
              <a:r>
                <a:rPr lang="en-GB" altLang="fr-FR" sz="1000"/>
                <a:t>4</a:t>
              </a:r>
            </a:p>
          </p:txBody>
        </p:sp>
        <p:sp>
          <p:nvSpPr>
            <p:cNvPr id="25" name="Rectangle 164"/>
            <p:cNvSpPr>
              <a:spLocks noChangeArrowheads="1"/>
            </p:cNvSpPr>
            <p:nvPr/>
          </p:nvSpPr>
          <p:spPr bwMode="auto">
            <a:xfrm>
              <a:off x="2973281" y="2047184"/>
              <a:ext cx="245306" cy="245306"/>
            </a:xfrm>
            <a:prstGeom prst="rect">
              <a:avLst/>
            </a:prstGeom>
            <a:solidFill>
              <a:srgbClr val="6699FF"/>
            </a:solidFill>
            <a:ln w="17526" cap="rnd">
              <a:solidFill>
                <a:srgbClr val="000000"/>
              </a:solidFill>
              <a:miter lim="800000"/>
              <a:headEnd/>
              <a:tailEnd/>
            </a:ln>
          </p:spPr>
          <p:txBody>
            <a:bodyPr anchor="ctr"/>
            <a:lstStyle>
              <a:lvl1pPr marL="219075" indent="-219075" defTabSz="844550" eaLnBrk="0" hangingPunct="0">
                <a:defRPr sz="800">
                  <a:solidFill>
                    <a:schemeClr val="tx1"/>
                  </a:solidFill>
                  <a:latin typeface="Arial" pitchFamily="34" charset="0"/>
                </a:defRPr>
              </a:lvl1pPr>
              <a:lvl2pPr marL="742950" indent="-285750" defTabSz="844550" eaLnBrk="0" hangingPunct="0">
                <a:defRPr sz="800">
                  <a:solidFill>
                    <a:schemeClr val="tx1"/>
                  </a:solidFill>
                  <a:latin typeface="Arial" pitchFamily="34" charset="0"/>
                </a:defRPr>
              </a:lvl2pPr>
              <a:lvl3pPr marL="1143000" indent="-228600" defTabSz="844550" eaLnBrk="0" hangingPunct="0">
                <a:defRPr sz="800">
                  <a:solidFill>
                    <a:schemeClr val="tx1"/>
                  </a:solidFill>
                  <a:latin typeface="Arial" pitchFamily="34" charset="0"/>
                </a:defRPr>
              </a:lvl3pPr>
              <a:lvl4pPr marL="1600200" indent="-228600" defTabSz="844550" eaLnBrk="0" hangingPunct="0">
                <a:defRPr sz="800">
                  <a:solidFill>
                    <a:schemeClr val="tx1"/>
                  </a:solidFill>
                  <a:latin typeface="Arial" pitchFamily="34" charset="0"/>
                </a:defRPr>
              </a:lvl4pPr>
              <a:lvl5pPr marL="2057400" indent="-228600" defTabSz="844550" eaLnBrk="0" hangingPunct="0">
                <a:defRPr sz="800">
                  <a:solidFill>
                    <a:schemeClr val="tx1"/>
                  </a:solidFill>
                  <a:latin typeface="Arial" pitchFamily="34" charset="0"/>
                </a:defRPr>
              </a:lvl5pPr>
              <a:lvl6pPr marL="2514600" indent="-228600" defTabSz="844550" eaLnBrk="0" fontAlgn="base" hangingPunct="0">
                <a:spcBef>
                  <a:spcPct val="0"/>
                </a:spcBef>
                <a:spcAft>
                  <a:spcPct val="0"/>
                </a:spcAft>
                <a:defRPr sz="800">
                  <a:solidFill>
                    <a:schemeClr val="tx1"/>
                  </a:solidFill>
                  <a:latin typeface="Arial" pitchFamily="34" charset="0"/>
                </a:defRPr>
              </a:lvl6pPr>
              <a:lvl7pPr marL="2971800" indent="-228600" defTabSz="844550" eaLnBrk="0" fontAlgn="base" hangingPunct="0">
                <a:spcBef>
                  <a:spcPct val="0"/>
                </a:spcBef>
                <a:spcAft>
                  <a:spcPct val="0"/>
                </a:spcAft>
                <a:defRPr sz="800">
                  <a:solidFill>
                    <a:schemeClr val="tx1"/>
                  </a:solidFill>
                  <a:latin typeface="Arial" pitchFamily="34" charset="0"/>
                </a:defRPr>
              </a:lvl7pPr>
              <a:lvl8pPr marL="3429000" indent="-228600" defTabSz="844550" eaLnBrk="0" fontAlgn="base" hangingPunct="0">
                <a:spcBef>
                  <a:spcPct val="0"/>
                </a:spcBef>
                <a:spcAft>
                  <a:spcPct val="0"/>
                </a:spcAft>
                <a:defRPr sz="800">
                  <a:solidFill>
                    <a:schemeClr val="tx1"/>
                  </a:solidFill>
                  <a:latin typeface="Arial" pitchFamily="34" charset="0"/>
                </a:defRPr>
              </a:lvl8pPr>
              <a:lvl9pPr marL="3886200" indent="-228600" defTabSz="844550" eaLnBrk="0" fontAlgn="base" hangingPunct="0">
                <a:spcBef>
                  <a:spcPct val="0"/>
                </a:spcBef>
                <a:spcAft>
                  <a:spcPct val="0"/>
                </a:spcAft>
                <a:defRPr sz="800">
                  <a:solidFill>
                    <a:schemeClr val="tx1"/>
                  </a:solidFill>
                  <a:latin typeface="Arial" pitchFamily="34" charset="0"/>
                </a:defRPr>
              </a:lvl9pPr>
            </a:lstStyle>
            <a:p>
              <a:pPr algn="ctr" eaLnBrk="1" hangingPunct="1"/>
              <a:r>
                <a:rPr lang="en-GB" altLang="fr-FR" sz="1000"/>
                <a:t>2</a:t>
              </a:r>
            </a:p>
          </p:txBody>
        </p:sp>
        <p:sp>
          <p:nvSpPr>
            <p:cNvPr id="26" name="Rectangle 165"/>
            <p:cNvSpPr>
              <a:spLocks noChangeArrowheads="1"/>
            </p:cNvSpPr>
            <p:nvPr/>
          </p:nvSpPr>
          <p:spPr bwMode="auto">
            <a:xfrm>
              <a:off x="3803991" y="2869684"/>
              <a:ext cx="245306" cy="566885"/>
            </a:xfrm>
            <a:prstGeom prst="rect">
              <a:avLst/>
            </a:prstGeom>
            <a:solidFill>
              <a:srgbClr val="0066FF"/>
            </a:solidFill>
            <a:ln w="17526" cap="rnd">
              <a:solidFill>
                <a:srgbClr val="000000"/>
              </a:solidFill>
              <a:miter lim="800000"/>
              <a:headEnd/>
              <a:tailEnd/>
            </a:ln>
          </p:spPr>
          <p:txBody>
            <a:bodyP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sp>
          <p:nvSpPr>
            <p:cNvPr id="27" name="Rectangle 166"/>
            <p:cNvSpPr>
              <a:spLocks noChangeArrowheads="1"/>
            </p:cNvSpPr>
            <p:nvPr/>
          </p:nvSpPr>
          <p:spPr bwMode="auto">
            <a:xfrm>
              <a:off x="3803991" y="2330626"/>
              <a:ext cx="245306" cy="539057"/>
            </a:xfrm>
            <a:prstGeom prst="rect">
              <a:avLst/>
            </a:prstGeom>
            <a:solidFill>
              <a:srgbClr val="0066FF"/>
            </a:solidFill>
            <a:ln w="17526" cap="rnd">
              <a:solidFill>
                <a:srgbClr val="000000"/>
              </a:solidFill>
              <a:miter lim="800000"/>
              <a:headEnd/>
              <a:tailEnd/>
            </a:ln>
          </p:spPr>
          <p:txBody>
            <a:bodyP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sp>
          <p:nvSpPr>
            <p:cNvPr id="28" name="Rectangle 167"/>
            <p:cNvSpPr>
              <a:spLocks noChangeArrowheads="1"/>
            </p:cNvSpPr>
            <p:nvPr/>
          </p:nvSpPr>
          <p:spPr bwMode="auto">
            <a:xfrm>
              <a:off x="3803991" y="2068829"/>
              <a:ext cx="245306" cy="266952"/>
            </a:xfrm>
            <a:prstGeom prst="rect">
              <a:avLst/>
            </a:prstGeom>
            <a:solidFill>
              <a:srgbClr val="0066FF"/>
            </a:solidFill>
            <a:ln w="17526" cap="rnd">
              <a:solidFill>
                <a:srgbClr val="000000"/>
              </a:solidFill>
              <a:miter lim="800000"/>
              <a:headEnd/>
              <a:tailEnd/>
            </a:ln>
          </p:spPr>
          <p:txBody>
            <a:bodyP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sp>
          <p:nvSpPr>
            <p:cNvPr id="29" name="Rectangle 168"/>
            <p:cNvSpPr>
              <a:spLocks noChangeArrowheads="1"/>
            </p:cNvSpPr>
            <p:nvPr/>
          </p:nvSpPr>
          <p:spPr bwMode="auto">
            <a:xfrm>
              <a:off x="3803991" y="1516370"/>
              <a:ext cx="245306" cy="552460"/>
            </a:xfrm>
            <a:prstGeom prst="rect">
              <a:avLst/>
            </a:prstGeom>
            <a:solidFill>
              <a:srgbClr val="0066FF"/>
            </a:solidFill>
            <a:ln w="17526" cap="rnd">
              <a:solidFill>
                <a:srgbClr val="000000"/>
              </a:solidFill>
              <a:miter lim="800000"/>
              <a:headEnd/>
              <a:tailEnd/>
            </a:ln>
          </p:spPr>
          <p:txBody>
            <a:bodyP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sp>
          <p:nvSpPr>
            <p:cNvPr id="30" name="Rectangle 169"/>
            <p:cNvSpPr>
              <a:spLocks noChangeArrowheads="1"/>
            </p:cNvSpPr>
            <p:nvPr/>
          </p:nvSpPr>
          <p:spPr bwMode="auto">
            <a:xfrm>
              <a:off x="4211090" y="2897513"/>
              <a:ext cx="245306" cy="539057"/>
            </a:xfrm>
            <a:prstGeom prst="rect">
              <a:avLst/>
            </a:prstGeom>
            <a:solidFill>
              <a:srgbClr val="0066FF"/>
            </a:solidFill>
            <a:ln w="17526" cap="rnd">
              <a:solidFill>
                <a:srgbClr val="000000"/>
              </a:solidFill>
              <a:miter lim="800000"/>
              <a:headEnd/>
              <a:tailEnd/>
            </a:ln>
          </p:spPr>
          <p:txBody>
            <a:bodyP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sp>
          <p:nvSpPr>
            <p:cNvPr id="31" name="Rectangle 170"/>
            <p:cNvSpPr>
              <a:spLocks noChangeArrowheads="1"/>
            </p:cNvSpPr>
            <p:nvPr/>
          </p:nvSpPr>
          <p:spPr bwMode="auto">
            <a:xfrm>
              <a:off x="4211090" y="1970913"/>
              <a:ext cx="245306" cy="539057"/>
            </a:xfrm>
            <a:prstGeom prst="rect">
              <a:avLst/>
            </a:prstGeom>
            <a:solidFill>
              <a:srgbClr val="0066FF"/>
            </a:solidFill>
            <a:ln w="17526" cap="rnd">
              <a:solidFill>
                <a:srgbClr val="000000"/>
              </a:solidFill>
              <a:miter lim="800000"/>
              <a:headEnd/>
              <a:tailEnd/>
            </a:ln>
          </p:spPr>
          <p:txBody>
            <a:bodyP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sp>
          <p:nvSpPr>
            <p:cNvPr id="32" name="Rectangle 171"/>
            <p:cNvSpPr>
              <a:spLocks noChangeArrowheads="1"/>
            </p:cNvSpPr>
            <p:nvPr/>
          </p:nvSpPr>
          <p:spPr bwMode="auto">
            <a:xfrm>
              <a:off x="4211090" y="2629530"/>
              <a:ext cx="245306" cy="266952"/>
            </a:xfrm>
            <a:prstGeom prst="rect">
              <a:avLst/>
            </a:prstGeom>
            <a:solidFill>
              <a:srgbClr val="0066FF"/>
            </a:solidFill>
            <a:ln w="17526" cap="rnd">
              <a:solidFill>
                <a:srgbClr val="000000"/>
              </a:solidFill>
              <a:miter lim="800000"/>
              <a:headEnd/>
              <a:tailEnd/>
            </a:ln>
          </p:spPr>
          <p:txBody>
            <a:bodyP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sp>
          <p:nvSpPr>
            <p:cNvPr id="33" name="Rectangle 172"/>
            <p:cNvSpPr>
              <a:spLocks noChangeArrowheads="1"/>
            </p:cNvSpPr>
            <p:nvPr/>
          </p:nvSpPr>
          <p:spPr bwMode="auto">
            <a:xfrm>
              <a:off x="4211090" y="1703961"/>
              <a:ext cx="245306" cy="266952"/>
            </a:xfrm>
            <a:prstGeom prst="rect">
              <a:avLst/>
            </a:prstGeom>
            <a:solidFill>
              <a:srgbClr val="0066FF"/>
            </a:solidFill>
            <a:ln w="17526" cap="rnd">
              <a:solidFill>
                <a:srgbClr val="000000"/>
              </a:solidFill>
              <a:miter lim="800000"/>
              <a:headEnd/>
              <a:tailEnd/>
            </a:ln>
          </p:spPr>
          <p:txBody>
            <a:bodyP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sp>
          <p:nvSpPr>
            <p:cNvPr id="34" name="Rectangle 173"/>
            <p:cNvSpPr>
              <a:spLocks noChangeArrowheads="1"/>
            </p:cNvSpPr>
            <p:nvPr/>
          </p:nvSpPr>
          <p:spPr bwMode="auto">
            <a:xfrm>
              <a:off x="4211090" y="2438850"/>
              <a:ext cx="245306" cy="237065"/>
            </a:xfrm>
            <a:prstGeom prst="rect">
              <a:avLst/>
            </a:prstGeom>
            <a:solidFill>
              <a:srgbClr val="0066FF"/>
            </a:solidFill>
            <a:ln w="17526" cap="rnd">
              <a:solidFill>
                <a:srgbClr val="000000"/>
              </a:solidFill>
              <a:miter lim="800000"/>
              <a:headEnd/>
              <a:tailEnd/>
            </a:ln>
          </p:spPr>
          <p:txBody>
            <a:bodyP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sp>
          <p:nvSpPr>
            <p:cNvPr id="35" name="Rectangle 174"/>
            <p:cNvSpPr>
              <a:spLocks noChangeArrowheads="1"/>
            </p:cNvSpPr>
            <p:nvPr/>
          </p:nvSpPr>
          <p:spPr bwMode="auto">
            <a:xfrm>
              <a:off x="4211090" y="1430825"/>
              <a:ext cx="245306" cy="273135"/>
            </a:xfrm>
            <a:prstGeom prst="rect">
              <a:avLst/>
            </a:prstGeom>
            <a:solidFill>
              <a:srgbClr val="0066FF"/>
            </a:solidFill>
            <a:ln w="17526" cap="rnd">
              <a:solidFill>
                <a:srgbClr val="000000"/>
              </a:solidFill>
              <a:miter lim="800000"/>
              <a:headEnd/>
              <a:tailEnd/>
            </a:ln>
          </p:spPr>
          <p:txBody>
            <a:bodyP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sp>
          <p:nvSpPr>
            <p:cNvPr id="36" name="Rectangle 176"/>
            <p:cNvSpPr>
              <a:spLocks noChangeArrowheads="1"/>
            </p:cNvSpPr>
            <p:nvPr/>
          </p:nvSpPr>
          <p:spPr bwMode="auto">
            <a:xfrm rot="-5400000">
              <a:off x="2600502" y="1490820"/>
              <a:ext cx="185256" cy="9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219075" indent="-219075" defTabSz="844550" eaLnBrk="0" hangingPunct="0">
                <a:defRPr sz="800">
                  <a:solidFill>
                    <a:schemeClr val="tx1"/>
                  </a:solidFill>
                  <a:latin typeface="Arial" pitchFamily="34" charset="0"/>
                </a:defRPr>
              </a:lvl1pPr>
              <a:lvl2pPr marL="742950" indent="-285750" defTabSz="844550" eaLnBrk="0" hangingPunct="0">
                <a:defRPr sz="800">
                  <a:solidFill>
                    <a:schemeClr val="tx1"/>
                  </a:solidFill>
                  <a:latin typeface="Arial" pitchFamily="34" charset="0"/>
                </a:defRPr>
              </a:lvl2pPr>
              <a:lvl3pPr marL="1143000" indent="-228600" defTabSz="844550" eaLnBrk="0" hangingPunct="0">
                <a:defRPr sz="800">
                  <a:solidFill>
                    <a:schemeClr val="tx1"/>
                  </a:solidFill>
                  <a:latin typeface="Arial" pitchFamily="34" charset="0"/>
                </a:defRPr>
              </a:lvl3pPr>
              <a:lvl4pPr marL="1600200" indent="-228600" defTabSz="844550" eaLnBrk="0" hangingPunct="0">
                <a:defRPr sz="800">
                  <a:solidFill>
                    <a:schemeClr val="tx1"/>
                  </a:solidFill>
                  <a:latin typeface="Arial" pitchFamily="34" charset="0"/>
                </a:defRPr>
              </a:lvl4pPr>
              <a:lvl5pPr marL="2057400" indent="-228600" defTabSz="844550" eaLnBrk="0" hangingPunct="0">
                <a:defRPr sz="800">
                  <a:solidFill>
                    <a:schemeClr val="tx1"/>
                  </a:solidFill>
                  <a:latin typeface="Arial" pitchFamily="34" charset="0"/>
                </a:defRPr>
              </a:lvl5pPr>
              <a:lvl6pPr marL="2514600" indent="-228600" defTabSz="844550" eaLnBrk="0" fontAlgn="base" hangingPunct="0">
                <a:spcBef>
                  <a:spcPct val="0"/>
                </a:spcBef>
                <a:spcAft>
                  <a:spcPct val="0"/>
                </a:spcAft>
                <a:defRPr sz="800">
                  <a:solidFill>
                    <a:schemeClr val="tx1"/>
                  </a:solidFill>
                  <a:latin typeface="Arial" pitchFamily="34" charset="0"/>
                </a:defRPr>
              </a:lvl6pPr>
              <a:lvl7pPr marL="2971800" indent="-228600" defTabSz="844550" eaLnBrk="0" fontAlgn="base" hangingPunct="0">
                <a:spcBef>
                  <a:spcPct val="0"/>
                </a:spcBef>
                <a:spcAft>
                  <a:spcPct val="0"/>
                </a:spcAft>
                <a:defRPr sz="800">
                  <a:solidFill>
                    <a:schemeClr val="tx1"/>
                  </a:solidFill>
                  <a:latin typeface="Arial" pitchFamily="34" charset="0"/>
                </a:defRPr>
              </a:lvl7pPr>
              <a:lvl8pPr marL="3429000" indent="-228600" defTabSz="844550" eaLnBrk="0" fontAlgn="base" hangingPunct="0">
                <a:spcBef>
                  <a:spcPct val="0"/>
                </a:spcBef>
                <a:spcAft>
                  <a:spcPct val="0"/>
                </a:spcAft>
                <a:defRPr sz="800">
                  <a:solidFill>
                    <a:schemeClr val="tx1"/>
                  </a:solidFill>
                  <a:latin typeface="Arial" pitchFamily="34" charset="0"/>
                </a:defRPr>
              </a:lvl8pPr>
              <a:lvl9pPr marL="3886200" indent="-228600" defTabSz="844550" eaLnBrk="0" fontAlgn="base" hangingPunct="0">
                <a:spcBef>
                  <a:spcPct val="0"/>
                </a:spcBef>
                <a:spcAft>
                  <a:spcPct val="0"/>
                </a:spcAft>
                <a:defRPr sz="800">
                  <a:solidFill>
                    <a:schemeClr val="tx1"/>
                  </a:solidFill>
                  <a:latin typeface="Arial" pitchFamily="34" charset="0"/>
                </a:defRPr>
              </a:lvl9pPr>
            </a:lstStyle>
            <a:p>
              <a:pPr eaLnBrk="1" hangingPunct="1"/>
              <a:r>
                <a:rPr lang="en-GB" altLang="fr-FR" sz="1000">
                  <a:solidFill>
                    <a:srgbClr val="000000"/>
                  </a:solidFill>
                </a:rPr>
                <a:t>Time</a:t>
              </a:r>
              <a:endParaRPr lang="en-GB" altLang="fr-FR" sz="1000"/>
            </a:p>
          </p:txBody>
        </p:sp>
        <p:sp>
          <p:nvSpPr>
            <p:cNvPr id="37" name="Rectangle 177"/>
            <p:cNvSpPr>
              <a:spLocks noChangeArrowheads="1"/>
            </p:cNvSpPr>
            <p:nvPr/>
          </p:nvSpPr>
          <p:spPr bwMode="auto">
            <a:xfrm>
              <a:off x="3000080" y="3431415"/>
              <a:ext cx="180373" cy="207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sp>
          <p:nvSpPr>
            <p:cNvPr id="38" name="Rectangle 179"/>
            <p:cNvSpPr>
              <a:spLocks noChangeArrowheads="1"/>
            </p:cNvSpPr>
            <p:nvPr/>
          </p:nvSpPr>
          <p:spPr bwMode="auto">
            <a:xfrm>
              <a:off x="3400987" y="3431415"/>
              <a:ext cx="174189" cy="207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sp>
          <p:nvSpPr>
            <p:cNvPr id="39" name="Rectangle 181"/>
            <p:cNvSpPr>
              <a:spLocks noChangeArrowheads="1"/>
            </p:cNvSpPr>
            <p:nvPr/>
          </p:nvSpPr>
          <p:spPr bwMode="auto">
            <a:xfrm>
              <a:off x="3858617" y="3431415"/>
              <a:ext cx="174189" cy="207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sp>
          <p:nvSpPr>
            <p:cNvPr id="40" name="Rectangle 183"/>
            <p:cNvSpPr>
              <a:spLocks noChangeArrowheads="1"/>
            </p:cNvSpPr>
            <p:nvPr/>
          </p:nvSpPr>
          <p:spPr bwMode="auto">
            <a:xfrm>
              <a:off x="4265717" y="3431415"/>
              <a:ext cx="179342" cy="207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sp>
          <p:nvSpPr>
            <p:cNvPr id="41" name="Rectangle 184"/>
            <p:cNvSpPr>
              <a:spLocks noChangeArrowheads="1"/>
            </p:cNvSpPr>
            <p:nvPr/>
          </p:nvSpPr>
          <p:spPr bwMode="auto">
            <a:xfrm>
              <a:off x="4300795" y="3469551"/>
              <a:ext cx="54120" cy="89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219075" indent="-219075" defTabSz="844550" eaLnBrk="0" hangingPunct="0">
                <a:defRPr sz="800">
                  <a:solidFill>
                    <a:schemeClr val="tx1"/>
                  </a:solidFill>
                  <a:latin typeface="Arial" pitchFamily="34" charset="0"/>
                </a:defRPr>
              </a:lvl1pPr>
              <a:lvl2pPr marL="742950" indent="-285750" defTabSz="844550" eaLnBrk="0" hangingPunct="0">
                <a:defRPr sz="800">
                  <a:solidFill>
                    <a:schemeClr val="tx1"/>
                  </a:solidFill>
                  <a:latin typeface="Arial" pitchFamily="34" charset="0"/>
                </a:defRPr>
              </a:lvl2pPr>
              <a:lvl3pPr marL="1143000" indent="-228600" defTabSz="844550" eaLnBrk="0" hangingPunct="0">
                <a:defRPr sz="800">
                  <a:solidFill>
                    <a:schemeClr val="tx1"/>
                  </a:solidFill>
                  <a:latin typeface="Arial" pitchFamily="34" charset="0"/>
                </a:defRPr>
              </a:lvl3pPr>
              <a:lvl4pPr marL="1600200" indent="-228600" defTabSz="844550" eaLnBrk="0" hangingPunct="0">
                <a:defRPr sz="800">
                  <a:solidFill>
                    <a:schemeClr val="tx1"/>
                  </a:solidFill>
                  <a:latin typeface="Arial" pitchFamily="34" charset="0"/>
                </a:defRPr>
              </a:lvl4pPr>
              <a:lvl5pPr marL="2057400" indent="-228600" defTabSz="844550" eaLnBrk="0" hangingPunct="0">
                <a:defRPr sz="800">
                  <a:solidFill>
                    <a:schemeClr val="tx1"/>
                  </a:solidFill>
                  <a:latin typeface="Arial" pitchFamily="34" charset="0"/>
                </a:defRPr>
              </a:lvl5pPr>
              <a:lvl6pPr marL="2514600" indent="-228600" defTabSz="844550" eaLnBrk="0" fontAlgn="base" hangingPunct="0">
                <a:spcBef>
                  <a:spcPct val="0"/>
                </a:spcBef>
                <a:spcAft>
                  <a:spcPct val="0"/>
                </a:spcAft>
                <a:defRPr sz="800">
                  <a:solidFill>
                    <a:schemeClr val="tx1"/>
                  </a:solidFill>
                  <a:latin typeface="Arial" pitchFamily="34" charset="0"/>
                </a:defRPr>
              </a:lvl6pPr>
              <a:lvl7pPr marL="2971800" indent="-228600" defTabSz="844550" eaLnBrk="0" fontAlgn="base" hangingPunct="0">
                <a:spcBef>
                  <a:spcPct val="0"/>
                </a:spcBef>
                <a:spcAft>
                  <a:spcPct val="0"/>
                </a:spcAft>
                <a:defRPr sz="800">
                  <a:solidFill>
                    <a:schemeClr val="tx1"/>
                  </a:solidFill>
                  <a:latin typeface="Arial" pitchFamily="34" charset="0"/>
                </a:defRPr>
              </a:lvl7pPr>
              <a:lvl8pPr marL="3429000" indent="-228600" defTabSz="844550" eaLnBrk="0" fontAlgn="base" hangingPunct="0">
                <a:spcBef>
                  <a:spcPct val="0"/>
                </a:spcBef>
                <a:spcAft>
                  <a:spcPct val="0"/>
                </a:spcAft>
                <a:defRPr sz="800">
                  <a:solidFill>
                    <a:schemeClr val="tx1"/>
                  </a:solidFill>
                  <a:latin typeface="Arial" pitchFamily="34" charset="0"/>
                </a:defRPr>
              </a:lvl8pPr>
              <a:lvl9pPr marL="3886200" indent="-228600" defTabSz="844550" eaLnBrk="0" fontAlgn="base" hangingPunct="0">
                <a:spcBef>
                  <a:spcPct val="0"/>
                </a:spcBef>
                <a:spcAft>
                  <a:spcPct val="0"/>
                </a:spcAft>
                <a:defRPr sz="800">
                  <a:solidFill>
                    <a:schemeClr val="tx1"/>
                  </a:solidFill>
                  <a:latin typeface="Arial" pitchFamily="34" charset="0"/>
                </a:defRPr>
              </a:lvl9pPr>
            </a:lstStyle>
            <a:p>
              <a:pPr eaLnBrk="1" hangingPunct="1"/>
              <a:r>
                <a:rPr lang="en-GB" altLang="fr-FR" sz="900">
                  <a:solidFill>
                    <a:srgbClr val="000000"/>
                  </a:solidFill>
                </a:rPr>
                <a:t>D</a:t>
              </a:r>
              <a:endParaRPr lang="en-GB" altLang="fr-FR" sz="900"/>
            </a:p>
          </p:txBody>
        </p:sp>
        <p:sp>
          <p:nvSpPr>
            <p:cNvPr id="42" name="Line 185"/>
            <p:cNvSpPr>
              <a:spLocks noChangeShapeType="1"/>
            </p:cNvSpPr>
            <p:nvPr/>
          </p:nvSpPr>
          <p:spPr bwMode="auto">
            <a:xfrm>
              <a:off x="2816576" y="1199887"/>
              <a:ext cx="0" cy="2236682"/>
            </a:xfrm>
            <a:prstGeom prst="line">
              <a:avLst/>
            </a:prstGeom>
            <a:noFill/>
            <a:ln w="25400">
              <a:solidFill>
                <a:srgbClr val="000000"/>
              </a:solidFill>
              <a:miter lim="800000"/>
              <a:headEnd type="triangle" w="lg" len="lg"/>
              <a:tailEnd/>
            </a:ln>
            <a:extLst>
              <a:ext uri="{909E8E84-426E-40DD-AFC4-6F175D3DCCD1}">
                <a14:hiddenFill xmlns:a14="http://schemas.microsoft.com/office/drawing/2010/main">
                  <a:noFill/>
                </a14:hiddenFill>
              </a:ext>
            </a:extLst>
          </p:spPr>
          <p:txBody>
            <a:bodyPr/>
            <a:lstStyle/>
            <a:p>
              <a:endParaRPr lang="fr-FR"/>
            </a:p>
          </p:txBody>
        </p:sp>
        <p:sp>
          <p:nvSpPr>
            <p:cNvPr id="43" name="Line 186"/>
            <p:cNvSpPr>
              <a:spLocks noChangeShapeType="1"/>
            </p:cNvSpPr>
            <p:nvPr/>
          </p:nvSpPr>
          <p:spPr bwMode="auto">
            <a:xfrm>
              <a:off x="2792909" y="3441722"/>
              <a:ext cx="2032541" cy="1031"/>
            </a:xfrm>
            <a:prstGeom prst="line">
              <a:avLst/>
            </a:prstGeom>
            <a:noFill/>
            <a:ln w="25400">
              <a:solidFill>
                <a:srgbClr val="000000"/>
              </a:solidFill>
              <a:miter lim="800000"/>
              <a:headEnd/>
              <a:tailEnd type="triangle" w="lg" len="lg"/>
            </a:ln>
            <a:extLst>
              <a:ext uri="{909E8E84-426E-40DD-AFC4-6F175D3DCCD1}">
                <a14:hiddenFill xmlns:a14="http://schemas.microsoft.com/office/drawing/2010/main">
                  <a:noFill/>
                </a14:hiddenFill>
              </a:ext>
            </a:extLst>
          </p:spPr>
          <p:txBody>
            <a:bodyPr/>
            <a:lstStyle/>
            <a:p>
              <a:endParaRPr lang="fr-FR"/>
            </a:p>
          </p:txBody>
        </p:sp>
        <p:sp>
          <p:nvSpPr>
            <p:cNvPr id="44" name="Rectangle 264"/>
            <p:cNvSpPr>
              <a:spLocks noChangeArrowheads="1"/>
            </p:cNvSpPr>
            <p:nvPr/>
          </p:nvSpPr>
          <p:spPr bwMode="auto">
            <a:xfrm>
              <a:off x="3000080" y="3431415"/>
              <a:ext cx="180373" cy="207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sp>
          <p:nvSpPr>
            <p:cNvPr id="45" name="Rectangle 265"/>
            <p:cNvSpPr>
              <a:spLocks noChangeArrowheads="1"/>
            </p:cNvSpPr>
            <p:nvPr/>
          </p:nvSpPr>
          <p:spPr bwMode="auto">
            <a:xfrm>
              <a:off x="3083566" y="3469551"/>
              <a:ext cx="49957" cy="89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219075" indent="-219075" defTabSz="844550" eaLnBrk="0" hangingPunct="0">
                <a:defRPr sz="800">
                  <a:solidFill>
                    <a:schemeClr val="tx1"/>
                  </a:solidFill>
                  <a:latin typeface="Arial" pitchFamily="34" charset="0"/>
                </a:defRPr>
              </a:lvl1pPr>
              <a:lvl2pPr marL="742950" indent="-285750" defTabSz="844550" eaLnBrk="0" hangingPunct="0">
                <a:defRPr sz="800">
                  <a:solidFill>
                    <a:schemeClr val="tx1"/>
                  </a:solidFill>
                  <a:latin typeface="Arial" pitchFamily="34" charset="0"/>
                </a:defRPr>
              </a:lvl2pPr>
              <a:lvl3pPr marL="1143000" indent="-228600" defTabSz="844550" eaLnBrk="0" hangingPunct="0">
                <a:defRPr sz="800">
                  <a:solidFill>
                    <a:schemeClr val="tx1"/>
                  </a:solidFill>
                  <a:latin typeface="Arial" pitchFamily="34" charset="0"/>
                </a:defRPr>
              </a:lvl3pPr>
              <a:lvl4pPr marL="1600200" indent="-228600" defTabSz="844550" eaLnBrk="0" hangingPunct="0">
                <a:defRPr sz="800">
                  <a:solidFill>
                    <a:schemeClr val="tx1"/>
                  </a:solidFill>
                  <a:latin typeface="Arial" pitchFamily="34" charset="0"/>
                </a:defRPr>
              </a:lvl4pPr>
              <a:lvl5pPr marL="2057400" indent="-228600" defTabSz="844550" eaLnBrk="0" hangingPunct="0">
                <a:defRPr sz="800">
                  <a:solidFill>
                    <a:schemeClr val="tx1"/>
                  </a:solidFill>
                  <a:latin typeface="Arial" pitchFamily="34" charset="0"/>
                </a:defRPr>
              </a:lvl5pPr>
              <a:lvl6pPr marL="2514600" indent="-228600" defTabSz="844550" eaLnBrk="0" fontAlgn="base" hangingPunct="0">
                <a:spcBef>
                  <a:spcPct val="0"/>
                </a:spcBef>
                <a:spcAft>
                  <a:spcPct val="0"/>
                </a:spcAft>
                <a:defRPr sz="800">
                  <a:solidFill>
                    <a:schemeClr val="tx1"/>
                  </a:solidFill>
                  <a:latin typeface="Arial" pitchFamily="34" charset="0"/>
                </a:defRPr>
              </a:lvl6pPr>
              <a:lvl7pPr marL="2971800" indent="-228600" defTabSz="844550" eaLnBrk="0" fontAlgn="base" hangingPunct="0">
                <a:spcBef>
                  <a:spcPct val="0"/>
                </a:spcBef>
                <a:spcAft>
                  <a:spcPct val="0"/>
                </a:spcAft>
                <a:defRPr sz="800">
                  <a:solidFill>
                    <a:schemeClr val="tx1"/>
                  </a:solidFill>
                  <a:latin typeface="Arial" pitchFamily="34" charset="0"/>
                </a:defRPr>
              </a:lvl7pPr>
              <a:lvl8pPr marL="3429000" indent="-228600" defTabSz="844550" eaLnBrk="0" fontAlgn="base" hangingPunct="0">
                <a:spcBef>
                  <a:spcPct val="0"/>
                </a:spcBef>
                <a:spcAft>
                  <a:spcPct val="0"/>
                </a:spcAft>
                <a:defRPr sz="800">
                  <a:solidFill>
                    <a:schemeClr val="tx1"/>
                  </a:solidFill>
                  <a:latin typeface="Arial" pitchFamily="34" charset="0"/>
                </a:defRPr>
              </a:lvl8pPr>
              <a:lvl9pPr marL="3886200" indent="-228600" defTabSz="844550" eaLnBrk="0" fontAlgn="base" hangingPunct="0">
                <a:spcBef>
                  <a:spcPct val="0"/>
                </a:spcBef>
                <a:spcAft>
                  <a:spcPct val="0"/>
                </a:spcAft>
                <a:defRPr sz="800">
                  <a:solidFill>
                    <a:schemeClr val="tx1"/>
                  </a:solidFill>
                  <a:latin typeface="Arial" pitchFamily="34" charset="0"/>
                </a:defRPr>
              </a:lvl9pPr>
            </a:lstStyle>
            <a:p>
              <a:pPr eaLnBrk="1" hangingPunct="1"/>
              <a:r>
                <a:rPr lang="en-GB" altLang="fr-FR" sz="900">
                  <a:solidFill>
                    <a:srgbClr val="000000"/>
                  </a:solidFill>
                </a:rPr>
                <a:t>A</a:t>
              </a:r>
              <a:endParaRPr lang="en-GB" altLang="fr-FR" sz="900"/>
            </a:p>
          </p:txBody>
        </p:sp>
        <p:sp>
          <p:nvSpPr>
            <p:cNvPr id="46" name="Rectangle 266"/>
            <p:cNvSpPr>
              <a:spLocks noChangeArrowheads="1"/>
            </p:cNvSpPr>
            <p:nvPr/>
          </p:nvSpPr>
          <p:spPr bwMode="auto">
            <a:xfrm>
              <a:off x="3400987" y="3431415"/>
              <a:ext cx="174189" cy="207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sp>
          <p:nvSpPr>
            <p:cNvPr id="47" name="Rectangle 267"/>
            <p:cNvSpPr>
              <a:spLocks noChangeArrowheads="1"/>
            </p:cNvSpPr>
            <p:nvPr/>
          </p:nvSpPr>
          <p:spPr bwMode="auto">
            <a:xfrm>
              <a:off x="3478290" y="3469551"/>
              <a:ext cx="49957" cy="89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219075" indent="-219075" defTabSz="844550" eaLnBrk="0" hangingPunct="0">
                <a:defRPr sz="800">
                  <a:solidFill>
                    <a:schemeClr val="tx1"/>
                  </a:solidFill>
                  <a:latin typeface="Arial" pitchFamily="34" charset="0"/>
                </a:defRPr>
              </a:lvl1pPr>
              <a:lvl2pPr marL="742950" indent="-285750" defTabSz="844550" eaLnBrk="0" hangingPunct="0">
                <a:defRPr sz="800">
                  <a:solidFill>
                    <a:schemeClr val="tx1"/>
                  </a:solidFill>
                  <a:latin typeface="Arial" pitchFamily="34" charset="0"/>
                </a:defRPr>
              </a:lvl2pPr>
              <a:lvl3pPr marL="1143000" indent="-228600" defTabSz="844550" eaLnBrk="0" hangingPunct="0">
                <a:defRPr sz="800">
                  <a:solidFill>
                    <a:schemeClr val="tx1"/>
                  </a:solidFill>
                  <a:latin typeface="Arial" pitchFamily="34" charset="0"/>
                </a:defRPr>
              </a:lvl3pPr>
              <a:lvl4pPr marL="1600200" indent="-228600" defTabSz="844550" eaLnBrk="0" hangingPunct="0">
                <a:defRPr sz="800">
                  <a:solidFill>
                    <a:schemeClr val="tx1"/>
                  </a:solidFill>
                  <a:latin typeface="Arial" pitchFamily="34" charset="0"/>
                </a:defRPr>
              </a:lvl4pPr>
              <a:lvl5pPr marL="2057400" indent="-228600" defTabSz="844550" eaLnBrk="0" hangingPunct="0">
                <a:defRPr sz="800">
                  <a:solidFill>
                    <a:schemeClr val="tx1"/>
                  </a:solidFill>
                  <a:latin typeface="Arial" pitchFamily="34" charset="0"/>
                </a:defRPr>
              </a:lvl5pPr>
              <a:lvl6pPr marL="2514600" indent="-228600" defTabSz="844550" eaLnBrk="0" fontAlgn="base" hangingPunct="0">
                <a:spcBef>
                  <a:spcPct val="0"/>
                </a:spcBef>
                <a:spcAft>
                  <a:spcPct val="0"/>
                </a:spcAft>
                <a:defRPr sz="800">
                  <a:solidFill>
                    <a:schemeClr val="tx1"/>
                  </a:solidFill>
                  <a:latin typeface="Arial" pitchFamily="34" charset="0"/>
                </a:defRPr>
              </a:lvl6pPr>
              <a:lvl7pPr marL="2971800" indent="-228600" defTabSz="844550" eaLnBrk="0" fontAlgn="base" hangingPunct="0">
                <a:spcBef>
                  <a:spcPct val="0"/>
                </a:spcBef>
                <a:spcAft>
                  <a:spcPct val="0"/>
                </a:spcAft>
                <a:defRPr sz="800">
                  <a:solidFill>
                    <a:schemeClr val="tx1"/>
                  </a:solidFill>
                  <a:latin typeface="Arial" pitchFamily="34" charset="0"/>
                </a:defRPr>
              </a:lvl7pPr>
              <a:lvl8pPr marL="3429000" indent="-228600" defTabSz="844550" eaLnBrk="0" fontAlgn="base" hangingPunct="0">
                <a:spcBef>
                  <a:spcPct val="0"/>
                </a:spcBef>
                <a:spcAft>
                  <a:spcPct val="0"/>
                </a:spcAft>
                <a:defRPr sz="800">
                  <a:solidFill>
                    <a:schemeClr val="tx1"/>
                  </a:solidFill>
                  <a:latin typeface="Arial" pitchFamily="34" charset="0"/>
                </a:defRPr>
              </a:lvl8pPr>
              <a:lvl9pPr marL="3886200" indent="-228600" defTabSz="844550" eaLnBrk="0" fontAlgn="base" hangingPunct="0">
                <a:spcBef>
                  <a:spcPct val="0"/>
                </a:spcBef>
                <a:spcAft>
                  <a:spcPct val="0"/>
                </a:spcAft>
                <a:defRPr sz="800">
                  <a:solidFill>
                    <a:schemeClr val="tx1"/>
                  </a:solidFill>
                  <a:latin typeface="Arial" pitchFamily="34" charset="0"/>
                </a:defRPr>
              </a:lvl9pPr>
            </a:lstStyle>
            <a:p>
              <a:pPr eaLnBrk="1" hangingPunct="1"/>
              <a:r>
                <a:rPr lang="en-GB" altLang="fr-FR" sz="900">
                  <a:solidFill>
                    <a:srgbClr val="000000"/>
                  </a:solidFill>
                </a:rPr>
                <a:t>B</a:t>
              </a:r>
              <a:endParaRPr lang="en-GB" altLang="fr-FR" sz="900"/>
            </a:p>
          </p:txBody>
        </p:sp>
        <p:sp>
          <p:nvSpPr>
            <p:cNvPr id="48" name="Rectangle 268"/>
            <p:cNvSpPr>
              <a:spLocks noChangeArrowheads="1"/>
            </p:cNvSpPr>
            <p:nvPr/>
          </p:nvSpPr>
          <p:spPr bwMode="auto">
            <a:xfrm>
              <a:off x="3858617" y="3431415"/>
              <a:ext cx="174189" cy="207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sp>
          <p:nvSpPr>
            <p:cNvPr id="49" name="Rectangle 269"/>
            <p:cNvSpPr>
              <a:spLocks noChangeArrowheads="1"/>
            </p:cNvSpPr>
            <p:nvPr/>
          </p:nvSpPr>
          <p:spPr bwMode="auto">
            <a:xfrm>
              <a:off x="3892632" y="3469551"/>
              <a:ext cx="54120" cy="89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219075" indent="-219075" defTabSz="844550" eaLnBrk="0" hangingPunct="0">
                <a:defRPr sz="800">
                  <a:solidFill>
                    <a:schemeClr val="tx1"/>
                  </a:solidFill>
                  <a:latin typeface="Arial" pitchFamily="34" charset="0"/>
                </a:defRPr>
              </a:lvl1pPr>
              <a:lvl2pPr marL="742950" indent="-285750" defTabSz="844550" eaLnBrk="0" hangingPunct="0">
                <a:defRPr sz="800">
                  <a:solidFill>
                    <a:schemeClr val="tx1"/>
                  </a:solidFill>
                  <a:latin typeface="Arial" pitchFamily="34" charset="0"/>
                </a:defRPr>
              </a:lvl2pPr>
              <a:lvl3pPr marL="1143000" indent="-228600" defTabSz="844550" eaLnBrk="0" hangingPunct="0">
                <a:defRPr sz="800">
                  <a:solidFill>
                    <a:schemeClr val="tx1"/>
                  </a:solidFill>
                  <a:latin typeface="Arial" pitchFamily="34" charset="0"/>
                </a:defRPr>
              </a:lvl3pPr>
              <a:lvl4pPr marL="1600200" indent="-228600" defTabSz="844550" eaLnBrk="0" hangingPunct="0">
                <a:defRPr sz="800">
                  <a:solidFill>
                    <a:schemeClr val="tx1"/>
                  </a:solidFill>
                  <a:latin typeface="Arial" pitchFamily="34" charset="0"/>
                </a:defRPr>
              </a:lvl4pPr>
              <a:lvl5pPr marL="2057400" indent="-228600" defTabSz="844550" eaLnBrk="0" hangingPunct="0">
                <a:defRPr sz="800">
                  <a:solidFill>
                    <a:schemeClr val="tx1"/>
                  </a:solidFill>
                  <a:latin typeface="Arial" pitchFamily="34" charset="0"/>
                </a:defRPr>
              </a:lvl5pPr>
              <a:lvl6pPr marL="2514600" indent="-228600" defTabSz="844550" eaLnBrk="0" fontAlgn="base" hangingPunct="0">
                <a:spcBef>
                  <a:spcPct val="0"/>
                </a:spcBef>
                <a:spcAft>
                  <a:spcPct val="0"/>
                </a:spcAft>
                <a:defRPr sz="800">
                  <a:solidFill>
                    <a:schemeClr val="tx1"/>
                  </a:solidFill>
                  <a:latin typeface="Arial" pitchFamily="34" charset="0"/>
                </a:defRPr>
              </a:lvl6pPr>
              <a:lvl7pPr marL="2971800" indent="-228600" defTabSz="844550" eaLnBrk="0" fontAlgn="base" hangingPunct="0">
                <a:spcBef>
                  <a:spcPct val="0"/>
                </a:spcBef>
                <a:spcAft>
                  <a:spcPct val="0"/>
                </a:spcAft>
                <a:defRPr sz="800">
                  <a:solidFill>
                    <a:schemeClr val="tx1"/>
                  </a:solidFill>
                  <a:latin typeface="Arial" pitchFamily="34" charset="0"/>
                </a:defRPr>
              </a:lvl7pPr>
              <a:lvl8pPr marL="3429000" indent="-228600" defTabSz="844550" eaLnBrk="0" fontAlgn="base" hangingPunct="0">
                <a:spcBef>
                  <a:spcPct val="0"/>
                </a:spcBef>
                <a:spcAft>
                  <a:spcPct val="0"/>
                </a:spcAft>
                <a:defRPr sz="800">
                  <a:solidFill>
                    <a:schemeClr val="tx1"/>
                  </a:solidFill>
                  <a:latin typeface="Arial" pitchFamily="34" charset="0"/>
                </a:defRPr>
              </a:lvl8pPr>
              <a:lvl9pPr marL="3886200" indent="-228600" defTabSz="844550" eaLnBrk="0" fontAlgn="base" hangingPunct="0">
                <a:spcBef>
                  <a:spcPct val="0"/>
                </a:spcBef>
                <a:spcAft>
                  <a:spcPct val="0"/>
                </a:spcAft>
                <a:defRPr sz="800">
                  <a:solidFill>
                    <a:schemeClr val="tx1"/>
                  </a:solidFill>
                  <a:latin typeface="Arial" pitchFamily="34" charset="0"/>
                </a:defRPr>
              </a:lvl9pPr>
            </a:lstStyle>
            <a:p>
              <a:pPr eaLnBrk="1" hangingPunct="1"/>
              <a:r>
                <a:rPr lang="en-GB" altLang="fr-FR" sz="900">
                  <a:solidFill>
                    <a:srgbClr val="000000"/>
                  </a:solidFill>
                </a:rPr>
                <a:t>C</a:t>
              </a:r>
              <a:endParaRPr lang="en-GB" altLang="fr-FR" sz="900"/>
            </a:p>
          </p:txBody>
        </p:sp>
        <p:sp>
          <p:nvSpPr>
            <p:cNvPr id="50" name="Rectangle 270"/>
            <p:cNvSpPr>
              <a:spLocks noChangeArrowheads="1"/>
            </p:cNvSpPr>
            <p:nvPr/>
          </p:nvSpPr>
          <p:spPr bwMode="auto">
            <a:xfrm>
              <a:off x="4265717" y="3431415"/>
              <a:ext cx="179342" cy="207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sp>
          <p:nvSpPr>
            <p:cNvPr id="51" name="Line 273"/>
            <p:cNvSpPr>
              <a:spLocks noChangeShapeType="1"/>
            </p:cNvSpPr>
            <p:nvPr/>
          </p:nvSpPr>
          <p:spPr bwMode="gray">
            <a:xfrm flipV="1">
              <a:off x="2773325" y="1357298"/>
              <a:ext cx="1869869" cy="0"/>
            </a:xfrm>
            <a:prstGeom prst="line">
              <a:avLst/>
            </a:prstGeom>
            <a:noFill/>
            <a:ln w="25400">
              <a:solidFill>
                <a:srgbClr val="3C8A2E"/>
              </a:solidFill>
              <a:prstDash val="dash"/>
              <a:round/>
              <a:headEnd/>
              <a:tailEnd/>
            </a:ln>
            <a:extLst>
              <a:ext uri="{909E8E84-426E-40DD-AFC4-6F175D3DCCD1}">
                <a14:hiddenFill xmlns:a14="http://schemas.microsoft.com/office/drawing/2010/main">
                  <a:noFill/>
                </a14:hiddenFill>
              </a:ext>
            </a:extLst>
          </p:spPr>
          <p:txBody>
            <a:bodyPr lIns="0" tIns="0" rIns="0" bIns="0" anchor="ctr"/>
            <a:lstStyle/>
            <a:p>
              <a:endParaRPr lang="fr-FR"/>
            </a:p>
          </p:txBody>
        </p:sp>
        <p:sp>
          <p:nvSpPr>
            <p:cNvPr id="52" name="Rectangle 276"/>
            <p:cNvSpPr>
              <a:spLocks noChangeArrowheads="1"/>
            </p:cNvSpPr>
            <p:nvPr/>
          </p:nvSpPr>
          <p:spPr bwMode="auto">
            <a:xfrm>
              <a:off x="3465318" y="3614839"/>
              <a:ext cx="516219" cy="9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219075" indent="-219075" defTabSz="844550" eaLnBrk="0" hangingPunct="0">
                <a:defRPr sz="800">
                  <a:solidFill>
                    <a:schemeClr val="tx1"/>
                  </a:solidFill>
                  <a:latin typeface="Arial" pitchFamily="34" charset="0"/>
                </a:defRPr>
              </a:lvl1pPr>
              <a:lvl2pPr marL="742950" indent="-285750" defTabSz="844550" eaLnBrk="0" hangingPunct="0">
                <a:defRPr sz="800">
                  <a:solidFill>
                    <a:schemeClr val="tx1"/>
                  </a:solidFill>
                  <a:latin typeface="Arial" pitchFamily="34" charset="0"/>
                </a:defRPr>
              </a:lvl2pPr>
              <a:lvl3pPr marL="1143000" indent="-228600" defTabSz="844550" eaLnBrk="0" hangingPunct="0">
                <a:defRPr sz="800">
                  <a:solidFill>
                    <a:schemeClr val="tx1"/>
                  </a:solidFill>
                  <a:latin typeface="Arial" pitchFamily="34" charset="0"/>
                </a:defRPr>
              </a:lvl3pPr>
              <a:lvl4pPr marL="1600200" indent="-228600" defTabSz="844550" eaLnBrk="0" hangingPunct="0">
                <a:defRPr sz="800">
                  <a:solidFill>
                    <a:schemeClr val="tx1"/>
                  </a:solidFill>
                  <a:latin typeface="Arial" pitchFamily="34" charset="0"/>
                </a:defRPr>
              </a:lvl4pPr>
              <a:lvl5pPr marL="2057400" indent="-228600" defTabSz="844550" eaLnBrk="0" hangingPunct="0">
                <a:defRPr sz="800">
                  <a:solidFill>
                    <a:schemeClr val="tx1"/>
                  </a:solidFill>
                  <a:latin typeface="Arial" pitchFamily="34" charset="0"/>
                </a:defRPr>
              </a:lvl5pPr>
              <a:lvl6pPr marL="2514600" indent="-228600" defTabSz="844550" eaLnBrk="0" fontAlgn="base" hangingPunct="0">
                <a:spcBef>
                  <a:spcPct val="0"/>
                </a:spcBef>
                <a:spcAft>
                  <a:spcPct val="0"/>
                </a:spcAft>
                <a:defRPr sz="800">
                  <a:solidFill>
                    <a:schemeClr val="tx1"/>
                  </a:solidFill>
                  <a:latin typeface="Arial" pitchFamily="34" charset="0"/>
                </a:defRPr>
              </a:lvl6pPr>
              <a:lvl7pPr marL="2971800" indent="-228600" defTabSz="844550" eaLnBrk="0" fontAlgn="base" hangingPunct="0">
                <a:spcBef>
                  <a:spcPct val="0"/>
                </a:spcBef>
                <a:spcAft>
                  <a:spcPct val="0"/>
                </a:spcAft>
                <a:defRPr sz="800">
                  <a:solidFill>
                    <a:schemeClr val="tx1"/>
                  </a:solidFill>
                  <a:latin typeface="Arial" pitchFamily="34" charset="0"/>
                </a:defRPr>
              </a:lvl7pPr>
              <a:lvl8pPr marL="3429000" indent="-228600" defTabSz="844550" eaLnBrk="0" fontAlgn="base" hangingPunct="0">
                <a:spcBef>
                  <a:spcPct val="0"/>
                </a:spcBef>
                <a:spcAft>
                  <a:spcPct val="0"/>
                </a:spcAft>
                <a:defRPr sz="800">
                  <a:solidFill>
                    <a:schemeClr val="tx1"/>
                  </a:solidFill>
                  <a:latin typeface="Arial" pitchFamily="34" charset="0"/>
                </a:defRPr>
              </a:lvl8pPr>
              <a:lvl9pPr marL="3886200" indent="-228600" defTabSz="844550" eaLnBrk="0" fontAlgn="base" hangingPunct="0">
                <a:spcBef>
                  <a:spcPct val="0"/>
                </a:spcBef>
                <a:spcAft>
                  <a:spcPct val="0"/>
                </a:spcAft>
                <a:defRPr sz="800">
                  <a:solidFill>
                    <a:schemeClr val="tx1"/>
                  </a:solidFill>
                  <a:latin typeface="Arial" pitchFamily="34" charset="0"/>
                </a:defRPr>
              </a:lvl9pPr>
            </a:lstStyle>
            <a:p>
              <a:pPr eaLnBrk="1" hangingPunct="1"/>
              <a:r>
                <a:rPr lang="en-GB" altLang="fr-FR" sz="1000">
                  <a:solidFill>
                    <a:srgbClr val="000000"/>
                  </a:solidFill>
                </a:rPr>
                <a:t>Work Stations</a:t>
              </a:r>
              <a:endParaRPr lang="en-GB" altLang="fr-FR" sz="1000"/>
            </a:p>
          </p:txBody>
        </p:sp>
        <p:sp>
          <p:nvSpPr>
            <p:cNvPr id="53" name="Oval 277"/>
            <p:cNvSpPr>
              <a:spLocks noChangeArrowheads="1"/>
            </p:cNvSpPr>
            <p:nvPr/>
          </p:nvSpPr>
          <p:spPr bwMode="gray">
            <a:xfrm>
              <a:off x="3012448" y="1712205"/>
              <a:ext cx="169035" cy="175219"/>
            </a:xfrm>
            <a:prstGeom prst="ellipse">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sp>
          <p:nvSpPr>
            <p:cNvPr id="54" name="Rectangle 73"/>
            <p:cNvSpPr>
              <a:spLocks noChangeArrowheads="1"/>
            </p:cNvSpPr>
            <p:nvPr/>
          </p:nvSpPr>
          <p:spPr bwMode="auto">
            <a:xfrm>
              <a:off x="2958353" y="1546412"/>
              <a:ext cx="282388" cy="1882588"/>
            </a:xfrm>
            <a:prstGeom prst="rect">
              <a:avLst/>
            </a:prstGeom>
            <a:noFill/>
            <a:ln w="28575"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grpSp>
      <p:cxnSp>
        <p:nvCxnSpPr>
          <p:cNvPr id="55" name="Straight Arrow Connector 75"/>
          <p:cNvCxnSpPr>
            <a:cxnSpLocks noChangeShapeType="1"/>
            <a:stCxn id="53" idx="6"/>
            <a:endCxn id="10" idx="2"/>
          </p:cNvCxnSpPr>
          <p:nvPr/>
        </p:nvCxnSpPr>
        <p:spPr bwMode="auto">
          <a:xfrm flipV="1">
            <a:off x="2809079" y="1692915"/>
            <a:ext cx="2245280" cy="92754"/>
          </a:xfrm>
          <a:prstGeom prst="straightConnector1">
            <a:avLst/>
          </a:prstGeom>
          <a:noFill/>
          <a:ln w="19050" algn="ctr">
            <a:solidFill>
              <a:srgbClr val="FF0000"/>
            </a:solidFill>
            <a:prstDash val="dash"/>
            <a:round/>
            <a:headEnd/>
            <a:tailEnd type="triangle" w="med" len="med"/>
          </a:ln>
          <a:extLst>
            <a:ext uri="{909E8E84-426E-40DD-AFC4-6F175D3DCCD1}">
              <a14:hiddenFill xmlns:a14="http://schemas.microsoft.com/office/drawing/2010/main">
                <a:noFill/>
              </a14:hiddenFill>
            </a:ext>
          </a:extLst>
        </p:spPr>
      </p:cxnSp>
      <p:sp>
        <p:nvSpPr>
          <p:cNvPr id="56" name="TextBox 79"/>
          <p:cNvSpPr txBox="1">
            <a:spLocks noChangeArrowheads="1"/>
          </p:cNvSpPr>
          <p:nvPr/>
        </p:nvSpPr>
        <p:spPr bwMode="auto">
          <a:xfrm>
            <a:off x="5125797" y="845190"/>
            <a:ext cx="24257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r>
              <a:rPr lang="en-GB" altLang="fr-FR" sz="1200" b="1" u="sng">
                <a:solidFill>
                  <a:srgbClr val="000000"/>
                </a:solidFill>
              </a:rPr>
              <a:t>Standardised Operating Procedure</a:t>
            </a:r>
          </a:p>
        </p:txBody>
      </p:sp>
      <p:sp>
        <p:nvSpPr>
          <p:cNvPr id="59" name="TextBox 89"/>
          <p:cNvSpPr txBox="1">
            <a:spLocks noChangeArrowheads="1"/>
          </p:cNvSpPr>
          <p:nvPr/>
        </p:nvSpPr>
        <p:spPr bwMode="auto">
          <a:xfrm>
            <a:off x="5125797" y="3772540"/>
            <a:ext cx="30051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r>
              <a:rPr lang="en-GB" altLang="fr-FR" sz="1200" b="1" u="sng">
                <a:solidFill>
                  <a:srgbClr val="000000"/>
                </a:solidFill>
              </a:rPr>
              <a:t>Standardised Work Combination Table</a:t>
            </a:r>
          </a:p>
        </p:txBody>
      </p:sp>
      <p:sp>
        <p:nvSpPr>
          <p:cNvPr id="60" name="TextBox 90"/>
          <p:cNvSpPr txBox="1">
            <a:spLocks noChangeArrowheads="1"/>
          </p:cNvSpPr>
          <p:nvPr/>
        </p:nvSpPr>
        <p:spPr bwMode="auto">
          <a:xfrm>
            <a:off x="629913" y="3772540"/>
            <a:ext cx="2028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r>
              <a:rPr lang="en-GB" altLang="fr-FR" sz="1200" b="1" u="sng" dirty="0">
                <a:solidFill>
                  <a:srgbClr val="000000"/>
                </a:solidFill>
              </a:rPr>
              <a:t>Standardised Work Chart</a:t>
            </a:r>
          </a:p>
        </p:txBody>
      </p:sp>
      <p:sp>
        <p:nvSpPr>
          <p:cNvPr id="61" name="TextBox 93"/>
          <p:cNvSpPr txBox="1">
            <a:spLocks noChangeArrowheads="1"/>
          </p:cNvSpPr>
          <p:nvPr/>
        </p:nvSpPr>
        <p:spPr bwMode="auto">
          <a:xfrm>
            <a:off x="2137354" y="913430"/>
            <a:ext cx="24257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r>
              <a:rPr lang="en-GB" altLang="fr-FR" sz="1200" b="1" u="sng" dirty="0">
                <a:solidFill>
                  <a:srgbClr val="000000"/>
                </a:solidFill>
              </a:rPr>
              <a:t>Cycle Time Diagram</a:t>
            </a:r>
          </a:p>
        </p:txBody>
      </p:sp>
      <p:sp>
        <p:nvSpPr>
          <p:cNvPr id="62" name="AutoShape 98"/>
          <p:cNvSpPr>
            <a:spLocks noChangeArrowheads="1"/>
          </p:cNvSpPr>
          <p:nvPr/>
        </p:nvSpPr>
        <p:spPr bwMode="auto">
          <a:xfrm>
            <a:off x="6197359" y="5987102"/>
            <a:ext cx="1571625" cy="428625"/>
          </a:xfrm>
          <a:prstGeom prst="wedgeRoundRectCallout">
            <a:avLst>
              <a:gd name="adj1" fmla="val 79565"/>
              <a:gd name="adj2" fmla="val -72398"/>
              <a:gd name="adj3" fmla="val 16667"/>
            </a:avLst>
          </a:prstGeom>
          <a:solidFill>
            <a:schemeClr val="bg1"/>
          </a:solidFill>
          <a:ln w="9525" algn="ctr">
            <a:solidFill>
              <a:srgbClr val="3C8A2E"/>
            </a:solidFill>
            <a:miter lim="800000"/>
            <a:headEnd/>
            <a:tailEnd/>
          </a:ln>
        </p:spPr>
        <p:txBody>
          <a:bodyPr lIns="54000" rIns="0" bIns="36000"/>
          <a:lstStyle>
            <a:lvl1pPr defTabSz="1279525" eaLnBrk="0" hangingPunct="0">
              <a:defRPr sz="800">
                <a:solidFill>
                  <a:schemeClr val="tx1"/>
                </a:solidFill>
                <a:latin typeface="Arial" pitchFamily="34" charset="0"/>
              </a:defRPr>
            </a:lvl1pPr>
            <a:lvl2pPr marL="742950" indent="-285750" defTabSz="1279525" eaLnBrk="0" hangingPunct="0">
              <a:defRPr sz="800">
                <a:solidFill>
                  <a:schemeClr val="tx1"/>
                </a:solidFill>
                <a:latin typeface="Arial" pitchFamily="34" charset="0"/>
              </a:defRPr>
            </a:lvl2pPr>
            <a:lvl3pPr marL="1143000" indent="-228600" defTabSz="1279525" eaLnBrk="0" hangingPunct="0">
              <a:defRPr sz="800">
                <a:solidFill>
                  <a:schemeClr val="tx1"/>
                </a:solidFill>
                <a:latin typeface="Arial" pitchFamily="34" charset="0"/>
              </a:defRPr>
            </a:lvl3pPr>
            <a:lvl4pPr marL="1600200" indent="-228600" defTabSz="1279525" eaLnBrk="0" hangingPunct="0">
              <a:defRPr sz="800">
                <a:solidFill>
                  <a:schemeClr val="tx1"/>
                </a:solidFill>
                <a:latin typeface="Arial" pitchFamily="34" charset="0"/>
              </a:defRPr>
            </a:lvl4pPr>
            <a:lvl5pPr marL="2057400" indent="-228600" defTabSz="1279525" eaLnBrk="0" hangingPunct="0">
              <a:defRPr sz="800">
                <a:solidFill>
                  <a:schemeClr val="tx1"/>
                </a:solidFill>
                <a:latin typeface="Arial" pitchFamily="34" charset="0"/>
              </a:defRPr>
            </a:lvl5pPr>
            <a:lvl6pPr marL="2514600" indent="-228600" defTabSz="1279525" eaLnBrk="0" fontAlgn="base" hangingPunct="0">
              <a:spcBef>
                <a:spcPct val="0"/>
              </a:spcBef>
              <a:spcAft>
                <a:spcPct val="0"/>
              </a:spcAft>
              <a:defRPr sz="800">
                <a:solidFill>
                  <a:schemeClr val="tx1"/>
                </a:solidFill>
                <a:latin typeface="Arial" pitchFamily="34" charset="0"/>
              </a:defRPr>
            </a:lvl6pPr>
            <a:lvl7pPr marL="2971800" indent="-228600" defTabSz="1279525" eaLnBrk="0" fontAlgn="base" hangingPunct="0">
              <a:spcBef>
                <a:spcPct val="0"/>
              </a:spcBef>
              <a:spcAft>
                <a:spcPct val="0"/>
              </a:spcAft>
              <a:defRPr sz="800">
                <a:solidFill>
                  <a:schemeClr val="tx1"/>
                </a:solidFill>
                <a:latin typeface="Arial" pitchFamily="34" charset="0"/>
              </a:defRPr>
            </a:lvl7pPr>
            <a:lvl8pPr marL="3429000" indent="-228600" defTabSz="1279525" eaLnBrk="0" fontAlgn="base" hangingPunct="0">
              <a:spcBef>
                <a:spcPct val="0"/>
              </a:spcBef>
              <a:spcAft>
                <a:spcPct val="0"/>
              </a:spcAft>
              <a:defRPr sz="800">
                <a:solidFill>
                  <a:schemeClr val="tx1"/>
                </a:solidFill>
                <a:latin typeface="Arial" pitchFamily="34" charset="0"/>
              </a:defRPr>
            </a:lvl8pPr>
            <a:lvl9pPr marL="3886200" indent="-228600" defTabSz="1279525" eaLnBrk="0" fontAlgn="base" hangingPunct="0">
              <a:spcBef>
                <a:spcPct val="0"/>
              </a:spcBef>
              <a:spcAft>
                <a:spcPct val="0"/>
              </a:spcAft>
              <a:defRPr sz="800">
                <a:solidFill>
                  <a:schemeClr val="tx1"/>
                </a:solidFill>
                <a:latin typeface="Arial" pitchFamily="34" charset="0"/>
              </a:defRPr>
            </a:lvl9pPr>
          </a:lstStyle>
          <a:p>
            <a:pPr eaLnBrk="1" hangingPunct="1"/>
            <a:r>
              <a:rPr lang="en-GB" altLang="fr-FR" sz="1000"/>
              <a:t>Sum of the Work Content is within the Takt Time</a:t>
            </a:r>
          </a:p>
        </p:txBody>
      </p:sp>
      <p:sp>
        <p:nvSpPr>
          <p:cNvPr id="63" name="AutoShape 98"/>
          <p:cNvSpPr>
            <a:spLocks noChangeArrowheads="1"/>
          </p:cNvSpPr>
          <p:nvPr/>
        </p:nvSpPr>
        <p:spPr bwMode="auto">
          <a:xfrm>
            <a:off x="1768234" y="6058540"/>
            <a:ext cx="1643063" cy="428625"/>
          </a:xfrm>
          <a:prstGeom prst="wedgeRoundRectCallout">
            <a:avLst>
              <a:gd name="adj1" fmla="val 28870"/>
              <a:gd name="adj2" fmla="val -87458"/>
              <a:gd name="adj3" fmla="val 16667"/>
            </a:avLst>
          </a:prstGeom>
          <a:solidFill>
            <a:schemeClr val="bg1"/>
          </a:solidFill>
          <a:ln w="9525" algn="ctr">
            <a:solidFill>
              <a:srgbClr val="3C8A2E"/>
            </a:solidFill>
            <a:miter lim="800000"/>
            <a:headEnd/>
            <a:tailEnd/>
          </a:ln>
        </p:spPr>
        <p:txBody>
          <a:bodyPr lIns="54000" rIns="0" bIns="36000"/>
          <a:lstStyle>
            <a:lvl1pPr defTabSz="1279525" eaLnBrk="0" hangingPunct="0">
              <a:defRPr sz="800">
                <a:solidFill>
                  <a:schemeClr val="tx1"/>
                </a:solidFill>
                <a:latin typeface="Arial" pitchFamily="34" charset="0"/>
              </a:defRPr>
            </a:lvl1pPr>
            <a:lvl2pPr marL="742950" indent="-285750" defTabSz="1279525" eaLnBrk="0" hangingPunct="0">
              <a:defRPr sz="800">
                <a:solidFill>
                  <a:schemeClr val="tx1"/>
                </a:solidFill>
                <a:latin typeface="Arial" pitchFamily="34" charset="0"/>
              </a:defRPr>
            </a:lvl2pPr>
            <a:lvl3pPr marL="1143000" indent="-228600" defTabSz="1279525" eaLnBrk="0" hangingPunct="0">
              <a:defRPr sz="800">
                <a:solidFill>
                  <a:schemeClr val="tx1"/>
                </a:solidFill>
                <a:latin typeface="Arial" pitchFamily="34" charset="0"/>
              </a:defRPr>
            </a:lvl3pPr>
            <a:lvl4pPr marL="1600200" indent="-228600" defTabSz="1279525" eaLnBrk="0" hangingPunct="0">
              <a:defRPr sz="800">
                <a:solidFill>
                  <a:schemeClr val="tx1"/>
                </a:solidFill>
                <a:latin typeface="Arial" pitchFamily="34" charset="0"/>
              </a:defRPr>
            </a:lvl4pPr>
            <a:lvl5pPr marL="2057400" indent="-228600" defTabSz="1279525" eaLnBrk="0" hangingPunct="0">
              <a:defRPr sz="800">
                <a:solidFill>
                  <a:schemeClr val="tx1"/>
                </a:solidFill>
                <a:latin typeface="Arial" pitchFamily="34" charset="0"/>
              </a:defRPr>
            </a:lvl5pPr>
            <a:lvl6pPr marL="2514600" indent="-228600" defTabSz="1279525" eaLnBrk="0" fontAlgn="base" hangingPunct="0">
              <a:spcBef>
                <a:spcPct val="0"/>
              </a:spcBef>
              <a:spcAft>
                <a:spcPct val="0"/>
              </a:spcAft>
              <a:defRPr sz="800">
                <a:solidFill>
                  <a:schemeClr val="tx1"/>
                </a:solidFill>
                <a:latin typeface="Arial" pitchFamily="34" charset="0"/>
              </a:defRPr>
            </a:lvl6pPr>
            <a:lvl7pPr marL="2971800" indent="-228600" defTabSz="1279525" eaLnBrk="0" fontAlgn="base" hangingPunct="0">
              <a:spcBef>
                <a:spcPct val="0"/>
              </a:spcBef>
              <a:spcAft>
                <a:spcPct val="0"/>
              </a:spcAft>
              <a:defRPr sz="800">
                <a:solidFill>
                  <a:schemeClr val="tx1"/>
                </a:solidFill>
                <a:latin typeface="Arial" pitchFamily="34" charset="0"/>
              </a:defRPr>
            </a:lvl7pPr>
            <a:lvl8pPr marL="3429000" indent="-228600" defTabSz="1279525" eaLnBrk="0" fontAlgn="base" hangingPunct="0">
              <a:spcBef>
                <a:spcPct val="0"/>
              </a:spcBef>
              <a:spcAft>
                <a:spcPct val="0"/>
              </a:spcAft>
              <a:defRPr sz="800">
                <a:solidFill>
                  <a:schemeClr val="tx1"/>
                </a:solidFill>
                <a:latin typeface="Arial" pitchFamily="34" charset="0"/>
              </a:defRPr>
            </a:lvl8pPr>
            <a:lvl9pPr marL="3886200" indent="-228600" defTabSz="1279525" eaLnBrk="0" fontAlgn="base" hangingPunct="0">
              <a:spcBef>
                <a:spcPct val="0"/>
              </a:spcBef>
              <a:spcAft>
                <a:spcPct val="0"/>
              </a:spcAft>
              <a:defRPr sz="800">
                <a:solidFill>
                  <a:schemeClr val="tx1"/>
                </a:solidFill>
                <a:latin typeface="Arial" pitchFamily="34" charset="0"/>
              </a:defRPr>
            </a:lvl9pPr>
          </a:lstStyle>
          <a:p>
            <a:pPr eaLnBrk="1" hangingPunct="1"/>
            <a:r>
              <a:rPr lang="en-GB" altLang="fr-FR" sz="1000"/>
              <a:t>All process steps are repre-sented in line with the SOP</a:t>
            </a:r>
          </a:p>
        </p:txBody>
      </p:sp>
      <p:sp>
        <p:nvSpPr>
          <p:cNvPr id="64" name="AutoShape 98"/>
          <p:cNvSpPr>
            <a:spLocks noChangeArrowheads="1"/>
          </p:cNvSpPr>
          <p:nvPr/>
        </p:nvSpPr>
        <p:spPr bwMode="auto">
          <a:xfrm>
            <a:off x="355407" y="1290254"/>
            <a:ext cx="1739809" cy="2210556"/>
          </a:xfrm>
          <a:prstGeom prst="wedgeRoundRectCallout">
            <a:avLst>
              <a:gd name="adj1" fmla="val 64215"/>
              <a:gd name="adj2" fmla="val -22469"/>
              <a:gd name="adj3" fmla="val 16667"/>
            </a:avLst>
          </a:prstGeom>
          <a:solidFill>
            <a:schemeClr val="bg1"/>
          </a:solidFill>
          <a:ln w="9525" algn="ctr">
            <a:solidFill>
              <a:srgbClr val="3C8A2E"/>
            </a:solidFill>
            <a:miter lim="800000"/>
            <a:headEnd/>
            <a:tailEnd/>
          </a:ln>
        </p:spPr>
        <p:txBody>
          <a:bodyPr lIns="36000" rIns="0" bIns="36000"/>
          <a:lstStyle/>
          <a:p>
            <a:pPr defTabSz="1279525">
              <a:defRPr/>
            </a:pPr>
            <a:r>
              <a:rPr lang="en-GB" sz="1000" dirty="0"/>
              <a:t>Standardised </a:t>
            </a:r>
            <a:r>
              <a:rPr lang="en-GB" sz="1000" dirty="0" smtClean="0"/>
              <a:t>Work in manufacturing </a:t>
            </a:r>
            <a:r>
              <a:rPr lang="en-GB" sz="1000" dirty="0"/>
              <a:t>is documented with:</a:t>
            </a:r>
          </a:p>
          <a:p>
            <a:pPr marL="174625" indent="-174625" defTabSz="1279525">
              <a:spcBef>
                <a:spcPts val="600"/>
              </a:spcBef>
              <a:defRPr/>
            </a:pPr>
            <a:r>
              <a:rPr lang="en-GB" sz="1000" dirty="0"/>
              <a:t>1) 	Standard Operation Procedure</a:t>
            </a:r>
          </a:p>
          <a:p>
            <a:pPr marL="174625" indent="-174625" defTabSz="1279525">
              <a:spcBef>
                <a:spcPts val="600"/>
              </a:spcBef>
              <a:defRPr/>
            </a:pPr>
            <a:r>
              <a:rPr lang="en-GB" sz="1000" dirty="0"/>
              <a:t>2) 	Standardized Work Chart</a:t>
            </a:r>
          </a:p>
          <a:p>
            <a:pPr marL="174625" indent="-174625" defTabSz="1279525">
              <a:spcBef>
                <a:spcPts val="600"/>
              </a:spcBef>
              <a:defRPr/>
            </a:pPr>
            <a:r>
              <a:rPr lang="en-GB" sz="1000" dirty="0"/>
              <a:t>3) 	Work Combination Table</a:t>
            </a:r>
          </a:p>
          <a:p>
            <a:pPr defTabSz="1279525">
              <a:spcBef>
                <a:spcPts val="600"/>
              </a:spcBef>
              <a:defRPr/>
            </a:pPr>
            <a:r>
              <a:rPr lang="en-GB" sz="1000" dirty="0"/>
              <a:t>and is </a:t>
            </a:r>
            <a:r>
              <a:rPr lang="en-GB" sz="1000" b="1" dirty="0"/>
              <a:t>audited</a:t>
            </a:r>
            <a:r>
              <a:rPr lang="en-GB" sz="1000" dirty="0"/>
              <a:t> regularly to ensure compliance</a:t>
            </a:r>
          </a:p>
        </p:txBody>
      </p:sp>
      <p:sp>
        <p:nvSpPr>
          <p:cNvPr id="66" name="Rectangle 65"/>
          <p:cNvSpPr/>
          <p:nvPr/>
        </p:nvSpPr>
        <p:spPr>
          <a:xfrm>
            <a:off x="21772" y="36286"/>
            <a:ext cx="9072000" cy="6768000"/>
          </a:xfrm>
          <a:prstGeom prst="rect">
            <a:avLst/>
          </a:prstGeom>
          <a:noFill/>
          <a:ln w="107950">
            <a:solidFill>
              <a:srgbClr val="FFFF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2"/>
          <p:cNvSpPr>
            <a:spLocks noGrp="1" noChangeArrowheads="1"/>
          </p:cNvSpPr>
          <p:nvPr>
            <p:ph type="title"/>
          </p:nvPr>
        </p:nvSpPr>
        <p:spPr>
          <a:xfrm>
            <a:off x="358775" y="358775"/>
            <a:ext cx="8245475" cy="498475"/>
          </a:xfrm>
        </p:spPr>
        <p:txBody>
          <a:bodyPr/>
          <a:lstStyle/>
          <a:p>
            <a:r>
              <a:rPr lang="en-US" sz="2400" dirty="0" smtClean="0"/>
              <a:t>Example</a:t>
            </a:r>
            <a:br>
              <a:rPr lang="en-US" sz="2400" dirty="0" smtClean="0"/>
            </a:br>
            <a:r>
              <a:rPr lang="en-GB" sz="1800" b="1" dirty="0" smtClean="0">
                <a:solidFill>
                  <a:srgbClr val="99CC33"/>
                </a:solidFill>
                <a:cs typeface="Arial" pitchFamily="34" charset="0"/>
              </a:rPr>
              <a:t>Standard Work in Lean manufacturing</a:t>
            </a:r>
          </a:p>
        </p:txBody>
      </p:sp>
      <p:sp>
        <p:nvSpPr>
          <p:cNvPr id="70" name="Oval 278"/>
          <p:cNvSpPr>
            <a:spLocks noChangeArrowheads="1"/>
          </p:cNvSpPr>
          <p:nvPr/>
        </p:nvSpPr>
        <p:spPr bwMode="gray">
          <a:xfrm>
            <a:off x="5034289" y="4669237"/>
            <a:ext cx="260350" cy="26987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sp>
        <p:nvSpPr>
          <p:cNvPr id="71" name="Oval 278"/>
          <p:cNvSpPr>
            <a:spLocks noChangeArrowheads="1"/>
          </p:cNvSpPr>
          <p:nvPr/>
        </p:nvSpPr>
        <p:spPr bwMode="gray">
          <a:xfrm>
            <a:off x="3465203" y="5333051"/>
            <a:ext cx="260350" cy="26987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defRPr>
            </a:lvl9pPr>
          </a:lstStyle>
          <a:p>
            <a:pPr eaLnBrk="1" hangingPunct="1"/>
            <a:endParaRPr lang="en-US" altLang="fr-FR"/>
          </a:p>
        </p:txBody>
      </p:sp>
      <p:cxnSp>
        <p:nvCxnSpPr>
          <p:cNvPr id="72" name="Straight Arrow Connector 75"/>
          <p:cNvCxnSpPr>
            <a:cxnSpLocks noChangeShapeType="1"/>
            <a:stCxn id="53" idx="5"/>
            <a:endCxn id="70" idx="1"/>
          </p:cNvCxnSpPr>
          <p:nvPr/>
        </p:nvCxnSpPr>
        <p:spPr bwMode="auto">
          <a:xfrm>
            <a:off x="2784318" y="1847634"/>
            <a:ext cx="2288098" cy="2861125"/>
          </a:xfrm>
          <a:prstGeom prst="straightConnector1">
            <a:avLst/>
          </a:prstGeom>
          <a:noFill/>
          <a:ln w="19050" algn="ctr">
            <a:solidFill>
              <a:srgbClr val="FF0000"/>
            </a:solidFill>
            <a:prstDash val="dash"/>
            <a:round/>
            <a:headEnd/>
            <a:tailEnd type="triangle" w="med" len="med"/>
          </a:ln>
          <a:extLst>
            <a:ext uri="{909E8E84-426E-40DD-AFC4-6F175D3DCCD1}">
              <a14:hiddenFill xmlns:a14="http://schemas.microsoft.com/office/drawing/2010/main">
                <a:noFill/>
              </a14:hiddenFill>
            </a:ext>
          </a:extLst>
        </p:spPr>
      </p:cxnSp>
      <p:cxnSp>
        <p:nvCxnSpPr>
          <p:cNvPr id="75" name="Straight Arrow Connector 75"/>
          <p:cNvCxnSpPr>
            <a:cxnSpLocks noChangeShapeType="1"/>
            <a:stCxn id="53" idx="4"/>
          </p:cNvCxnSpPr>
          <p:nvPr/>
        </p:nvCxnSpPr>
        <p:spPr bwMode="auto">
          <a:xfrm>
            <a:off x="2724541" y="1873301"/>
            <a:ext cx="822927" cy="3437526"/>
          </a:xfrm>
          <a:prstGeom prst="straightConnector1">
            <a:avLst/>
          </a:prstGeom>
          <a:noFill/>
          <a:ln w="19050" algn="ctr">
            <a:solidFill>
              <a:srgbClr val="FF0000"/>
            </a:solidFill>
            <a:prstDash val="dash"/>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95874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2374623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4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46434" name="Title 1"/>
          <p:cNvSpPr>
            <a:spLocks noGrp="1"/>
          </p:cNvSpPr>
          <p:nvPr>
            <p:ph type="title"/>
          </p:nvPr>
        </p:nvSpPr>
        <p:spPr/>
        <p:txBody>
          <a:bodyPr/>
          <a:lstStyle/>
          <a:p>
            <a:pPr eaLnBrk="1" hangingPunct="1"/>
            <a:r>
              <a:rPr lang="en-GB" sz="2400" dirty="0" smtClean="0"/>
              <a:t>Agenda</a:t>
            </a:r>
            <a:r>
              <a:rPr lang="en-GB" dirty="0" smtClean="0"/>
              <a:t/>
            </a:r>
            <a:br>
              <a:rPr lang="en-GB" dirty="0" smtClean="0"/>
            </a:br>
            <a:r>
              <a:rPr lang="en-GB" sz="1800" b="1" dirty="0" smtClean="0">
                <a:solidFill>
                  <a:schemeClr val="bg1"/>
                </a:solidFill>
                <a:cs typeface="Arial" pitchFamily="34" charset="0"/>
              </a:rPr>
              <a:t>Day 4 – Future State 2 &amp; Work Pilot</a:t>
            </a:r>
            <a:endParaRPr lang="en-GB" sz="1800" dirty="0" smtClean="0">
              <a:solidFill>
                <a:schemeClr val="bg1"/>
              </a:solidFill>
            </a:endParaRPr>
          </a:p>
        </p:txBody>
      </p:sp>
      <p:sp>
        <p:nvSpPr>
          <p:cNvPr id="146435" name="Slide Number Placeholder 4"/>
          <p:cNvSpPr>
            <a:spLocks noGrp="1"/>
          </p:cNvSpPr>
          <p:nvPr>
            <p:ph type="sldNum" sz="quarter" idx="11"/>
          </p:nvPr>
        </p:nvSpPr>
        <p:spPr>
          <a:noFill/>
        </p:spPr>
        <p:txBody>
          <a:bodyPr/>
          <a:lstStyle/>
          <a:p>
            <a:fld id="{82D34DDB-D9C1-4DB6-926B-ECFA1F44E4A6}" type="slidenum">
              <a:rPr lang="en-GB" altLang="en-GB"/>
              <a:pPr/>
              <a:t>6</a:t>
            </a:fld>
            <a:endParaRPr lang="en-GB" altLang="en-GB"/>
          </a:p>
        </p:txBody>
      </p:sp>
      <p:graphicFrame>
        <p:nvGraphicFramePr>
          <p:cNvPr id="8" name="Group 33"/>
          <p:cNvGraphicFramePr>
            <a:graphicFrameLocks noGrp="1"/>
          </p:cNvGraphicFramePr>
          <p:nvPr>
            <p:extLst>
              <p:ext uri="{D42A27DB-BD31-4B8C-83A1-F6EECF244321}">
                <p14:modId xmlns:p14="http://schemas.microsoft.com/office/powerpoint/2010/main" val="3066523044"/>
              </p:ext>
            </p:extLst>
          </p:nvPr>
        </p:nvGraphicFramePr>
        <p:xfrm>
          <a:off x="466725" y="1268413"/>
          <a:ext cx="8353425" cy="5123038"/>
        </p:xfrm>
        <a:graphic>
          <a:graphicData uri="http://schemas.openxmlformats.org/drawingml/2006/table">
            <a:tbl>
              <a:tblPr/>
              <a:tblGrid>
                <a:gridCol w="1296987"/>
                <a:gridCol w="7056438"/>
              </a:tblGrid>
              <a:tr h="79837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1</a:t>
                      </a:r>
                    </a:p>
                  </a:txBody>
                  <a:tcPr marL="90000" marR="90000" marT="46800" marB="46800" anchor="ctr" anchorCtr="1" horzOverflow="overflow">
                    <a:lnL cap="flat">
                      <a:noFill/>
                    </a:lnL>
                    <a:lnR w="3175" cap="flat" cmpd="sng" algn="ctr">
                      <a:noFill/>
                      <a:prstDash val="solid"/>
                      <a:round/>
                      <a:headEnd type="none" w="med" len="med"/>
                      <a:tailEnd type="none" w="med" len="med"/>
                    </a:lnR>
                    <a:lnT cap="flat">
                      <a:noFill/>
                    </a:lnT>
                    <a:lnB>
                      <a:noFill/>
                    </a:lnB>
                    <a:lnTlToBr>
                      <a:noFill/>
                    </a:lnTlToBr>
                    <a:lnBlToTr>
                      <a:noFill/>
                    </a:lnBlToTr>
                    <a:blipFill dpi="0" rotWithShape="0">
                      <a:blip r:embed="rId6"/>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lang="en-GB" sz="1400" dirty="0" smtClean="0">
                          <a:solidFill>
                            <a:srgbClr val="000066"/>
                          </a:solidFill>
                          <a:cs typeface="Arial" pitchFamily="34" charset="0"/>
                        </a:rPr>
                        <a:t>Teach</a:t>
                      </a:r>
                      <a:r>
                        <a:rPr lang="en-GB" sz="1400" baseline="0" dirty="0" smtClean="0">
                          <a:solidFill>
                            <a:srgbClr val="000066"/>
                          </a:solidFill>
                          <a:cs typeface="Arial" pitchFamily="34" charset="0"/>
                        </a:rPr>
                        <a:t> Back – Days 1, 2, and 3</a:t>
                      </a:r>
                      <a:endParaRPr kumimoji="0" lang="en-GB" sz="1400" b="0" i="0" u="none" strike="noStrike" cap="none" normalizeH="0" baseline="0" dirty="0" smtClean="0">
                        <a:ln>
                          <a:noFill/>
                        </a:ln>
                        <a:solidFill>
                          <a:srgbClr val="000066"/>
                        </a:solidFill>
                        <a:effectLst/>
                        <a:latin typeface="Arial" pitchFamily="34" charset="0"/>
                      </a:endParaRP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Introduction to Future State 2</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60594">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1" i="0" u="none" strike="noStrike" cap="none" normalizeH="0" baseline="0" dirty="0" smtClean="0">
                          <a:ln>
                            <a:noFill/>
                          </a:ln>
                          <a:solidFill>
                            <a:schemeClr val="tx1"/>
                          </a:solidFill>
                          <a:effectLst/>
                          <a:latin typeface="Arial" pitchFamily="34" charset="0"/>
                        </a:rPr>
                        <a:t>Section 2</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6"/>
                      <a:srcRect/>
                      <a:stretch>
                        <a:fillRect/>
                      </a:stretch>
                    </a:blipFill>
                  </a:tcPr>
                </a:tc>
                <a:tc>
                  <a:txBody>
                    <a:bodyPr/>
                    <a:lstStyle/>
                    <a:p>
                      <a:pPr marL="228600" indent="-228600" fontAlgn="base">
                        <a:spcBef>
                          <a:spcPct val="0"/>
                        </a:spcBef>
                        <a:buSzPct val="120000"/>
                        <a:buFont typeface="Wingdings" pitchFamily="2" charset="2"/>
                        <a:buChar char="§"/>
                        <a:tabLst>
                          <a:tab pos="5715000" algn="l"/>
                        </a:tabLst>
                      </a:pPr>
                      <a:r>
                        <a:rPr lang="en-GB" sz="1600" b="1" dirty="0" smtClean="0">
                          <a:solidFill>
                            <a:schemeClr val="tx1"/>
                          </a:solidFill>
                          <a:cs typeface="Arial" pitchFamily="34" charset="0"/>
                        </a:rPr>
                        <a:t>Action</a:t>
                      </a:r>
                      <a:r>
                        <a:rPr lang="en-GB" sz="1600" b="1" baseline="0" dirty="0" smtClean="0">
                          <a:solidFill>
                            <a:schemeClr val="tx1"/>
                          </a:solidFill>
                          <a:cs typeface="Arial" pitchFamily="34" charset="0"/>
                        </a:rPr>
                        <a:t> Brainstorm</a:t>
                      </a:r>
                    </a:p>
                    <a:p>
                      <a:pPr marL="228600" indent="-228600" fontAlgn="base">
                        <a:spcBef>
                          <a:spcPct val="0"/>
                        </a:spcBef>
                        <a:buSzPct val="120000"/>
                        <a:buFont typeface="Wingdings" pitchFamily="2" charset="2"/>
                        <a:buChar char="§"/>
                        <a:tabLst>
                          <a:tab pos="5715000" algn="l"/>
                        </a:tabLst>
                      </a:pPr>
                      <a:r>
                        <a:rPr lang="en-GB" sz="1600" b="1" baseline="0" dirty="0" smtClean="0">
                          <a:solidFill>
                            <a:schemeClr val="tx1"/>
                          </a:solidFill>
                          <a:cs typeface="Arial" pitchFamily="34" charset="0"/>
                        </a:rPr>
                        <a:t>Work Breakdown Structure</a:t>
                      </a:r>
                    </a:p>
                    <a:p>
                      <a:pPr marL="228600" indent="-228600" fontAlgn="base">
                        <a:spcBef>
                          <a:spcPct val="0"/>
                        </a:spcBef>
                        <a:buSzPct val="120000"/>
                        <a:buFont typeface="Wingdings" pitchFamily="2" charset="2"/>
                        <a:buChar char="§"/>
                        <a:tabLst>
                          <a:tab pos="5715000" algn="l"/>
                        </a:tabLst>
                      </a:pPr>
                      <a:r>
                        <a:rPr lang="en-GB" sz="1600" b="1" baseline="0" dirty="0" smtClean="0">
                          <a:solidFill>
                            <a:schemeClr val="tx1"/>
                          </a:solidFill>
                          <a:cs typeface="Arial" pitchFamily="34" charset="0"/>
                        </a:rPr>
                        <a:t>Work Packages</a:t>
                      </a:r>
                    </a:p>
                    <a:p>
                      <a:pPr marL="228600" indent="-228600" fontAlgn="base">
                        <a:spcBef>
                          <a:spcPct val="0"/>
                        </a:spcBef>
                        <a:buSzPct val="120000"/>
                        <a:buFont typeface="Wingdings" pitchFamily="2" charset="2"/>
                        <a:buChar char="§"/>
                        <a:tabLst>
                          <a:tab pos="5715000" algn="l"/>
                        </a:tabLst>
                      </a:pPr>
                      <a:r>
                        <a:rPr lang="en-GB" sz="1600" b="1" baseline="0" dirty="0" smtClean="0">
                          <a:solidFill>
                            <a:schemeClr val="tx1"/>
                          </a:solidFill>
                          <a:cs typeface="Arial" pitchFamily="34" charset="0"/>
                        </a:rPr>
                        <a:t>Exercise - Implementing the Future State Design</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79837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3</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6"/>
                      <a:srcRect/>
                      <a:stretch>
                        <a:fillRect/>
                      </a:stretch>
                    </a:blipFill>
                  </a:tcPr>
                </a:tc>
                <a:tc>
                  <a:txBody>
                    <a:bodyPr/>
                    <a:lstStyle/>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Introduction</a:t>
                      </a:r>
                      <a:r>
                        <a:rPr lang="en-GB" sz="1400" baseline="0" dirty="0" smtClean="0">
                          <a:solidFill>
                            <a:srgbClr val="000066"/>
                          </a:solidFill>
                          <a:cs typeface="Arial" pitchFamily="34" charset="0"/>
                        </a:rPr>
                        <a:t> to </a:t>
                      </a:r>
                      <a:r>
                        <a:rPr lang="en-GB" sz="1400" dirty="0" smtClean="0">
                          <a:solidFill>
                            <a:srgbClr val="000066"/>
                          </a:solidFill>
                          <a:cs typeface="Arial" pitchFamily="34" charset="0"/>
                        </a:rPr>
                        <a:t>Work Pilot</a:t>
                      </a:r>
                    </a:p>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Set Up</a:t>
                      </a:r>
                      <a:r>
                        <a:rPr lang="en-GB" sz="1400" baseline="0" dirty="0" smtClean="0">
                          <a:solidFill>
                            <a:srgbClr val="000066"/>
                          </a:solidFill>
                          <a:cs typeface="Arial" pitchFamily="34" charset="0"/>
                        </a:rPr>
                        <a:t> &amp; Run a Work Pilot</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79837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4</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6"/>
                      <a:srcRect/>
                      <a:stretch>
                        <a:fillRect/>
                      </a:stretch>
                    </a:blipFill>
                  </a:tcPr>
                </a:tc>
                <a:tc>
                  <a:txBody>
                    <a:bodyPr/>
                    <a:lstStyle/>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Run Final Simulation</a:t>
                      </a:r>
                    </a:p>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Record and review simulation performance</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79837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5</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6"/>
                      <a:srcRect/>
                      <a:stretch>
                        <a:fillRect/>
                      </a:stretch>
                    </a:blipFill>
                  </a:tcPr>
                </a:tc>
                <a:tc>
                  <a:txBody>
                    <a:bodyPr/>
                    <a:lstStyle/>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Lean</a:t>
                      </a:r>
                      <a:r>
                        <a:rPr lang="en-GB" sz="1400" kern="1200" baseline="0" dirty="0" smtClean="0">
                          <a:solidFill>
                            <a:srgbClr val="000066"/>
                          </a:solidFill>
                          <a:latin typeface="+mn-lt"/>
                          <a:ea typeface="+mn-ea"/>
                          <a:cs typeface="Arial" pitchFamily="34" charset="0"/>
                        </a:rPr>
                        <a:t> management</a:t>
                      </a:r>
                      <a:r>
                        <a:rPr lang="en-GB" sz="1400" kern="1200" dirty="0" smtClean="0">
                          <a:solidFill>
                            <a:srgbClr val="000066"/>
                          </a:solidFill>
                          <a:latin typeface="+mn-lt"/>
                          <a:ea typeface="+mn-ea"/>
                          <a:cs typeface="Arial" pitchFamily="34" charset="0"/>
                        </a:rPr>
                        <a:t> tools and techniques</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dirty="0" smtClean="0">
                          <a:solidFill>
                            <a:srgbClr val="000066"/>
                          </a:solidFill>
                          <a:cs typeface="Arial" pitchFamily="34" charset="0"/>
                        </a:rPr>
                        <a:t>Planning the</a:t>
                      </a:r>
                      <a:r>
                        <a:rPr lang="en-GB" sz="1400" baseline="0" dirty="0" smtClean="0">
                          <a:solidFill>
                            <a:srgbClr val="000066"/>
                          </a:solidFill>
                          <a:cs typeface="Arial" pitchFamily="34" charset="0"/>
                        </a:rPr>
                        <a:t> Transfer to BAU</a:t>
                      </a:r>
                      <a:endParaRPr lang="en-GB" sz="1400" kern="1200" dirty="0" smtClean="0">
                        <a:solidFill>
                          <a:srgbClr val="000066"/>
                        </a:solidFill>
                        <a:latin typeface="+mn-lt"/>
                        <a:ea typeface="+mn-ea"/>
                        <a:cs typeface="Arial" pitchFamily="34" charset="0"/>
                      </a:endParaRP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60594">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6</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6"/>
                      <a:srcRect/>
                      <a:stretch>
                        <a:fillRect/>
                      </a:stretch>
                    </a:blipFill>
                  </a:tcPr>
                </a:tc>
                <a:tc>
                  <a:txBody>
                    <a:bodyPr/>
                    <a:lstStyle/>
                    <a:p>
                      <a:pPr marL="185738" indent="-185738" algn="l" defTabSz="914400" rtl="0" eaLnBrk="1" fontAlgn="base" latinLnBrk="0" hangingPunct="1">
                        <a:spcBef>
                          <a:spcPct val="0"/>
                        </a:spcBef>
                        <a:spcAft>
                          <a:spcPts val="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Course Review &amp; Wrap up</a:t>
                      </a:r>
                    </a:p>
                    <a:p>
                      <a:pPr marL="185738" indent="-185738" algn="l" defTabSz="914400" rtl="0" eaLnBrk="1" fontAlgn="base" latinLnBrk="0" hangingPunct="1">
                        <a:spcBef>
                          <a:spcPct val="0"/>
                        </a:spcBef>
                        <a:spcAft>
                          <a:spcPts val="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Overall WWW and WBBI</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6887505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xfrm>
            <a:off x="358775" y="358775"/>
            <a:ext cx="8245475" cy="498475"/>
          </a:xfrm>
        </p:spPr>
        <p:txBody>
          <a:bodyPr/>
          <a:lstStyle/>
          <a:p>
            <a:r>
              <a:rPr lang="en-US" sz="2400" dirty="0"/>
              <a:t>Lean management tools &amp; techniques</a:t>
            </a:r>
            <a:r>
              <a:rPr lang="en-US" sz="2400" dirty="0" smtClean="0"/>
              <a:t/>
            </a:r>
            <a:br>
              <a:rPr lang="en-US" sz="2400" dirty="0" smtClean="0"/>
            </a:br>
            <a:r>
              <a:rPr lang="en-GB" sz="1800" b="1" dirty="0" smtClean="0">
                <a:solidFill>
                  <a:srgbClr val="99CC33"/>
                </a:solidFill>
                <a:cs typeface="Arial" pitchFamily="34" charset="0"/>
              </a:rPr>
              <a:t>Standard Work key points</a:t>
            </a:r>
            <a:endParaRPr lang="en-GB" sz="1800" dirty="0" smtClean="0"/>
          </a:p>
        </p:txBody>
      </p:sp>
      <p:sp>
        <p:nvSpPr>
          <p:cNvPr id="10" name="Rectangle 3"/>
          <p:cNvSpPr>
            <a:spLocks noGrp="1" noChangeArrowheads="1"/>
          </p:cNvSpPr>
          <p:nvPr>
            <p:ph type="body" sz="half" idx="1"/>
          </p:nvPr>
        </p:nvSpPr>
        <p:spPr>
          <a:xfrm>
            <a:off x="1671519" y="1992696"/>
            <a:ext cx="6902687" cy="4325554"/>
          </a:xfrm>
        </p:spPr>
        <p:txBody>
          <a:bodyPr wrap="square"/>
          <a:lstStyle/>
          <a:p>
            <a:pPr marL="363538" lvl="1" indent="-363538">
              <a:lnSpc>
                <a:spcPct val="100000"/>
              </a:lnSpc>
              <a:spcAft>
                <a:spcPts val="0"/>
              </a:spcAft>
              <a:buFont typeface="Wingdings" panose="05000000000000000000" pitchFamily="2" charset="2"/>
              <a:buChar char="§"/>
            </a:pPr>
            <a:r>
              <a:rPr lang="en-US" dirty="0" smtClean="0"/>
              <a:t>SOP = clear set of Instructions to enable Standard Work.</a:t>
            </a:r>
            <a:r>
              <a:rPr lang="en-GB" dirty="0" smtClean="0"/>
              <a:t> </a:t>
            </a:r>
          </a:p>
          <a:p>
            <a:pPr marL="900113" lvl="2" indent="-285750">
              <a:lnSpc>
                <a:spcPct val="100000"/>
              </a:lnSpc>
              <a:spcAft>
                <a:spcPts val="600"/>
              </a:spcAft>
              <a:buFont typeface="Courier New" panose="02070309020205020404" pitchFamily="49" charset="0"/>
              <a:buChar char="-"/>
            </a:pPr>
            <a:r>
              <a:rPr lang="en-US" dirty="0"/>
              <a:t>Increased efficiency for repeating the process.</a:t>
            </a:r>
          </a:p>
          <a:p>
            <a:pPr marL="363538" lvl="1" indent="-363538">
              <a:lnSpc>
                <a:spcPct val="100000"/>
              </a:lnSpc>
              <a:spcAft>
                <a:spcPts val="600"/>
              </a:spcAft>
              <a:buFont typeface="Wingdings" panose="05000000000000000000" pitchFamily="2" charset="2"/>
              <a:buChar char="§"/>
            </a:pPr>
            <a:r>
              <a:rPr lang="en-US" dirty="0" smtClean="0"/>
              <a:t>SOP = visual picture of the workflow </a:t>
            </a:r>
          </a:p>
          <a:p>
            <a:pPr marL="363538" lvl="1" indent="-363538">
              <a:lnSpc>
                <a:spcPct val="100000"/>
              </a:lnSpc>
              <a:spcAft>
                <a:spcPts val="600"/>
              </a:spcAft>
              <a:buFont typeface="Wingdings" panose="05000000000000000000" pitchFamily="2" charset="2"/>
              <a:buChar char="§"/>
            </a:pPr>
            <a:r>
              <a:rPr lang="en-GB" dirty="0" smtClean="0"/>
              <a:t>Developing an SOP</a:t>
            </a:r>
            <a:r>
              <a:rPr lang="en-US" dirty="0" smtClean="0"/>
              <a:t> is not trivial (allocate resources)</a:t>
            </a:r>
          </a:p>
          <a:p>
            <a:pPr marL="363538" lvl="1" indent="-363538">
              <a:lnSpc>
                <a:spcPct val="100000"/>
              </a:lnSpc>
              <a:spcAft>
                <a:spcPts val="600"/>
              </a:spcAft>
              <a:buFont typeface="Wingdings" panose="05000000000000000000" pitchFamily="2" charset="2"/>
              <a:buChar char="§"/>
            </a:pPr>
            <a:r>
              <a:rPr lang="en-US" dirty="0" smtClean="0"/>
              <a:t>Make sure the right people are involved in developing the SOP (ownership).</a:t>
            </a:r>
          </a:p>
          <a:p>
            <a:pPr marL="363538" lvl="1" indent="-363538">
              <a:lnSpc>
                <a:spcPct val="100000"/>
              </a:lnSpc>
              <a:spcAft>
                <a:spcPts val="0"/>
              </a:spcAft>
              <a:buFont typeface="Wingdings" panose="05000000000000000000" pitchFamily="2" charset="2"/>
              <a:buChar char="§"/>
            </a:pPr>
            <a:r>
              <a:rPr lang="en-US" dirty="0" smtClean="0"/>
              <a:t>It takes many iterations to get it right</a:t>
            </a:r>
          </a:p>
          <a:p>
            <a:pPr marL="900113" lvl="2" indent="-285750">
              <a:lnSpc>
                <a:spcPct val="100000"/>
              </a:lnSpc>
              <a:spcAft>
                <a:spcPts val="600"/>
              </a:spcAft>
            </a:pPr>
            <a:r>
              <a:rPr lang="en-US" dirty="0" smtClean="0"/>
              <a:t>It’s a ’living document’ </a:t>
            </a:r>
          </a:p>
          <a:p>
            <a:pPr marL="900113" lvl="2" indent="-285750">
              <a:lnSpc>
                <a:spcPct val="100000"/>
              </a:lnSpc>
              <a:spcAft>
                <a:spcPts val="600"/>
              </a:spcAft>
            </a:pPr>
            <a:r>
              <a:rPr lang="en-US" dirty="0" smtClean="0"/>
              <a:t>If performance is below customer expectation you need to re-visit the SOP </a:t>
            </a:r>
          </a:p>
          <a:p>
            <a:pPr marL="900113" lvl="2" indent="-285750">
              <a:lnSpc>
                <a:spcPct val="100000"/>
              </a:lnSpc>
              <a:spcAft>
                <a:spcPts val="600"/>
              </a:spcAft>
            </a:pPr>
            <a:r>
              <a:rPr lang="en-US" dirty="0" smtClean="0"/>
              <a:t>Change it when efficiency can be improved. </a:t>
            </a:r>
          </a:p>
          <a:p>
            <a:pPr marL="900113" lvl="2" indent="-285750">
              <a:lnSpc>
                <a:spcPct val="100000"/>
              </a:lnSpc>
              <a:spcAft>
                <a:spcPts val="600"/>
              </a:spcAft>
            </a:pPr>
            <a:r>
              <a:rPr lang="en-US" dirty="0" smtClean="0"/>
              <a:t>Document actions if something goes wrong (outside the standard). </a:t>
            </a:r>
          </a:p>
          <a:p>
            <a:pPr marL="363538" lvl="1" indent="-363538">
              <a:lnSpc>
                <a:spcPct val="100000"/>
              </a:lnSpc>
              <a:spcAft>
                <a:spcPts val="600"/>
              </a:spcAft>
              <a:buFont typeface="Wingdings" panose="05000000000000000000" pitchFamily="2" charset="2"/>
              <a:buChar char="§"/>
            </a:pPr>
            <a:r>
              <a:rPr lang="en-GB" dirty="0" smtClean="0"/>
              <a:t>Changing the big WHAT’s requires Technical Authorisation, however changing the small how’s is within the authority of the team.</a:t>
            </a:r>
          </a:p>
          <a:p>
            <a:pPr marL="363538" lvl="1" indent="-363538">
              <a:lnSpc>
                <a:spcPct val="100000"/>
              </a:lnSpc>
              <a:spcAft>
                <a:spcPts val="600"/>
              </a:spcAft>
              <a:buFont typeface="Wingdings" panose="05000000000000000000" pitchFamily="2" charset="2"/>
              <a:buChar char="§"/>
            </a:pPr>
            <a:r>
              <a:rPr lang="en-GB" dirty="0" smtClean="0"/>
              <a:t>On boarding of new staff (“big crew change”)</a:t>
            </a:r>
          </a:p>
          <a:p>
            <a:pPr marL="363538" lvl="1" indent="-363538">
              <a:lnSpc>
                <a:spcPct val="100000"/>
              </a:lnSpc>
              <a:spcAft>
                <a:spcPts val="600"/>
              </a:spcAft>
              <a:buFont typeface="Wingdings" panose="05000000000000000000" pitchFamily="2" charset="2"/>
              <a:buChar char="§"/>
            </a:pPr>
            <a:r>
              <a:rPr lang="en-GB" dirty="0" smtClean="0"/>
              <a:t>Capture corporate knowledge</a:t>
            </a:r>
            <a:endParaRPr lang="en-US" dirty="0" smtClean="0"/>
          </a:p>
        </p:txBody>
      </p:sp>
      <p:sp>
        <p:nvSpPr>
          <p:cNvPr id="9" name="Slide Number Placeholder 4"/>
          <p:cNvSpPr>
            <a:spLocks noGrp="1"/>
          </p:cNvSpPr>
          <p:nvPr>
            <p:ph type="sldNum" sz="quarter" idx="10"/>
          </p:nvPr>
        </p:nvSpPr>
        <p:spPr>
          <a:prstGeom prst="rect">
            <a:avLst/>
          </a:prstGeom>
          <a:noFill/>
        </p:spPr>
        <p:txBody>
          <a:bodyPr/>
          <a:lstStyle/>
          <a:p>
            <a:fld id="{D7BA8602-1D36-42F3-9ADD-DC3FBBDDCECF}" type="slidenum">
              <a:rPr lang="en-GB" altLang="en-GB" sz="800"/>
              <a:pPr/>
              <a:t>60</a:t>
            </a:fld>
            <a:endParaRPr lang="en-GB" altLang="en-GB" sz="800"/>
          </a:p>
        </p:txBody>
      </p:sp>
      <p:pic>
        <p:nvPicPr>
          <p:cNvPr id="7" name="Picture 20" descr="MPj0430474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782" y="1234699"/>
            <a:ext cx="1081088" cy="1081088"/>
          </a:xfrm>
          <a:prstGeom prst="rect">
            <a:avLst/>
          </a:prstGeom>
          <a:noFill/>
          <a:ln w="9525">
            <a:noFill/>
            <a:miter lim="800000"/>
            <a:headEnd/>
            <a:tailEnd/>
          </a:ln>
        </p:spPr>
      </p:pic>
      <p:sp>
        <p:nvSpPr>
          <p:cNvPr id="8" name="Rectangle 7"/>
          <p:cNvSpPr>
            <a:spLocks noChangeArrowheads="1"/>
          </p:cNvSpPr>
          <p:nvPr/>
        </p:nvSpPr>
        <p:spPr bwMode="auto">
          <a:xfrm>
            <a:off x="344708" y="1287463"/>
            <a:ext cx="8451630" cy="5201861"/>
          </a:xfrm>
          <a:prstGeom prst="rect">
            <a:avLst/>
          </a:prstGeom>
          <a:noFill/>
          <a:ln w="3175">
            <a:solidFill>
              <a:schemeClr val="accent3"/>
            </a:solidFill>
            <a:miter lim="800000"/>
            <a:headEnd/>
            <a:tailEnd/>
          </a:ln>
        </p:spPr>
        <p:txBody>
          <a:bodyPr lIns="180000" tIns="0" rIns="108000" bIns="0" anchor="ctr"/>
          <a:lstStyle/>
          <a:p>
            <a:pPr marL="185738" indent="-185738">
              <a:lnSpc>
                <a:spcPct val="102000"/>
              </a:lnSpc>
              <a:spcAft>
                <a:spcPts val="1800"/>
              </a:spcAft>
              <a:buFont typeface="Arial" charset="0"/>
              <a:buChar char="•"/>
            </a:pPr>
            <a:endParaRPr lang="en-GB" sz="1600" dirty="0">
              <a:solidFill>
                <a:srgbClr val="000066"/>
              </a:solidFill>
              <a:ea typeface="ヒラギノ角ゴ Pro W3" pitchFamily="1" charset="-128"/>
            </a:endParaRPr>
          </a:p>
        </p:txBody>
      </p:sp>
      <p:sp>
        <p:nvSpPr>
          <p:cNvPr id="11" name="Text Box 21"/>
          <p:cNvSpPr txBox="1">
            <a:spLocks noChangeArrowheads="1"/>
          </p:cNvSpPr>
          <p:nvPr/>
        </p:nvSpPr>
        <p:spPr bwMode="auto">
          <a:xfrm>
            <a:off x="1358361" y="1458538"/>
            <a:ext cx="6966773" cy="316706"/>
          </a:xfrm>
          <a:prstGeom prst="rect">
            <a:avLst/>
          </a:prstGeom>
          <a:noFill/>
          <a:ln w="9525">
            <a:noFill/>
            <a:miter lim="800000"/>
            <a:headEnd/>
            <a:tailEnd/>
          </a:ln>
        </p:spPr>
        <p:txBody>
          <a:bodyPr wrap="square" rIns="36000">
            <a:noAutofit/>
          </a:bodyPr>
          <a:lstStyle/>
          <a:p>
            <a:pPr>
              <a:spcBef>
                <a:spcPct val="50000"/>
              </a:spcBef>
            </a:pPr>
            <a:r>
              <a:rPr lang="en-US" b="1" i="1" dirty="0">
                <a:solidFill>
                  <a:srgbClr val="000066"/>
                </a:solidFill>
              </a:rPr>
              <a:t>Hot </a:t>
            </a:r>
            <a:r>
              <a:rPr lang="en-US" b="1" i="1" dirty="0" smtClean="0">
                <a:solidFill>
                  <a:srgbClr val="000066"/>
                </a:solidFill>
              </a:rPr>
              <a:t>Tips</a:t>
            </a:r>
          </a:p>
        </p:txBody>
      </p:sp>
    </p:spTree>
    <p:extLst>
      <p:ext uri="{BB962C8B-B14F-4D97-AF65-F5344CB8AC3E}">
        <p14:creationId xmlns:p14="http://schemas.microsoft.com/office/powerpoint/2010/main" val="3624240931"/>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
          <p:cNvSpPr>
            <a:spLocks noGrp="1" noChangeArrowheads="1"/>
          </p:cNvSpPr>
          <p:nvPr>
            <p:ph type="title"/>
          </p:nvPr>
        </p:nvSpPr>
        <p:spPr>
          <a:xfrm>
            <a:off x="358775" y="358775"/>
            <a:ext cx="8245475" cy="498475"/>
          </a:xfrm>
        </p:spPr>
        <p:txBody>
          <a:bodyPr/>
          <a:lstStyle/>
          <a:p>
            <a:r>
              <a:rPr lang="en-GB" sz="2400" dirty="0" smtClean="0"/>
              <a:t>Transferring activities to BAU</a:t>
            </a:r>
            <a:r>
              <a:rPr lang="en-US" sz="2400" dirty="0" smtClean="0"/>
              <a:t/>
            </a:r>
            <a:br>
              <a:rPr lang="en-US" sz="2400" dirty="0" smtClean="0"/>
            </a:br>
            <a:r>
              <a:rPr lang="en-GB" sz="1800" b="1" dirty="0">
                <a:solidFill>
                  <a:srgbClr val="99CC33"/>
                </a:solidFill>
                <a:cs typeface="Arial" pitchFamily="34" charset="0"/>
              </a:rPr>
              <a:t>Without this there is risk the changes and benefits may not be realised</a:t>
            </a:r>
          </a:p>
        </p:txBody>
      </p:sp>
      <p:sp>
        <p:nvSpPr>
          <p:cNvPr id="169986" name="Slide Number Placeholder 4"/>
          <p:cNvSpPr>
            <a:spLocks noGrp="1"/>
          </p:cNvSpPr>
          <p:nvPr>
            <p:ph type="sldNum" sz="quarter" idx="11"/>
          </p:nvPr>
        </p:nvSpPr>
        <p:spPr>
          <a:noFill/>
        </p:spPr>
        <p:txBody>
          <a:bodyPr/>
          <a:lstStyle/>
          <a:p>
            <a:fld id="{070EC345-D2A2-4FBE-9EF3-1184A91AFAA5}" type="slidenum">
              <a:rPr lang="en-GB" altLang="en-GB"/>
              <a:pPr/>
              <a:t>61</a:t>
            </a:fld>
            <a:endParaRPr lang="en-GB" altLang="en-GB"/>
          </a:p>
        </p:txBody>
      </p:sp>
      <p:pic>
        <p:nvPicPr>
          <p:cNvPr id="169988" name="Picture 2" descr="Stuff on camera 1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5375" y="2898113"/>
            <a:ext cx="1873250" cy="1587500"/>
          </a:xfrm>
          <a:prstGeom prst="rect">
            <a:avLst/>
          </a:prstGeom>
          <a:noFill/>
          <a:ln w="9525">
            <a:noFill/>
            <a:miter lim="800000"/>
            <a:headEnd/>
            <a:tailEnd/>
          </a:ln>
        </p:spPr>
      </p:pic>
      <p:grpSp>
        <p:nvGrpSpPr>
          <p:cNvPr id="2" name="Group 28"/>
          <p:cNvGrpSpPr>
            <a:grpSpLocks/>
          </p:cNvGrpSpPr>
          <p:nvPr/>
        </p:nvGrpSpPr>
        <p:grpSpPr bwMode="auto">
          <a:xfrm>
            <a:off x="3562350" y="1278863"/>
            <a:ext cx="2305050" cy="1512888"/>
            <a:chOff x="3562350" y="1052513"/>
            <a:chExt cx="2305051" cy="1512887"/>
          </a:xfrm>
        </p:grpSpPr>
        <p:sp>
          <p:nvSpPr>
            <p:cNvPr id="170006" name="AutoShape 4"/>
            <p:cNvSpPr>
              <a:spLocks noChangeArrowheads="1"/>
            </p:cNvSpPr>
            <p:nvPr/>
          </p:nvSpPr>
          <p:spPr bwMode="auto">
            <a:xfrm>
              <a:off x="3562350" y="1052513"/>
              <a:ext cx="2232025" cy="1512887"/>
            </a:xfrm>
            <a:prstGeom prst="wedgeRoundRectCallout">
              <a:avLst>
                <a:gd name="adj1" fmla="val 21125"/>
                <a:gd name="adj2" fmla="val 109708"/>
                <a:gd name="adj3" fmla="val 16667"/>
              </a:avLst>
            </a:prstGeom>
            <a:solidFill>
              <a:schemeClr val="bg1"/>
            </a:solidFill>
            <a:ln w="25400" algn="ctr">
              <a:solidFill>
                <a:srgbClr val="6666FF"/>
              </a:solidFill>
              <a:miter lim="800000"/>
              <a:headEnd/>
              <a:tailEnd/>
            </a:ln>
          </p:spPr>
          <p:txBody>
            <a:bodyPr wrap="none" anchor="ctr"/>
            <a:lstStyle/>
            <a:p>
              <a:pPr algn="ctr"/>
              <a:endParaRPr lang="en-US" b="0">
                <a:solidFill>
                  <a:srgbClr val="6666FF"/>
                </a:solidFill>
              </a:endParaRPr>
            </a:p>
          </p:txBody>
        </p:sp>
        <p:sp>
          <p:nvSpPr>
            <p:cNvPr id="170007" name="Text Box 5"/>
            <p:cNvSpPr txBox="1">
              <a:spLocks noChangeArrowheads="1"/>
            </p:cNvSpPr>
            <p:nvPr/>
          </p:nvSpPr>
          <p:spPr bwMode="auto">
            <a:xfrm>
              <a:off x="3706813" y="1125538"/>
              <a:ext cx="2159000" cy="304800"/>
            </a:xfrm>
            <a:prstGeom prst="rect">
              <a:avLst/>
            </a:prstGeom>
            <a:noFill/>
            <a:ln w="9525">
              <a:noFill/>
              <a:miter lim="800000"/>
              <a:headEnd/>
              <a:tailEnd/>
            </a:ln>
          </p:spPr>
          <p:txBody>
            <a:bodyPr>
              <a:spAutoFit/>
            </a:bodyPr>
            <a:lstStyle/>
            <a:p>
              <a:pPr>
                <a:spcBef>
                  <a:spcPct val="50000"/>
                </a:spcBef>
              </a:pPr>
              <a:r>
                <a:rPr lang="en-GB" sz="1400">
                  <a:solidFill>
                    <a:srgbClr val="000066"/>
                  </a:solidFill>
                </a:rPr>
                <a:t>Sustainability</a:t>
              </a:r>
            </a:p>
          </p:txBody>
        </p:sp>
        <p:sp>
          <p:nvSpPr>
            <p:cNvPr id="170008" name="Text Box 6"/>
            <p:cNvSpPr txBox="1">
              <a:spLocks noChangeArrowheads="1"/>
            </p:cNvSpPr>
            <p:nvPr/>
          </p:nvSpPr>
          <p:spPr bwMode="auto">
            <a:xfrm>
              <a:off x="3706813" y="1412875"/>
              <a:ext cx="2160588" cy="1006475"/>
            </a:xfrm>
            <a:prstGeom prst="rect">
              <a:avLst/>
            </a:prstGeom>
            <a:noFill/>
            <a:ln w="9525">
              <a:noFill/>
              <a:miter lim="800000"/>
              <a:headEnd/>
              <a:tailEnd/>
            </a:ln>
          </p:spPr>
          <p:txBody>
            <a:bodyPr>
              <a:spAutoFit/>
            </a:bodyPr>
            <a:lstStyle/>
            <a:p>
              <a:pPr marL="95250" indent="-95250">
                <a:spcBef>
                  <a:spcPct val="50000"/>
                </a:spcBef>
                <a:buFontTx/>
                <a:buChar char="•"/>
              </a:pPr>
              <a:r>
                <a:rPr lang="en-GB" sz="1200" b="0" dirty="0">
                  <a:solidFill>
                    <a:srgbClr val="000066"/>
                  </a:solidFill>
                </a:rPr>
                <a:t>Capture issues &amp; improvement actions</a:t>
              </a:r>
            </a:p>
            <a:p>
              <a:pPr marL="95250" indent="-95250">
                <a:spcBef>
                  <a:spcPct val="50000"/>
                </a:spcBef>
                <a:buFontTx/>
                <a:buChar char="•"/>
              </a:pPr>
              <a:r>
                <a:rPr lang="en-GB" sz="1200" b="0" dirty="0">
                  <a:solidFill>
                    <a:srgbClr val="000066"/>
                  </a:solidFill>
                </a:rPr>
                <a:t>Root cause analysis board</a:t>
              </a:r>
            </a:p>
            <a:p>
              <a:pPr marL="95250" indent="-95250">
                <a:spcBef>
                  <a:spcPct val="50000"/>
                </a:spcBef>
                <a:buFontTx/>
                <a:buChar char="•"/>
              </a:pPr>
              <a:r>
                <a:rPr lang="en-GB" sz="1200" b="0" dirty="0">
                  <a:solidFill>
                    <a:srgbClr val="000066"/>
                  </a:solidFill>
                </a:rPr>
                <a:t>Management reviews</a:t>
              </a:r>
            </a:p>
          </p:txBody>
        </p:sp>
      </p:grpSp>
      <p:grpSp>
        <p:nvGrpSpPr>
          <p:cNvPr id="3" name="Group 29"/>
          <p:cNvGrpSpPr>
            <a:grpSpLocks/>
          </p:cNvGrpSpPr>
          <p:nvPr/>
        </p:nvGrpSpPr>
        <p:grpSpPr bwMode="auto">
          <a:xfrm>
            <a:off x="362326" y="1278863"/>
            <a:ext cx="2663825" cy="1800225"/>
            <a:chOff x="539750" y="1052513"/>
            <a:chExt cx="2663825" cy="1800225"/>
          </a:xfrm>
        </p:grpSpPr>
        <p:sp>
          <p:nvSpPr>
            <p:cNvPr id="170003" name="AutoShape 8"/>
            <p:cNvSpPr>
              <a:spLocks noChangeArrowheads="1"/>
            </p:cNvSpPr>
            <p:nvPr/>
          </p:nvSpPr>
          <p:spPr bwMode="auto">
            <a:xfrm>
              <a:off x="539750" y="1052513"/>
              <a:ext cx="2663825" cy="1800225"/>
            </a:xfrm>
            <a:prstGeom prst="wedgeRoundRectCallout">
              <a:avLst>
                <a:gd name="adj1" fmla="val 78667"/>
                <a:gd name="adj2" fmla="val 100264"/>
                <a:gd name="adj3" fmla="val 16667"/>
              </a:avLst>
            </a:prstGeom>
            <a:solidFill>
              <a:schemeClr val="bg1"/>
            </a:solidFill>
            <a:ln w="25400" algn="ctr">
              <a:solidFill>
                <a:srgbClr val="6666FF"/>
              </a:solidFill>
              <a:miter lim="800000"/>
              <a:headEnd/>
              <a:tailEnd/>
            </a:ln>
          </p:spPr>
          <p:txBody>
            <a:bodyPr wrap="none" anchor="ctr"/>
            <a:lstStyle/>
            <a:p>
              <a:pPr algn="ctr"/>
              <a:endParaRPr lang="en-US" b="0">
                <a:solidFill>
                  <a:srgbClr val="6666FF"/>
                </a:solidFill>
              </a:endParaRPr>
            </a:p>
          </p:txBody>
        </p:sp>
        <p:sp>
          <p:nvSpPr>
            <p:cNvPr id="170004" name="Text Box 9"/>
            <p:cNvSpPr txBox="1">
              <a:spLocks noChangeArrowheads="1"/>
            </p:cNvSpPr>
            <p:nvPr/>
          </p:nvSpPr>
          <p:spPr bwMode="auto">
            <a:xfrm>
              <a:off x="611188" y="1125538"/>
              <a:ext cx="2159000" cy="304800"/>
            </a:xfrm>
            <a:prstGeom prst="rect">
              <a:avLst/>
            </a:prstGeom>
            <a:noFill/>
            <a:ln w="9525">
              <a:noFill/>
              <a:miter lim="800000"/>
              <a:headEnd/>
              <a:tailEnd/>
            </a:ln>
          </p:spPr>
          <p:txBody>
            <a:bodyPr>
              <a:spAutoFit/>
            </a:bodyPr>
            <a:lstStyle/>
            <a:p>
              <a:pPr>
                <a:spcBef>
                  <a:spcPct val="50000"/>
                </a:spcBef>
              </a:pPr>
              <a:r>
                <a:rPr lang="en-GB" sz="1400">
                  <a:solidFill>
                    <a:srgbClr val="000066"/>
                  </a:solidFill>
                </a:rPr>
                <a:t>People development</a:t>
              </a:r>
            </a:p>
          </p:txBody>
        </p:sp>
        <p:sp>
          <p:nvSpPr>
            <p:cNvPr id="170005" name="Text Box 10"/>
            <p:cNvSpPr txBox="1">
              <a:spLocks noChangeArrowheads="1"/>
            </p:cNvSpPr>
            <p:nvPr/>
          </p:nvSpPr>
          <p:spPr bwMode="auto">
            <a:xfrm>
              <a:off x="611188" y="1412876"/>
              <a:ext cx="2305050" cy="1373188"/>
            </a:xfrm>
            <a:prstGeom prst="rect">
              <a:avLst/>
            </a:prstGeom>
            <a:noFill/>
            <a:ln w="9525">
              <a:noFill/>
              <a:miter lim="800000"/>
              <a:headEnd/>
              <a:tailEnd/>
            </a:ln>
          </p:spPr>
          <p:txBody>
            <a:bodyPr>
              <a:spAutoFit/>
            </a:bodyPr>
            <a:lstStyle/>
            <a:p>
              <a:pPr marL="95250" indent="-95250">
                <a:spcBef>
                  <a:spcPct val="50000"/>
                </a:spcBef>
                <a:buFontTx/>
                <a:buChar char="•"/>
              </a:pPr>
              <a:r>
                <a:rPr lang="en-GB" sz="1200" b="0" dirty="0">
                  <a:solidFill>
                    <a:srgbClr val="000066"/>
                  </a:solidFill>
                </a:rPr>
                <a:t>Select the right people</a:t>
              </a:r>
            </a:p>
            <a:p>
              <a:pPr marL="95250" indent="-95250">
                <a:spcBef>
                  <a:spcPct val="50000"/>
                </a:spcBef>
                <a:buFontTx/>
                <a:buChar char="•"/>
              </a:pPr>
              <a:r>
                <a:rPr lang="en-GB" sz="1200" b="0" dirty="0">
                  <a:solidFill>
                    <a:srgbClr val="000066"/>
                  </a:solidFill>
                </a:rPr>
                <a:t>Define roles &amp; responsibilities</a:t>
              </a:r>
            </a:p>
            <a:p>
              <a:pPr marL="95250" indent="-95250">
                <a:spcBef>
                  <a:spcPct val="50000"/>
                </a:spcBef>
                <a:buFontTx/>
                <a:buChar char="•"/>
              </a:pPr>
              <a:r>
                <a:rPr lang="en-GB" sz="1200" b="0" dirty="0">
                  <a:solidFill>
                    <a:srgbClr val="000066"/>
                  </a:solidFill>
                </a:rPr>
                <a:t>Training on new process</a:t>
              </a:r>
            </a:p>
            <a:p>
              <a:pPr marL="95250" indent="-95250">
                <a:spcBef>
                  <a:spcPct val="50000"/>
                </a:spcBef>
                <a:buFontTx/>
                <a:buChar char="•"/>
              </a:pPr>
              <a:r>
                <a:rPr lang="en-GB" sz="1200" b="0" dirty="0">
                  <a:solidFill>
                    <a:srgbClr val="000066"/>
                  </a:solidFill>
                </a:rPr>
                <a:t>Daily team reviews</a:t>
              </a:r>
            </a:p>
            <a:p>
              <a:pPr marL="95250" indent="-95250">
                <a:spcBef>
                  <a:spcPct val="50000"/>
                </a:spcBef>
                <a:buFontTx/>
                <a:buChar char="•"/>
              </a:pPr>
              <a:r>
                <a:rPr lang="en-GB" sz="1200" b="0" dirty="0">
                  <a:solidFill>
                    <a:srgbClr val="000066"/>
                  </a:solidFill>
                </a:rPr>
                <a:t>Weekly reporting</a:t>
              </a:r>
            </a:p>
          </p:txBody>
        </p:sp>
      </p:grpSp>
      <p:grpSp>
        <p:nvGrpSpPr>
          <p:cNvPr id="4" name="Group 30"/>
          <p:cNvGrpSpPr>
            <a:grpSpLocks/>
          </p:cNvGrpSpPr>
          <p:nvPr/>
        </p:nvGrpSpPr>
        <p:grpSpPr bwMode="auto">
          <a:xfrm>
            <a:off x="362326" y="3763301"/>
            <a:ext cx="2663825" cy="2592387"/>
            <a:chOff x="539750" y="3573463"/>
            <a:chExt cx="2663825" cy="2592387"/>
          </a:xfrm>
        </p:grpSpPr>
        <p:sp>
          <p:nvSpPr>
            <p:cNvPr id="170000" name="AutoShape 12"/>
            <p:cNvSpPr>
              <a:spLocks noChangeArrowheads="1"/>
            </p:cNvSpPr>
            <p:nvPr/>
          </p:nvSpPr>
          <p:spPr bwMode="auto">
            <a:xfrm>
              <a:off x="539750" y="3573463"/>
              <a:ext cx="2663825" cy="2592387"/>
            </a:xfrm>
            <a:prstGeom prst="wedgeRoundRectCallout">
              <a:avLst>
                <a:gd name="adj1" fmla="val 67639"/>
                <a:gd name="adj2" fmla="val -31630"/>
                <a:gd name="adj3" fmla="val 16667"/>
              </a:avLst>
            </a:prstGeom>
            <a:solidFill>
              <a:schemeClr val="bg1"/>
            </a:solidFill>
            <a:ln w="25400" algn="ctr">
              <a:solidFill>
                <a:srgbClr val="6666FF"/>
              </a:solidFill>
              <a:miter lim="800000"/>
              <a:headEnd/>
              <a:tailEnd/>
            </a:ln>
          </p:spPr>
          <p:txBody>
            <a:bodyPr wrap="none" anchor="ctr"/>
            <a:lstStyle/>
            <a:p>
              <a:pPr algn="ctr"/>
              <a:endParaRPr lang="en-US" b="0">
                <a:solidFill>
                  <a:srgbClr val="6666FF"/>
                </a:solidFill>
              </a:endParaRPr>
            </a:p>
          </p:txBody>
        </p:sp>
        <p:sp>
          <p:nvSpPr>
            <p:cNvPr id="170001" name="Text Box 13"/>
            <p:cNvSpPr txBox="1">
              <a:spLocks noChangeArrowheads="1"/>
            </p:cNvSpPr>
            <p:nvPr/>
          </p:nvSpPr>
          <p:spPr bwMode="auto">
            <a:xfrm>
              <a:off x="684213" y="3644900"/>
              <a:ext cx="2303463" cy="304800"/>
            </a:xfrm>
            <a:prstGeom prst="rect">
              <a:avLst/>
            </a:prstGeom>
            <a:noFill/>
            <a:ln w="9525">
              <a:noFill/>
              <a:miter lim="800000"/>
              <a:headEnd/>
              <a:tailEnd/>
            </a:ln>
          </p:spPr>
          <p:txBody>
            <a:bodyPr>
              <a:spAutoFit/>
            </a:bodyPr>
            <a:lstStyle/>
            <a:p>
              <a:pPr>
                <a:spcBef>
                  <a:spcPct val="50000"/>
                </a:spcBef>
              </a:pPr>
              <a:r>
                <a:rPr lang="en-GB" sz="1400">
                  <a:solidFill>
                    <a:srgbClr val="000066"/>
                  </a:solidFill>
                </a:rPr>
                <a:t>Documentation</a:t>
              </a:r>
            </a:p>
          </p:txBody>
        </p:sp>
        <p:sp>
          <p:nvSpPr>
            <p:cNvPr id="170002" name="Text Box 14"/>
            <p:cNvSpPr txBox="1">
              <a:spLocks noChangeArrowheads="1"/>
            </p:cNvSpPr>
            <p:nvPr/>
          </p:nvSpPr>
          <p:spPr bwMode="auto">
            <a:xfrm>
              <a:off x="611188" y="3948113"/>
              <a:ext cx="2305050" cy="2012950"/>
            </a:xfrm>
            <a:prstGeom prst="rect">
              <a:avLst/>
            </a:prstGeom>
            <a:noFill/>
            <a:ln w="9525">
              <a:noFill/>
              <a:miter lim="800000"/>
              <a:headEnd/>
              <a:tailEnd/>
            </a:ln>
          </p:spPr>
          <p:txBody>
            <a:bodyPr>
              <a:spAutoFit/>
            </a:bodyPr>
            <a:lstStyle/>
            <a:p>
              <a:pPr marL="95250" indent="-95250">
                <a:spcBef>
                  <a:spcPct val="50000"/>
                </a:spcBef>
                <a:buFontTx/>
                <a:buChar char="•"/>
              </a:pPr>
              <a:r>
                <a:rPr lang="en-US" sz="1200" b="0" dirty="0">
                  <a:solidFill>
                    <a:srgbClr val="000066"/>
                  </a:solidFill>
                </a:rPr>
                <a:t>Process map</a:t>
              </a:r>
            </a:p>
            <a:p>
              <a:pPr marL="95250" indent="-95250">
                <a:spcBef>
                  <a:spcPct val="50000"/>
                </a:spcBef>
                <a:buFontTx/>
                <a:buChar char="•"/>
              </a:pPr>
              <a:r>
                <a:rPr lang="en-US" sz="1200" b="0" dirty="0">
                  <a:solidFill>
                    <a:srgbClr val="000066"/>
                  </a:solidFill>
                </a:rPr>
                <a:t>Critical contact blue print</a:t>
              </a:r>
              <a:endParaRPr lang="en-GB" sz="1200" b="0" dirty="0">
                <a:solidFill>
                  <a:srgbClr val="000066"/>
                </a:solidFill>
              </a:endParaRPr>
            </a:p>
            <a:p>
              <a:pPr marL="95250" indent="-95250">
                <a:spcBef>
                  <a:spcPct val="50000"/>
                </a:spcBef>
                <a:buFontTx/>
                <a:buChar char="•"/>
              </a:pPr>
              <a:r>
                <a:rPr lang="en-GB" sz="1200" b="0" dirty="0">
                  <a:solidFill>
                    <a:srgbClr val="000066"/>
                  </a:solidFill>
                </a:rPr>
                <a:t>Standardised Operating Procedures</a:t>
              </a:r>
            </a:p>
            <a:p>
              <a:pPr marL="95250" indent="-95250">
                <a:spcBef>
                  <a:spcPct val="50000"/>
                </a:spcBef>
                <a:buFontTx/>
                <a:buChar char="•"/>
              </a:pPr>
              <a:r>
                <a:rPr lang="en-US" sz="1200" b="0" dirty="0">
                  <a:solidFill>
                    <a:srgbClr val="000066"/>
                  </a:solidFill>
                </a:rPr>
                <a:t>Decision trees</a:t>
              </a:r>
            </a:p>
            <a:p>
              <a:pPr marL="95250" indent="-95250">
                <a:spcBef>
                  <a:spcPct val="50000"/>
                </a:spcBef>
                <a:buFontTx/>
                <a:buChar char="•"/>
              </a:pPr>
              <a:r>
                <a:rPr lang="en-US" sz="1200" b="0" dirty="0">
                  <a:solidFill>
                    <a:srgbClr val="000066"/>
                  </a:solidFill>
                </a:rPr>
                <a:t>Daily &amp; Weekly tasks</a:t>
              </a:r>
            </a:p>
            <a:p>
              <a:pPr marL="95250" indent="-95250">
                <a:spcBef>
                  <a:spcPct val="50000"/>
                </a:spcBef>
                <a:buFontTx/>
                <a:buChar char="•"/>
              </a:pPr>
              <a:r>
                <a:rPr lang="en-US" sz="1200" b="0" dirty="0">
                  <a:solidFill>
                    <a:srgbClr val="000066"/>
                  </a:solidFill>
                </a:rPr>
                <a:t>KPI definition &amp; reporting mechanism</a:t>
              </a:r>
              <a:endParaRPr lang="en-GB" sz="1200" b="0" dirty="0">
                <a:solidFill>
                  <a:srgbClr val="000066"/>
                </a:solidFill>
              </a:endParaRPr>
            </a:p>
          </p:txBody>
        </p:sp>
      </p:grpSp>
      <p:sp>
        <p:nvSpPr>
          <p:cNvPr id="169992" name="AutoShape 15"/>
          <p:cNvSpPr>
            <a:spLocks noChangeArrowheads="1"/>
          </p:cNvSpPr>
          <p:nvPr/>
        </p:nvSpPr>
        <p:spPr bwMode="auto">
          <a:xfrm rot="10800000">
            <a:off x="3563938" y="4555463"/>
            <a:ext cx="2016125" cy="142875"/>
          </a:xfrm>
          <a:prstGeom prst="triangle">
            <a:avLst>
              <a:gd name="adj" fmla="val 50000"/>
            </a:avLst>
          </a:prstGeom>
          <a:solidFill>
            <a:srgbClr val="6666FF"/>
          </a:solidFill>
          <a:ln w="9525">
            <a:solidFill>
              <a:schemeClr val="bg1"/>
            </a:solidFill>
            <a:miter lim="800000"/>
            <a:headEnd/>
            <a:tailEnd/>
          </a:ln>
        </p:spPr>
        <p:txBody>
          <a:bodyPr wrap="none" anchor="ctr"/>
          <a:lstStyle/>
          <a:p>
            <a:endParaRPr lang="en-US">
              <a:solidFill>
                <a:srgbClr val="000066"/>
              </a:solidFill>
            </a:endParaRPr>
          </a:p>
        </p:txBody>
      </p:sp>
      <p:sp>
        <p:nvSpPr>
          <p:cNvPr id="169993" name="Text Box 16"/>
          <p:cNvSpPr txBox="1">
            <a:spLocks noChangeArrowheads="1"/>
          </p:cNvSpPr>
          <p:nvPr/>
        </p:nvSpPr>
        <p:spPr bwMode="auto">
          <a:xfrm>
            <a:off x="3492500" y="4771363"/>
            <a:ext cx="5324475" cy="1794337"/>
          </a:xfrm>
          <a:prstGeom prst="rect">
            <a:avLst/>
          </a:prstGeom>
          <a:noFill/>
          <a:ln w="9525">
            <a:noFill/>
            <a:miter lim="800000"/>
            <a:headEnd/>
            <a:tailEnd/>
          </a:ln>
        </p:spPr>
        <p:txBody>
          <a:bodyPr wrap="square">
            <a:spAutoFit/>
          </a:bodyPr>
          <a:lstStyle/>
          <a:p>
            <a:pPr marL="177800" indent="-177800">
              <a:spcBef>
                <a:spcPct val="30000"/>
              </a:spcBef>
              <a:buFont typeface="Wingdings" pitchFamily="2" charset="2"/>
              <a:buChar char="§"/>
            </a:pPr>
            <a:r>
              <a:rPr lang="en-GB" sz="1400" dirty="0">
                <a:solidFill>
                  <a:srgbClr val="000066"/>
                </a:solidFill>
              </a:rPr>
              <a:t>All best practices harvested during the Work Pilot need to be captured onto the </a:t>
            </a:r>
            <a:r>
              <a:rPr lang="en-US" sz="1400" dirty="0">
                <a:solidFill>
                  <a:srgbClr val="000066"/>
                </a:solidFill>
              </a:rPr>
              <a:t>operations knowledge base</a:t>
            </a:r>
            <a:endParaRPr lang="en-GB" sz="1400" dirty="0">
              <a:solidFill>
                <a:srgbClr val="000066"/>
              </a:solidFill>
            </a:endParaRPr>
          </a:p>
          <a:p>
            <a:pPr marL="177800" indent="-177800">
              <a:spcBef>
                <a:spcPct val="30000"/>
              </a:spcBef>
              <a:buFont typeface="Wingdings" pitchFamily="2" charset="2"/>
              <a:buChar char="§"/>
            </a:pPr>
            <a:r>
              <a:rPr lang="en-US" sz="1400" dirty="0">
                <a:solidFill>
                  <a:srgbClr val="000066"/>
                </a:solidFill>
              </a:rPr>
              <a:t>Plan the transfer of the new process to BAU</a:t>
            </a:r>
          </a:p>
          <a:p>
            <a:pPr marL="177800" indent="-177800">
              <a:spcBef>
                <a:spcPct val="30000"/>
              </a:spcBef>
              <a:buFont typeface="Wingdings" pitchFamily="2" charset="2"/>
              <a:buChar char="§"/>
            </a:pPr>
            <a:r>
              <a:rPr lang="en-GB" sz="1400" dirty="0">
                <a:solidFill>
                  <a:srgbClr val="000066"/>
                </a:solidFill>
              </a:rPr>
              <a:t>Solution implementation plan established, including schedule/work breakdown structure, resources, risk management plan, cost/budget, and control plan</a:t>
            </a:r>
          </a:p>
          <a:p>
            <a:pPr marL="177800" indent="-177800">
              <a:spcBef>
                <a:spcPct val="30000"/>
              </a:spcBef>
              <a:buFont typeface="Wingdings" pitchFamily="2" charset="2"/>
              <a:buChar char="§"/>
            </a:pPr>
            <a:r>
              <a:rPr lang="en-GB" sz="1400" dirty="0">
                <a:solidFill>
                  <a:srgbClr val="000066"/>
                </a:solidFill>
              </a:rPr>
              <a:t>Contingency plan established</a:t>
            </a:r>
            <a:endParaRPr lang="en-US" sz="1400" dirty="0">
              <a:solidFill>
                <a:srgbClr val="000066"/>
              </a:solidFill>
            </a:endParaRPr>
          </a:p>
        </p:txBody>
      </p:sp>
      <p:grpSp>
        <p:nvGrpSpPr>
          <p:cNvPr id="5" name="Group 31"/>
          <p:cNvGrpSpPr>
            <a:grpSpLocks/>
          </p:cNvGrpSpPr>
          <p:nvPr/>
        </p:nvGrpSpPr>
        <p:grpSpPr bwMode="auto">
          <a:xfrm>
            <a:off x="6156325" y="1278863"/>
            <a:ext cx="2592388" cy="3455988"/>
            <a:chOff x="6156325" y="1052513"/>
            <a:chExt cx="2592388" cy="3455987"/>
          </a:xfrm>
        </p:grpSpPr>
        <p:sp>
          <p:nvSpPr>
            <p:cNvPr id="169996" name="AutoShape 18"/>
            <p:cNvSpPr>
              <a:spLocks noChangeArrowheads="1"/>
            </p:cNvSpPr>
            <p:nvPr/>
          </p:nvSpPr>
          <p:spPr bwMode="auto">
            <a:xfrm>
              <a:off x="6156325" y="1052513"/>
              <a:ext cx="2592388" cy="3455987"/>
            </a:xfrm>
            <a:prstGeom prst="wedgeRoundRectCallout">
              <a:avLst>
                <a:gd name="adj1" fmla="val -76588"/>
                <a:gd name="adj2" fmla="val 21519"/>
                <a:gd name="adj3" fmla="val 16667"/>
              </a:avLst>
            </a:prstGeom>
            <a:solidFill>
              <a:schemeClr val="bg1"/>
            </a:solidFill>
            <a:ln w="25400" algn="ctr">
              <a:solidFill>
                <a:srgbClr val="6666FF"/>
              </a:solidFill>
              <a:miter lim="800000"/>
              <a:headEnd/>
              <a:tailEnd/>
            </a:ln>
          </p:spPr>
          <p:txBody>
            <a:bodyPr wrap="none" anchor="ctr"/>
            <a:lstStyle/>
            <a:p>
              <a:pPr algn="ctr"/>
              <a:endParaRPr lang="en-US" b="0">
                <a:solidFill>
                  <a:srgbClr val="6666FF"/>
                </a:solidFill>
              </a:endParaRPr>
            </a:p>
          </p:txBody>
        </p:sp>
        <p:pic>
          <p:nvPicPr>
            <p:cNvPr id="169997" name="Picture 19" descr="Test Cell_ 00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5380" y="1412875"/>
              <a:ext cx="2159000" cy="1368425"/>
            </a:xfrm>
            <a:prstGeom prst="rect">
              <a:avLst/>
            </a:prstGeom>
            <a:noFill/>
            <a:ln w="9525">
              <a:noFill/>
              <a:miter lim="800000"/>
              <a:headEnd/>
              <a:tailEnd/>
            </a:ln>
          </p:spPr>
        </p:pic>
        <p:sp>
          <p:nvSpPr>
            <p:cNvPr id="169998" name="Text Box 20"/>
            <p:cNvSpPr txBox="1">
              <a:spLocks noChangeArrowheads="1"/>
            </p:cNvSpPr>
            <p:nvPr/>
          </p:nvSpPr>
          <p:spPr bwMode="auto">
            <a:xfrm>
              <a:off x="6300788" y="1125538"/>
              <a:ext cx="2159000" cy="304800"/>
            </a:xfrm>
            <a:prstGeom prst="rect">
              <a:avLst/>
            </a:prstGeom>
            <a:noFill/>
            <a:ln w="9525">
              <a:noFill/>
              <a:miter lim="800000"/>
              <a:headEnd/>
              <a:tailEnd/>
            </a:ln>
          </p:spPr>
          <p:txBody>
            <a:bodyPr>
              <a:spAutoFit/>
            </a:bodyPr>
            <a:lstStyle/>
            <a:p>
              <a:pPr>
                <a:spcBef>
                  <a:spcPct val="50000"/>
                </a:spcBef>
              </a:pPr>
              <a:r>
                <a:rPr lang="en-GB" sz="1400">
                  <a:solidFill>
                    <a:srgbClr val="000066"/>
                  </a:solidFill>
                </a:rPr>
                <a:t>Visual Management</a:t>
              </a:r>
            </a:p>
          </p:txBody>
        </p:sp>
        <p:sp>
          <p:nvSpPr>
            <p:cNvPr id="169999" name="Text Box 21"/>
            <p:cNvSpPr txBox="1">
              <a:spLocks noChangeArrowheads="1"/>
            </p:cNvSpPr>
            <p:nvPr/>
          </p:nvSpPr>
          <p:spPr bwMode="auto">
            <a:xfrm>
              <a:off x="6300788" y="2781300"/>
              <a:ext cx="2232025" cy="1647825"/>
            </a:xfrm>
            <a:prstGeom prst="rect">
              <a:avLst/>
            </a:prstGeom>
            <a:noFill/>
            <a:ln w="9525">
              <a:noFill/>
              <a:miter lim="800000"/>
              <a:headEnd/>
              <a:tailEnd/>
            </a:ln>
          </p:spPr>
          <p:txBody>
            <a:bodyPr>
              <a:spAutoFit/>
            </a:bodyPr>
            <a:lstStyle/>
            <a:p>
              <a:pPr marL="95250" indent="-95250">
                <a:spcBef>
                  <a:spcPct val="50000"/>
                </a:spcBef>
                <a:buFontTx/>
                <a:buChar char="•"/>
              </a:pPr>
              <a:r>
                <a:rPr lang="en-GB" sz="1200" b="0">
                  <a:solidFill>
                    <a:srgbClr val="000066"/>
                  </a:solidFill>
                </a:rPr>
                <a:t>Test cell mission</a:t>
              </a:r>
            </a:p>
            <a:p>
              <a:pPr marL="95250" indent="-95250">
                <a:spcBef>
                  <a:spcPct val="50000"/>
                </a:spcBef>
                <a:buFontTx/>
                <a:buChar char="•"/>
              </a:pPr>
              <a:r>
                <a:rPr lang="en-GB" sz="1200" b="0">
                  <a:solidFill>
                    <a:srgbClr val="000066"/>
                  </a:solidFill>
                </a:rPr>
                <a:t>Ways of working</a:t>
              </a:r>
            </a:p>
            <a:p>
              <a:pPr marL="95250" indent="-95250">
                <a:spcBef>
                  <a:spcPct val="50000"/>
                </a:spcBef>
                <a:buFontTx/>
                <a:buChar char="•"/>
              </a:pPr>
              <a:r>
                <a:rPr lang="en-GB" sz="1200" b="0">
                  <a:solidFill>
                    <a:srgbClr val="000066"/>
                  </a:solidFill>
                </a:rPr>
                <a:t>Team members</a:t>
              </a:r>
            </a:p>
            <a:p>
              <a:pPr marL="95250" indent="-95250">
                <a:spcBef>
                  <a:spcPct val="50000"/>
                </a:spcBef>
                <a:buFontTx/>
                <a:buChar char="•"/>
              </a:pPr>
              <a:r>
                <a:rPr lang="en-GB" sz="1200" b="0">
                  <a:solidFill>
                    <a:srgbClr val="000066"/>
                  </a:solidFill>
                </a:rPr>
                <a:t>Live skill matrix</a:t>
              </a:r>
            </a:p>
            <a:p>
              <a:pPr marL="95250" indent="-95250">
                <a:spcBef>
                  <a:spcPct val="50000"/>
                </a:spcBef>
                <a:buFontTx/>
                <a:buChar char="•"/>
              </a:pPr>
              <a:r>
                <a:rPr lang="en-GB" sz="1200" b="0">
                  <a:solidFill>
                    <a:srgbClr val="000066"/>
                  </a:solidFill>
                </a:rPr>
                <a:t>Live performance measures</a:t>
              </a:r>
            </a:p>
            <a:p>
              <a:pPr marL="95250" indent="-95250">
                <a:spcBef>
                  <a:spcPct val="50000"/>
                </a:spcBef>
                <a:buFontTx/>
                <a:buChar char="•"/>
              </a:pPr>
              <a:r>
                <a:rPr lang="en-GB" sz="1200" b="0">
                  <a:solidFill>
                    <a:srgbClr val="000066"/>
                  </a:solidFill>
                </a:rPr>
                <a:t>Tips &amp; learning points</a:t>
              </a:r>
            </a:p>
          </p:txBody>
        </p:sp>
      </p:grpSp>
    </p:spTree>
    <p:extLst>
      <p:ext uri="{BB962C8B-B14F-4D97-AF65-F5344CB8AC3E}">
        <p14:creationId xmlns:p14="http://schemas.microsoft.com/office/powerpoint/2010/main" val="21333819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Number Placeholder 4"/>
          <p:cNvSpPr>
            <a:spLocks noGrp="1"/>
          </p:cNvSpPr>
          <p:nvPr>
            <p:ph type="sldNum" sz="quarter" idx="11"/>
          </p:nvPr>
        </p:nvSpPr>
        <p:spPr>
          <a:noFill/>
        </p:spPr>
        <p:txBody>
          <a:bodyPr/>
          <a:lstStyle/>
          <a:p>
            <a:fld id="{070EC345-D2A2-4FBE-9EF3-1184A91AFAA5}" type="slidenum">
              <a:rPr lang="en-GB" altLang="en-GB"/>
              <a:pPr/>
              <a:t>62</a:t>
            </a:fld>
            <a:endParaRPr lang="en-GB" altLang="en-GB"/>
          </a:p>
        </p:txBody>
      </p:sp>
      <p:sp>
        <p:nvSpPr>
          <p:cNvPr id="169995" name="Rectangle 22"/>
          <p:cNvSpPr>
            <a:spLocks noChangeArrowheads="1"/>
          </p:cNvSpPr>
          <p:nvPr/>
        </p:nvSpPr>
        <p:spPr bwMode="auto">
          <a:xfrm>
            <a:off x="358775" y="188913"/>
            <a:ext cx="8391525" cy="619125"/>
          </a:xfrm>
          <a:prstGeom prst="rect">
            <a:avLst/>
          </a:prstGeom>
          <a:noFill/>
          <a:ln w="9525">
            <a:noFill/>
            <a:miter lim="800000"/>
            <a:headEnd/>
            <a:tailEnd/>
          </a:ln>
        </p:spPr>
        <p:txBody>
          <a:bodyPr lIns="0" tIns="0" rIns="0" bIns="0"/>
          <a:lstStyle/>
          <a:p>
            <a:pPr>
              <a:lnSpc>
                <a:spcPts val="2400"/>
              </a:lnSpc>
            </a:pPr>
            <a:r>
              <a:rPr lang="en-GB" sz="2200" b="0" dirty="0" smtClean="0">
                <a:solidFill>
                  <a:srgbClr val="000066"/>
                </a:solidFill>
              </a:rPr>
              <a:t>Set up and “improvement forum” to sustain </a:t>
            </a:r>
          </a:p>
          <a:p>
            <a:pPr>
              <a:lnSpc>
                <a:spcPts val="2400"/>
              </a:lnSpc>
            </a:pPr>
            <a:r>
              <a:rPr lang="en-GB" sz="2200" b="0" dirty="0" smtClean="0">
                <a:solidFill>
                  <a:srgbClr val="000066"/>
                </a:solidFill>
              </a:rPr>
              <a:t>continuous improvement actions into BAU </a:t>
            </a:r>
            <a:r>
              <a:rPr lang="en-GB" sz="2200" b="0" dirty="0">
                <a:solidFill>
                  <a:srgbClr val="000066"/>
                </a:solidFill>
              </a:rPr>
              <a:t/>
            </a:r>
            <a:br>
              <a:rPr lang="en-GB" sz="2200" b="0" dirty="0">
                <a:solidFill>
                  <a:srgbClr val="000066"/>
                </a:solidFill>
              </a:rPr>
            </a:br>
            <a:r>
              <a:rPr lang="en-GB" dirty="0" smtClean="0">
                <a:solidFill>
                  <a:srgbClr val="99CC33"/>
                </a:solidFill>
              </a:rPr>
              <a:t>Create an on-going way for the business to maintain improvements</a:t>
            </a:r>
            <a:endParaRPr lang="en-GB" dirty="0">
              <a:solidFill>
                <a:srgbClr val="99CC33"/>
              </a:solidFill>
            </a:endParaRPr>
          </a:p>
        </p:txBody>
      </p:sp>
      <p:pic>
        <p:nvPicPr>
          <p:cNvPr id="2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73037" y="1317332"/>
            <a:ext cx="8763000" cy="5094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968274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2374623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36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46434" name="Title 1"/>
          <p:cNvSpPr>
            <a:spLocks noGrp="1"/>
          </p:cNvSpPr>
          <p:nvPr>
            <p:ph type="title"/>
          </p:nvPr>
        </p:nvSpPr>
        <p:spPr/>
        <p:txBody>
          <a:bodyPr/>
          <a:lstStyle/>
          <a:p>
            <a:pPr eaLnBrk="1" hangingPunct="1"/>
            <a:r>
              <a:rPr lang="en-GB" sz="2400" dirty="0" smtClean="0"/>
              <a:t>Agenda</a:t>
            </a:r>
            <a:r>
              <a:rPr lang="en-GB" dirty="0" smtClean="0"/>
              <a:t/>
            </a:r>
            <a:br>
              <a:rPr lang="en-GB" dirty="0" smtClean="0"/>
            </a:br>
            <a:r>
              <a:rPr lang="en-GB" sz="1800" b="1" dirty="0" smtClean="0">
                <a:solidFill>
                  <a:schemeClr val="bg1"/>
                </a:solidFill>
                <a:cs typeface="Arial" pitchFamily="34" charset="0"/>
              </a:rPr>
              <a:t>Day 4 – Future State 2 &amp; Work Pilot</a:t>
            </a:r>
            <a:endParaRPr lang="en-GB" sz="1800" dirty="0" smtClean="0">
              <a:solidFill>
                <a:schemeClr val="bg1"/>
              </a:solidFill>
            </a:endParaRPr>
          </a:p>
        </p:txBody>
      </p:sp>
      <p:sp>
        <p:nvSpPr>
          <p:cNvPr id="146435" name="Slide Number Placeholder 4"/>
          <p:cNvSpPr>
            <a:spLocks noGrp="1"/>
          </p:cNvSpPr>
          <p:nvPr>
            <p:ph type="sldNum" sz="quarter" idx="11"/>
          </p:nvPr>
        </p:nvSpPr>
        <p:spPr>
          <a:noFill/>
        </p:spPr>
        <p:txBody>
          <a:bodyPr/>
          <a:lstStyle/>
          <a:p>
            <a:fld id="{82D34DDB-D9C1-4DB6-926B-ECFA1F44E4A6}" type="slidenum">
              <a:rPr lang="en-GB" altLang="en-GB"/>
              <a:pPr/>
              <a:t>63</a:t>
            </a:fld>
            <a:endParaRPr lang="en-GB" altLang="en-GB"/>
          </a:p>
        </p:txBody>
      </p:sp>
      <p:graphicFrame>
        <p:nvGraphicFramePr>
          <p:cNvPr id="8" name="Group 33"/>
          <p:cNvGraphicFramePr>
            <a:graphicFrameLocks noGrp="1"/>
          </p:cNvGraphicFramePr>
          <p:nvPr>
            <p:extLst>
              <p:ext uri="{D42A27DB-BD31-4B8C-83A1-F6EECF244321}">
                <p14:modId xmlns:p14="http://schemas.microsoft.com/office/powerpoint/2010/main" val="270129473"/>
              </p:ext>
            </p:extLst>
          </p:nvPr>
        </p:nvGraphicFramePr>
        <p:xfrm>
          <a:off x="466725" y="1268413"/>
          <a:ext cx="8353425" cy="5001118"/>
        </p:xfrm>
        <a:graphic>
          <a:graphicData uri="http://schemas.openxmlformats.org/drawingml/2006/table">
            <a:tbl>
              <a:tblPr/>
              <a:tblGrid>
                <a:gridCol w="1296987"/>
                <a:gridCol w="7056438"/>
              </a:tblGrid>
              <a:tr h="79837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1</a:t>
                      </a:r>
                    </a:p>
                  </a:txBody>
                  <a:tcPr marL="90000" marR="90000" marT="46800" marB="46800" anchor="ctr" anchorCtr="1" horzOverflow="overflow">
                    <a:lnL cap="flat">
                      <a:noFill/>
                    </a:lnL>
                    <a:lnR w="3175" cap="flat" cmpd="sng" algn="ctr">
                      <a:noFill/>
                      <a:prstDash val="solid"/>
                      <a:round/>
                      <a:headEnd type="none" w="med" len="med"/>
                      <a:tailEnd type="none" w="med" len="med"/>
                    </a:lnR>
                    <a:lnT cap="flat">
                      <a:noFill/>
                    </a:lnT>
                    <a:lnB>
                      <a:noFill/>
                    </a:lnB>
                    <a:lnTlToBr>
                      <a:noFill/>
                    </a:lnTlToBr>
                    <a:lnBlToTr>
                      <a:noFill/>
                    </a:lnBlToTr>
                    <a:blipFill dpi="0" rotWithShape="0">
                      <a:blip r:embed="rId6"/>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lang="en-GB" sz="1400" dirty="0" smtClean="0">
                          <a:solidFill>
                            <a:srgbClr val="000066"/>
                          </a:solidFill>
                          <a:cs typeface="Arial" pitchFamily="34" charset="0"/>
                        </a:rPr>
                        <a:t>Teach</a:t>
                      </a:r>
                      <a:r>
                        <a:rPr lang="en-GB" sz="1400" baseline="0" dirty="0" smtClean="0">
                          <a:solidFill>
                            <a:srgbClr val="000066"/>
                          </a:solidFill>
                          <a:cs typeface="Arial" pitchFamily="34" charset="0"/>
                        </a:rPr>
                        <a:t> Back – Days 1, 2, and 3</a:t>
                      </a:r>
                      <a:endParaRPr kumimoji="0" lang="en-GB" sz="1400" b="0" i="0" u="none" strike="noStrike" cap="none" normalizeH="0" baseline="0" dirty="0" smtClean="0">
                        <a:ln>
                          <a:noFill/>
                        </a:ln>
                        <a:solidFill>
                          <a:srgbClr val="000066"/>
                        </a:solidFill>
                        <a:effectLst/>
                        <a:latin typeface="Arial" pitchFamily="34" charset="0"/>
                      </a:endParaRP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Introduction to Future State 2</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60594">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2</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6"/>
                      <a:srcRect/>
                      <a:stretch>
                        <a:fillRect/>
                      </a:stretch>
                    </a:blipFill>
                  </a:tcPr>
                </a:tc>
                <a:tc>
                  <a:txBody>
                    <a:bodyPr/>
                    <a:lstStyle/>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Action</a:t>
                      </a:r>
                      <a:r>
                        <a:rPr lang="en-GB" sz="1400" baseline="0" dirty="0" smtClean="0">
                          <a:solidFill>
                            <a:srgbClr val="000066"/>
                          </a:solidFill>
                          <a:cs typeface="Arial" pitchFamily="34" charset="0"/>
                        </a:rPr>
                        <a:t> Brainstorm</a:t>
                      </a:r>
                    </a:p>
                    <a:p>
                      <a:pPr marL="228600" indent="-228600" fontAlgn="base">
                        <a:spcBef>
                          <a:spcPct val="0"/>
                        </a:spcBef>
                        <a:buSzPct val="120000"/>
                        <a:buFont typeface="Wingdings" pitchFamily="2" charset="2"/>
                        <a:buChar char="§"/>
                        <a:tabLst>
                          <a:tab pos="5715000" algn="l"/>
                        </a:tabLst>
                      </a:pPr>
                      <a:r>
                        <a:rPr lang="en-GB" sz="1400" baseline="0" dirty="0" smtClean="0">
                          <a:solidFill>
                            <a:srgbClr val="000066"/>
                          </a:solidFill>
                          <a:cs typeface="Arial" pitchFamily="34" charset="0"/>
                        </a:rPr>
                        <a:t>Work Breakdown Structure</a:t>
                      </a:r>
                    </a:p>
                    <a:p>
                      <a:pPr marL="228600" indent="-228600" fontAlgn="base">
                        <a:spcBef>
                          <a:spcPct val="0"/>
                        </a:spcBef>
                        <a:buSzPct val="120000"/>
                        <a:buFont typeface="Wingdings" pitchFamily="2" charset="2"/>
                        <a:buChar char="§"/>
                        <a:tabLst>
                          <a:tab pos="5715000" algn="l"/>
                        </a:tabLst>
                      </a:pPr>
                      <a:r>
                        <a:rPr lang="en-GB" sz="1400" baseline="0" dirty="0" smtClean="0">
                          <a:solidFill>
                            <a:srgbClr val="000066"/>
                          </a:solidFill>
                          <a:cs typeface="Arial" pitchFamily="34" charset="0"/>
                        </a:rPr>
                        <a:t>Work Packages</a:t>
                      </a:r>
                    </a:p>
                    <a:p>
                      <a:pPr marL="228600" indent="-228600" fontAlgn="base">
                        <a:spcBef>
                          <a:spcPct val="0"/>
                        </a:spcBef>
                        <a:buSzPct val="120000"/>
                        <a:buFont typeface="Wingdings" pitchFamily="2" charset="2"/>
                        <a:buChar char="§"/>
                        <a:tabLst>
                          <a:tab pos="5715000" algn="l"/>
                        </a:tabLst>
                      </a:pPr>
                      <a:r>
                        <a:rPr lang="en-GB" sz="1400" baseline="0" dirty="0" smtClean="0">
                          <a:solidFill>
                            <a:srgbClr val="000066"/>
                          </a:solidFill>
                          <a:cs typeface="Arial" pitchFamily="34" charset="0"/>
                        </a:rPr>
                        <a:t>Exercise - Implementing the Future State Design</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79837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3</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6"/>
                      <a:srcRect/>
                      <a:stretch>
                        <a:fillRect/>
                      </a:stretch>
                    </a:blipFill>
                  </a:tcPr>
                </a:tc>
                <a:tc>
                  <a:txBody>
                    <a:bodyPr/>
                    <a:lstStyle/>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Introduction</a:t>
                      </a:r>
                      <a:r>
                        <a:rPr lang="en-GB" sz="1400" baseline="0" dirty="0" smtClean="0">
                          <a:solidFill>
                            <a:srgbClr val="000066"/>
                          </a:solidFill>
                          <a:cs typeface="Arial" pitchFamily="34" charset="0"/>
                        </a:rPr>
                        <a:t> to </a:t>
                      </a:r>
                      <a:r>
                        <a:rPr lang="en-GB" sz="1400" dirty="0" smtClean="0">
                          <a:solidFill>
                            <a:srgbClr val="000066"/>
                          </a:solidFill>
                          <a:cs typeface="Arial" pitchFamily="34" charset="0"/>
                        </a:rPr>
                        <a:t>Work Pilot</a:t>
                      </a:r>
                    </a:p>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Set Up</a:t>
                      </a:r>
                      <a:r>
                        <a:rPr lang="en-GB" sz="1400" baseline="0" dirty="0" smtClean="0">
                          <a:solidFill>
                            <a:srgbClr val="000066"/>
                          </a:solidFill>
                          <a:cs typeface="Arial" pitchFamily="34" charset="0"/>
                        </a:rPr>
                        <a:t> &amp; Run a Work Pilot</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79837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4</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6"/>
                      <a:srcRect/>
                      <a:stretch>
                        <a:fillRect/>
                      </a:stretch>
                    </a:blipFill>
                  </a:tcPr>
                </a:tc>
                <a:tc>
                  <a:txBody>
                    <a:bodyPr/>
                    <a:lstStyle/>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Run Final Simulation</a:t>
                      </a:r>
                    </a:p>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Record and review simulation performance</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79837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5</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6"/>
                      <a:srcRect/>
                      <a:stretch>
                        <a:fillRect/>
                      </a:stretch>
                    </a:blipFill>
                  </a:tcPr>
                </a:tc>
                <a:tc>
                  <a:txBody>
                    <a:bodyPr/>
                    <a:lstStyle/>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Lean</a:t>
                      </a:r>
                      <a:r>
                        <a:rPr lang="en-GB" sz="1400" kern="1200" baseline="0" dirty="0" smtClean="0">
                          <a:solidFill>
                            <a:srgbClr val="000066"/>
                          </a:solidFill>
                          <a:latin typeface="+mn-lt"/>
                          <a:ea typeface="+mn-ea"/>
                          <a:cs typeface="Arial" pitchFamily="34" charset="0"/>
                        </a:rPr>
                        <a:t> management</a:t>
                      </a:r>
                      <a:r>
                        <a:rPr lang="en-GB" sz="1400" kern="1200" dirty="0" smtClean="0">
                          <a:solidFill>
                            <a:srgbClr val="000066"/>
                          </a:solidFill>
                          <a:latin typeface="+mn-lt"/>
                          <a:ea typeface="+mn-ea"/>
                          <a:cs typeface="Arial" pitchFamily="34" charset="0"/>
                        </a:rPr>
                        <a:t> tools and techniques</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dirty="0" smtClean="0">
                          <a:solidFill>
                            <a:srgbClr val="000066"/>
                          </a:solidFill>
                          <a:cs typeface="Arial" pitchFamily="34" charset="0"/>
                        </a:rPr>
                        <a:t>Planning the</a:t>
                      </a:r>
                      <a:r>
                        <a:rPr lang="en-GB" sz="1400" baseline="0" dirty="0" smtClean="0">
                          <a:solidFill>
                            <a:srgbClr val="000066"/>
                          </a:solidFill>
                          <a:cs typeface="Arial" pitchFamily="34" charset="0"/>
                        </a:rPr>
                        <a:t> Transfer to BAU</a:t>
                      </a:r>
                      <a:endParaRPr lang="en-GB" sz="1400" kern="1200" dirty="0" smtClean="0">
                        <a:solidFill>
                          <a:srgbClr val="000066"/>
                        </a:solidFill>
                        <a:latin typeface="+mn-lt"/>
                        <a:ea typeface="+mn-ea"/>
                        <a:cs typeface="Arial" pitchFamily="34" charset="0"/>
                      </a:endParaRP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60594">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1" i="0" u="none" strike="noStrike" cap="none" normalizeH="0" baseline="0" dirty="0" smtClean="0">
                          <a:ln>
                            <a:noFill/>
                          </a:ln>
                          <a:solidFill>
                            <a:schemeClr val="bg1"/>
                          </a:solidFill>
                          <a:effectLst/>
                          <a:latin typeface="Arial" pitchFamily="34" charset="0"/>
                        </a:rPr>
                        <a:t>Section 6</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6"/>
                      <a:srcRect/>
                      <a:stretch>
                        <a:fillRect/>
                      </a:stretch>
                    </a:blipFill>
                  </a:tcPr>
                </a:tc>
                <a:tc>
                  <a:txBody>
                    <a:bodyPr/>
                    <a:lstStyle/>
                    <a:p>
                      <a:pPr marL="185738" indent="-185738" algn="l" defTabSz="914400" rtl="0" eaLnBrk="1" fontAlgn="base" latinLnBrk="0" hangingPunct="1">
                        <a:spcBef>
                          <a:spcPct val="0"/>
                        </a:spcBef>
                        <a:spcAft>
                          <a:spcPts val="0"/>
                        </a:spcAft>
                        <a:buSzPct val="120000"/>
                        <a:buFont typeface="Wingdings" pitchFamily="2" charset="2"/>
                        <a:buChar char="§"/>
                        <a:tabLst>
                          <a:tab pos="5715000" algn="l"/>
                        </a:tabLst>
                      </a:pPr>
                      <a:r>
                        <a:rPr lang="en-GB" sz="1600" b="1" kern="1200" dirty="0" smtClean="0">
                          <a:solidFill>
                            <a:schemeClr val="bg1"/>
                          </a:solidFill>
                          <a:latin typeface="+mn-lt"/>
                          <a:ea typeface="+mn-ea"/>
                          <a:cs typeface="Arial" pitchFamily="34" charset="0"/>
                        </a:rPr>
                        <a:t>Course Review &amp; Wrap up</a:t>
                      </a:r>
                    </a:p>
                    <a:p>
                      <a:pPr marL="185738" indent="-185738" algn="l" defTabSz="914400" rtl="0" eaLnBrk="1" fontAlgn="base" latinLnBrk="0" hangingPunct="1">
                        <a:spcBef>
                          <a:spcPct val="0"/>
                        </a:spcBef>
                        <a:spcAft>
                          <a:spcPts val="0"/>
                        </a:spcAft>
                        <a:buSzPct val="120000"/>
                        <a:buFont typeface="Wingdings" pitchFamily="2" charset="2"/>
                        <a:buChar char="§"/>
                        <a:tabLst>
                          <a:tab pos="5715000" algn="l"/>
                        </a:tabLst>
                      </a:pPr>
                      <a:r>
                        <a:rPr lang="en-GB" sz="1600" b="1" kern="1200" dirty="0" smtClean="0">
                          <a:solidFill>
                            <a:schemeClr val="bg1"/>
                          </a:solidFill>
                          <a:latin typeface="+mn-lt"/>
                          <a:ea typeface="+mn-ea"/>
                          <a:cs typeface="Arial" pitchFamily="34" charset="0"/>
                        </a:rPr>
                        <a:t>Overall WWW and WBBI</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6887505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2"/>
          <p:cNvSpPr>
            <a:spLocks noGrp="1" noChangeArrowheads="1"/>
          </p:cNvSpPr>
          <p:nvPr>
            <p:ph type="title"/>
          </p:nvPr>
        </p:nvSpPr>
        <p:spPr/>
        <p:txBody>
          <a:bodyPr/>
          <a:lstStyle/>
          <a:p>
            <a:pPr eaLnBrk="1" hangingPunct="1"/>
            <a:r>
              <a:rPr lang="en-GB" smtClean="0"/>
              <a:t>Day 4 Review and Wrap Up</a:t>
            </a:r>
          </a:p>
        </p:txBody>
      </p:sp>
      <p:sp>
        <p:nvSpPr>
          <p:cNvPr id="172036" name="Slide Number Placeholder 4"/>
          <p:cNvSpPr>
            <a:spLocks noGrp="1"/>
          </p:cNvSpPr>
          <p:nvPr>
            <p:ph type="sldNum" sz="quarter" idx="11"/>
          </p:nvPr>
        </p:nvSpPr>
        <p:spPr>
          <a:noFill/>
        </p:spPr>
        <p:txBody>
          <a:bodyPr/>
          <a:lstStyle/>
          <a:p>
            <a:fld id="{EA7386C8-5EBC-4B54-B56F-C94129F2E7FA}" type="slidenum">
              <a:rPr lang="en-GB" altLang="en-GB"/>
              <a:pPr/>
              <a:t>64</a:t>
            </a:fld>
            <a:endParaRPr lang="en-GB" altLang="en-GB" dirty="0"/>
          </a:p>
        </p:txBody>
      </p:sp>
      <p:sp>
        <p:nvSpPr>
          <p:cNvPr id="9" name="Rectangle 8"/>
          <p:cNvSpPr/>
          <p:nvPr/>
        </p:nvSpPr>
        <p:spPr>
          <a:xfrm>
            <a:off x="522288" y="1254125"/>
            <a:ext cx="5257800" cy="332898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GB" sz="1600" b="0">
                <a:solidFill>
                  <a:srgbClr val="000066"/>
                </a:solidFill>
                <a:cs typeface="Arial" pitchFamily="34" charset="0"/>
              </a:rPr>
              <a:t>We have:</a:t>
            </a:r>
          </a:p>
          <a:p>
            <a:pPr>
              <a:defRPr/>
            </a:pPr>
            <a:endParaRPr lang="en-GB" sz="1600" b="0">
              <a:solidFill>
                <a:srgbClr val="000066"/>
              </a:solidFill>
              <a:cs typeface="Arial" pitchFamily="34" charset="0"/>
            </a:endParaRPr>
          </a:p>
          <a:p>
            <a:pPr>
              <a:buFont typeface="Arial" pitchFamily="34" charset="0"/>
              <a:buChar char="•"/>
              <a:defRPr/>
            </a:pPr>
            <a:r>
              <a:rPr lang="en-GB" sz="1600" b="0">
                <a:solidFill>
                  <a:srgbClr val="000066"/>
                </a:solidFill>
                <a:cs typeface="Arial" pitchFamily="34" charset="0"/>
              </a:rPr>
              <a:t> Identified and Prioritised Work Packages</a:t>
            </a:r>
          </a:p>
          <a:p>
            <a:pPr>
              <a:buFont typeface="Arial" pitchFamily="34" charset="0"/>
              <a:buChar char="•"/>
              <a:defRPr/>
            </a:pPr>
            <a:r>
              <a:rPr lang="en-GB" sz="1600" b="0">
                <a:solidFill>
                  <a:srgbClr val="000066"/>
                </a:solidFill>
                <a:cs typeface="Arial" pitchFamily="34" charset="0"/>
              </a:rPr>
              <a:t> Created Charters and a High Level Plan</a:t>
            </a:r>
          </a:p>
          <a:p>
            <a:pPr>
              <a:buFont typeface="Arial" pitchFamily="34" charset="0"/>
              <a:buChar char="•"/>
              <a:defRPr/>
            </a:pPr>
            <a:r>
              <a:rPr lang="en-GB" sz="1600" b="0">
                <a:solidFill>
                  <a:srgbClr val="000066"/>
                </a:solidFill>
                <a:cs typeface="Arial" pitchFamily="34" charset="0"/>
              </a:rPr>
              <a:t> Run the simulation for the final time</a:t>
            </a:r>
          </a:p>
          <a:p>
            <a:pPr>
              <a:buFont typeface="Arial" pitchFamily="34" charset="0"/>
              <a:buChar char="•"/>
              <a:defRPr/>
            </a:pPr>
            <a:r>
              <a:rPr lang="en-GB" sz="1600" b="0">
                <a:solidFill>
                  <a:srgbClr val="000066"/>
                </a:solidFill>
                <a:cs typeface="Arial" pitchFamily="34" charset="0"/>
              </a:rPr>
              <a:t> Set Up and Run the Work Pilot</a:t>
            </a:r>
            <a:endParaRPr lang="en-GB" sz="1400" b="0">
              <a:solidFill>
                <a:srgbClr val="000066"/>
              </a:solidFill>
              <a:cs typeface="Arial" pitchFamily="34" charset="0"/>
            </a:endParaRPr>
          </a:p>
          <a:p>
            <a:pPr>
              <a:defRPr/>
            </a:pPr>
            <a:endParaRPr lang="en-GB" sz="1400" b="0">
              <a:solidFill>
                <a:srgbClr val="000066"/>
              </a:solidFill>
              <a:cs typeface="Arial" pitchFamily="34" charset="0"/>
            </a:endParaRPr>
          </a:p>
          <a:p>
            <a:pPr>
              <a:buFont typeface="Wingdings" pitchFamily="2" charset="2"/>
              <a:buChar char="§"/>
              <a:defRPr/>
            </a:pPr>
            <a:endParaRPr lang="en-GB" sz="1400" b="0">
              <a:solidFill>
                <a:srgbClr val="000066"/>
              </a:solidFill>
              <a:cs typeface="Arial" pitchFamily="34" charset="0"/>
            </a:endParaRPr>
          </a:p>
          <a:p>
            <a:pPr>
              <a:buFont typeface="Wingdings" pitchFamily="2" charset="2"/>
              <a:buChar char="§"/>
              <a:defRPr/>
            </a:pPr>
            <a:endParaRPr lang="en-GB" sz="1400" b="0">
              <a:solidFill>
                <a:srgbClr val="000066"/>
              </a:solidFill>
              <a:cs typeface="Arial" pitchFamily="34" charset="0"/>
            </a:endParaRPr>
          </a:p>
          <a:p>
            <a:pPr>
              <a:buFont typeface="Wingdings" pitchFamily="2" charset="2"/>
              <a:buChar char="§"/>
              <a:defRPr/>
            </a:pPr>
            <a:endParaRPr lang="en-GB" sz="1400" b="0">
              <a:solidFill>
                <a:srgbClr val="000066"/>
              </a:solidFill>
              <a:cs typeface="Arial" pitchFamily="34" charset="0"/>
            </a:endParaRPr>
          </a:p>
          <a:p>
            <a:pPr>
              <a:buFont typeface="Wingdings" pitchFamily="2" charset="2"/>
              <a:buChar char="§"/>
              <a:defRPr/>
            </a:pPr>
            <a:endParaRPr lang="en-GB" sz="1400" b="0">
              <a:solidFill>
                <a:srgbClr val="000066"/>
              </a:solidFill>
              <a:cs typeface="Arial" pitchFamily="34" charset="0"/>
            </a:endParaRPr>
          </a:p>
        </p:txBody>
      </p:sp>
      <p:grpSp>
        <p:nvGrpSpPr>
          <p:cNvPr id="2" name="Group 20"/>
          <p:cNvGrpSpPr/>
          <p:nvPr/>
        </p:nvGrpSpPr>
        <p:grpSpPr>
          <a:xfrm>
            <a:off x="423069" y="4673600"/>
            <a:ext cx="8297862" cy="1862138"/>
            <a:chOff x="265113" y="4673600"/>
            <a:chExt cx="8297862" cy="1862138"/>
          </a:xfrm>
        </p:grpSpPr>
        <p:grpSp>
          <p:nvGrpSpPr>
            <p:cNvPr id="3" name="Group 19"/>
            <p:cNvGrpSpPr/>
            <p:nvPr/>
          </p:nvGrpSpPr>
          <p:grpSpPr>
            <a:xfrm>
              <a:off x="265113" y="4854575"/>
              <a:ext cx="8297862" cy="1166813"/>
              <a:chOff x="265113" y="4854575"/>
              <a:chExt cx="8297862" cy="1166813"/>
            </a:xfrm>
          </p:grpSpPr>
          <p:sp>
            <p:nvSpPr>
              <p:cNvPr id="172038" name="AutoShape 19"/>
              <p:cNvSpPr>
                <a:spLocks noChangeArrowheads="1"/>
              </p:cNvSpPr>
              <p:nvPr/>
            </p:nvSpPr>
            <p:spPr bwMode="gray">
              <a:xfrm>
                <a:off x="265113" y="4856163"/>
                <a:ext cx="1657350" cy="1163637"/>
              </a:xfrm>
              <a:prstGeom prst="chevron">
                <a:avLst>
                  <a:gd name="adj" fmla="val 30372"/>
                </a:avLst>
              </a:prstGeom>
              <a:solidFill>
                <a:srgbClr val="002776"/>
              </a:solidFill>
              <a:ln w="12700" cap="rnd" algn="ctr">
                <a:noFill/>
                <a:miter lim="800000"/>
                <a:headEnd/>
                <a:tailEnd/>
              </a:ln>
            </p:spPr>
            <p:txBody>
              <a:bodyPr wrap="none" lIns="72000" tIns="54000" rIns="0" bIns="54000" anchor="ctr"/>
              <a:lstStyle/>
              <a:p>
                <a:pPr algn="ctr" defTabSz="1019175">
                  <a:lnSpc>
                    <a:spcPct val="110000"/>
                  </a:lnSpc>
                </a:pPr>
                <a:r>
                  <a:rPr lang="en-GB" sz="1200">
                    <a:solidFill>
                      <a:schemeClr val="bg1"/>
                    </a:solidFill>
                  </a:rPr>
                  <a:t>M</a:t>
                </a:r>
              </a:p>
            </p:txBody>
          </p:sp>
          <p:sp>
            <p:nvSpPr>
              <p:cNvPr id="172039" name="AutoShape 19"/>
              <p:cNvSpPr>
                <a:spLocks noChangeArrowheads="1"/>
              </p:cNvSpPr>
              <p:nvPr/>
            </p:nvSpPr>
            <p:spPr bwMode="gray">
              <a:xfrm>
                <a:off x="2919413" y="4857750"/>
                <a:ext cx="1655762" cy="1163638"/>
              </a:xfrm>
              <a:prstGeom prst="chevron">
                <a:avLst>
                  <a:gd name="adj" fmla="val 30342"/>
                </a:avLst>
              </a:prstGeom>
              <a:solidFill>
                <a:srgbClr val="0079A6"/>
              </a:solidFill>
              <a:ln w="12700" cap="rnd" algn="ctr">
                <a:noFill/>
                <a:miter lim="800000"/>
                <a:headEnd/>
                <a:tailEnd/>
              </a:ln>
            </p:spPr>
            <p:txBody>
              <a:bodyPr wrap="none" lIns="180000" tIns="54000" rIns="144000" bIns="54000" anchor="ctr"/>
              <a:lstStyle/>
              <a:p>
                <a:pPr algn="ctr" defTabSz="1019175">
                  <a:lnSpc>
                    <a:spcPct val="110000"/>
                  </a:lnSpc>
                </a:pPr>
                <a:r>
                  <a:rPr lang="en-GB" sz="1200">
                    <a:solidFill>
                      <a:schemeClr val="bg1"/>
                    </a:solidFill>
                  </a:rPr>
                  <a:t>CS2</a:t>
                </a:r>
              </a:p>
            </p:txBody>
          </p:sp>
          <p:sp>
            <p:nvSpPr>
              <p:cNvPr id="172040" name="AutoShape 19"/>
              <p:cNvSpPr>
                <a:spLocks noChangeArrowheads="1"/>
              </p:cNvSpPr>
              <p:nvPr/>
            </p:nvSpPr>
            <p:spPr bwMode="gray">
              <a:xfrm>
                <a:off x="1592263" y="4854575"/>
                <a:ext cx="1655762" cy="1163638"/>
              </a:xfrm>
              <a:prstGeom prst="chevron">
                <a:avLst>
                  <a:gd name="adj" fmla="val 30342"/>
                </a:avLst>
              </a:prstGeom>
              <a:solidFill>
                <a:srgbClr val="1462FF"/>
              </a:solidFill>
              <a:ln w="12700" cap="rnd" algn="ctr">
                <a:noFill/>
                <a:miter lim="800000"/>
                <a:headEnd/>
                <a:tailEnd/>
              </a:ln>
            </p:spPr>
            <p:txBody>
              <a:bodyPr wrap="none" lIns="180000" tIns="54000" rIns="144000" bIns="54000" anchor="ctr"/>
              <a:lstStyle/>
              <a:p>
                <a:pPr algn="ctr" defTabSz="1019175">
                  <a:lnSpc>
                    <a:spcPct val="110000"/>
                  </a:lnSpc>
                </a:pPr>
                <a:r>
                  <a:rPr lang="en-GB" sz="1200">
                    <a:solidFill>
                      <a:schemeClr val="bg1"/>
                    </a:solidFill>
                  </a:rPr>
                  <a:t>CS1</a:t>
                </a:r>
              </a:p>
            </p:txBody>
          </p:sp>
          <p:sp>
            <p:nvSpPr>
              <p:cNvPr id="172041" name="AutoShape 19"/>
              <p:cNvSpPr>
                <a:spLocks noChangeArrowheads="1"/>
              </p:cNvSpPr>
              <p:nvPr/>
            </p:nvSpPr>
            <p:spPr bwMode="gray">
              <a:xfrm>
                <a:off x="4243388" y="4856163"/>
                <a:ext cx="1655762" cy="1163637"/>
              </a:xfrm>
              <a:prstGeom prst="chevron">
                <a:avLst>
                  <a:gd name="adj" fmla="val 30342"/>
                </a:avLst>
              </a:prstGeom>
              <a:solidFill>
                <a:srgbClr val="00A1DE"/>
              </a:solidFill>
              <a:ln w="12700" cap="rnd" algn="ctr">
                <a:noFill/>
                <a:miter lim="800000"/>
                <a:headEnd/>
                <a:tailEnd/>
              </a:ln>
            </p:spPr>
            <p:txBody>
              <a:bodyPr wrap="none" lIns="180000" tIns="54000" rIns="144000" bIns="54000" anchor="ctr"/>
              <a:lstStyle/>
              <a:p>
                <a:pPr algn="ctr" defTabSz="1019175">
                  <a:lnSpc>
                    <a:spcPct val="110000"/>
                  </a:lnSpc>
                </a:pPr>
                <a:r>
                  <a:rPr lang="en-GB" sz="1200">
                    <a:solidFill>
                      <a:schemeClr val="bg1"/>
                    </a:solidFill>
                  </a:rPr>
                  <a:t>FS1</a:t>
                </a:r>
              </a:p>
            </p:txBody>
          </p:sp>
          <p:sp>
            <p:nvSpPr>
              <p:cNvPr id="172042" name="AutoShape 19"/>
              <p:cNvSpPr>
                <a:spLocks noChangeArrowheads="1"/>
              </p:cNvSpPr>
              <p:nvPr/>
            </p:nvSpPr>
            <p:spPr bwMode="gray">
              <a:xfrm>
                <a:off x="5570538" y="4856163"/>
                <a:ext cx="1655762" cy="1162050"/>
              </a:xfrm>
              <a:prstGeom prst="chevron">
                <a:avLst>
                  <a:gd name="adj" fmla="val 30470"/>
                </a:avLst>
              </a:prstGeom>
              <a:solidFill>
                <a:srgbClr val="72C7E7"/>
              </a:solidFill>
              <a:ln w="12700" cap="rnd" algn="ctr">
                <a:noFill/>
                <a:miter lim="800000"/>
                <a:headEnd/>
                <a:tailEnd/>
              </a:ln>
            </p:spPr>
            <p:txBody>
              <a:bodyPr wrap="none" lIns="180000" tIns="54000" rIns="144000" bIns="54000" anchor="ctr"/>
              <a:lstStyle/>
              <a:p>
                <a:pPr algn="ctr" defTabSz="1019175">
                  <a:lnSpc>
                    <a:spcPct val="110000"/>
                  </a:lnSpc>
                </a:pPr>
                <a:r>
                  <a:rPr lang="en-GB" sz="1200">
                    <a:solidFill>
                      <a:schemeClr val="bg1"/>
                    </a:solidFill>
                  </a:rPr>
                  <a:t>FS2</a:t>
                </a:r>
              </a:p>
            </p:txBody>
          </p:sp>
          <p:sp>
            <p:nvSpPr>
              <p:cNvPr id="172043" name="AutoShape 19"/>
              <p:cNvSpPr>
                <a:spLocks noChangeArrowheads="1"/>
              </p:cNvSpPr>
              <p:nvPr/>
            </p:nvSpPr>
            <p:spPr bwMode="gray">
              <a:xfrm>
                <a:off x="6907213" y="4856163"/>
                <a:ext cx="1655762" cy="1162050"/>
              </a:xfrm>
              <a:prstGeom prst="chevron">
                <a:avLst>
                  <a:gd name="adj" fmla="val 30357"/>
                </a:avLst>
              </a:prstGeom>
              <a:solidFill>
                <a:srgbClr val="52D0FF"/>
              </a:solidFill>
              <a:ln w="12700" cap="rnd" algn="ctr">
                <a:noFill/>
                <a:miter lim="800000"/>
                <a:headEnd/>
                <a:tailEnd/>
              </a:ln>
            </p:spPr>
            <p:txBody>
              <a:bodyPr wrap="none" lIns="180000" tIns="54000" rIns="144000" bIns="54000" anchor="ctr"/>
              <a:lstStyle/>
              <a:p>
                <a:pPr algn="ctr" defTabSz="1019175">
                  <a:lnSpc>
                    <a:spcPct val="110000"/>
                  </a:lnSpc>
                </a:pPr>
                <a:r>
                  <a:rPr lang="en-GB" sz="1200">
                    <a:solidFill>
                      <a:schemeClr val="bg1"/>
                    </a:solidFill>
                  </a:rPr>
                  <a:t>W</a:t>
                </a:r>
              </a:p>
            </p:txBody>
          </p:sp>
        </p:grpSp>
        <p:sp>
          <p:nvSpPr>
            <p:cNvPr id="172044" name="TextBox 40"/>
            <p:cNvSpPr txBox="1">
              <a:spLocks noChangeArrowheads="1"/>
            </p:cNvSpPr>
            <p:nvPr/>
          </p:nvSpPr>
          <p:spPr bwMode="auto">
            <a:xfrm>
              <a:off x="430213" y="4673600"/>
              <a:ext cx="1309687" cy="1862138"/>
            </a:xfrm>
            <a:prstGeom prst="rect">
              <a:avLst/>
            </a:prstGeom>
            <a:noFill/>
            <a:ln w="9525">
              <a:noFill/>
              <a:miter lim="800000"/>
              <a:headEnd/>
              <a:tailEnd/>
            </a:ln>
          </p:spPr>
          <p:txBody>
            <a:bodyPr>
              <a:spAutoFit/>
            </a:bodyPr>
            <a:lstStyle/>
            <a:p>
              <a:r>
                <a:rPr lang="en-GB" sz="11500">
                  <a:solidFill>
                    <a:srgbClr val="92D050"/>
                  </a:solidFill>
                  <a:sym typeface="Wingdings" pitchFamily="2" charset="2"/>
                </a:rPr>
                <a:t></a:t>
              </a:r>
              <a:endParaRPr lang="en-GB" sz="1400">
                <a:solidFill>
                  <a:srgbClr val="92D050"/>
                </a:solidFill>
              </a:endParaRPr>
            </a:p>
          </p:txBody>
        </p:sp>
        <p:sp>
          <p:nvSpPr>
            <p:cNvPr id="172045" name="TextBox 40"/>
            <p:cNvSpPr txBox="1">
              <a:spLocks noChangeArrowheads="1"/>
            </p:cNvSpPr>
            <p:nvPr/>
          </p:nvSpPr>
          <p:spPr bwMode="auto">
            <a:xfrm>
              <a:off x="1738313" y="4673600"/>
              <a:ext cx="1309687" cy="1862138"/>
            </a:xfrm>
            <a:prstGeom prst="rect">
              <a:avLst/>
            </a:prstGeom>
            <a:noFill/>
            <a:ln w="9525">
              <a:noFill/>
              <a:miter lim="800000"/>
              <a:headEnd/>
              <a:tailEnd/>
            </a:ln>
          </p:spPr>
          <p:txBody>
            <a:bodyPr>
              <a:spAutoFit/>
            </a:bodyPr>
            <a:lstStyle/>
            <a:p>
              <a:r>
                <a:rPr lang="en-GB" sz="11500">
                  <a:solidFill>
                    <a:srgbClr val="92D050"/>
                  </a:solidFill>
                  <a:sym typeface="Wingdings" pitchFamily="2" charset="2"/>
                </a:rPr>
                <a:t></a:t>
              </a:r>
              <a:endParaRPr lang="en-GB" sz="1400">
                <a:solidFill>
                  <a:srgbClr val="92D050"/>
                </a:solidFill>
              </a:endParaRPr>
            </a:p>
          </p:txBody>
        </p:sp>
        <p:sp>
          <p:nvSpPr>
            <p:cNvPr id="172046" name="TextBox 40"/>
            <p:cNvSpPr txBox="1">
              <a:spLocks noChangeArrowheads="1"/>
            </p:cNvSpPr>
            <p:nvPr/>
          </p:nvSpPr>
          <p:spPr bwMode="auto">
            <a:xfrm>
              <a:off x="3046413" y="4673600"/>
              <a:ext cx="1309687" cy="1862138"/>
            </a:xfrm>
            <a:prstGeom prst="rect">
              <a:avLst/>
            </a:prstGeom>
            <a:noFill/>
            <a:ln w="9525">
              <a:noFill/>
              <a:miter lim="800000"/>
              <a:headEnd/>
              <a:tailEnd/>
            </a:ln>
          </p:spPr>
          <p:txBody>
            <a:bodyPr>
              <a:spAutoFit/>
            </a:bodyPr>
            <a:lstStyle/>
            <a:p>
              <a:r>
                <a:rPr lang="en-GB" sz="11500">
                  <a:solidFill>
                    <a:srgbClr val="92D050"/>
                  </a:solidFill>
                  <a:sym typeface="Wingdings" pitchFamily="2" charset="2"/>
                </a:rPr>
                <a:t></a:t>
              </a:r>
              <a:endParaRPr lang="en-GB" sz="1400">
                <a:solidFill>
                  <a:srgbClr val="92D050"/>
                </a:solidFill>
              </a:endParaRPr>
            </a:p>
          </p:txBody>
        </p:sp>
        <p:sp>
          <p:nvSpPr>
            <p:cNvPr id="172047" name="TextBox 40"/>
            <p:cNvSpPr txBox="1">
              <a:spLocks noChangeArrowheads="1"/>
            </p:cNvSpPr>
            <p:nvPr/>
          </p:nvSpPr>
          <p:spPr bwMode="auto">
            <a:xfrm>
              <a:off x="4354513" y="4673600"/>
              <a:ext cx="1309687" cy="1862138"/>
            </a:xfrm>
            <a:prstGeom prst="rect">
              <a:avLst/>
            </a:prstGeom>
            <a:noFill/>
            <a:ln w="9525">
              <a:noFill/>
              <a:miter lim="800000"/>
              <a:headEnd/>
              <a:tailEnd/>
            </a:ln>
          </p:spPr>
          <p:txBody>
            <a:bodyPr>
              <a:spAutoFit/>
            </a:bodyPr>
            <a:lstStyle/>
            <a:p>
              <a:r>
                <a:rPr lang="en-GB" sz="11500">
                  <a:solidFill>
                    <a:srgbClr val="92D050"/>
                  </a:solidFill>
                  <a:sym typeface="Wingdings" pitchFamily="2" charset="2"/>
                </a:rPr>
                <a:t></a:t>
              </a:r>
              <a:endParaRPr lang="en-GB" sz="1400">
                <a:solidFill>
                  <a:srgbClr val="92D050"/>
                </a:solidFill>
              </a:endParaRPr>
            </a:p>
          </p:txBody>
        </p:sp>
        <p:sp>
          <p:nvSpPr>
            <p:cNvPr id="172048" name="TextBox 40"/>
            <p:cNvSpPr txBox="1">
              <a:spLocks noChangeArrowheads="1"/>
            </p:cNvSpPr>
            <p:nvPr/>
          </p:nvSpPr>
          <p:spPr bwMode="auto">
            <a:xfrm>
              <a:off x="5726113" y="4673600"/>
              <a:ext cx="1309687" cy="1862138"/>
            </a:xfrm>
            <a:prstGeom prst="rect">
              <a:avLst/>
            </a:prstGeom>
            <a:noFill/>
            <a:ln w="9525">
              <a:noFill/>
              <a:miter lim="800000"/>
              <a:headEnd/>
              <a:tailEnd/>
            </a:ln>
          </p:spPr>
          <p:txBody>
            <a:bodyPr>
              <a:spAutoFit/>
            </a:bodyPr>
            <a:lstStyle/>
            <a:p>
              <a:r>
                <a:rPr lang="en-GB" sz="11500">
                  <a:solidFill>
                    <a:srgbClr val="92D050"/>
                  </a:solidFill>
                  <a:sym typeface="Wingdings" pitchFamily="2" charset="2"/>
                </a:rPr>
                <a:t></a:t>
              </a:r>
              <a:endParaRPr lang="en-GB" sz="1400">
                <a:solidFill>
                  <a:srgbClr val="92D050"/>
                </a:solidFill>
              </a:endParaRPr>
            </a:p>
          </p:txBody>
        </p:sp>
        <p:sp>
          <p:nvSpPr>
            <p:cNvPr id="172049" name="TextBox 40"/>
            <p:cNvSpPr txBox="1">
              <a:spLocks noChangeArrowheads="1"/>
            </p:cNvSpPr>
            <p:nvPr/>
          </p:nvSpPr>
          <p:spPr bwMode="auto">
            <a:xfrm>
              <a:off x="7046913" y="4673600"/>
              <a:ext cx="1309687" cy="1862138"/>
            </a:xfrm>
            <a:prstGeom prst="rect">
              <a:avLst/>
            </a:prstGeom>
            <a:noFill/>
            <a:ln w="9525">
              <a:noFill/>
              <a:miter lim="800000"/>
              <a:headEnd/>
              <a:tailEnd/>
            </a:ln>
          </p:spPr>
          <p:txBody>
            <a:bodyPr>
              <a:spAutoFit/>
            </a:bodyPr>
            <a:lstStyle/>
            <a:p>
              <a:r>
                <a:rPr lang="en-GB" sz="11500" dirty="0">
                  <a:solidFill>
                    <a:srgbClr val="92D050"/>
                  </a:solidFill>
                  <a:sym typeface="Wingdings" pitchFamily="2" charset="2"/>
                </a:rPr>
                <a:t></a:t>
              </a:r>
              <a:endParaRPr lang="en-GB" sz="1400" dirty="0">
                <a:solidFill>
                  <a:srgbClr val="92D050"/>
                </a:solidFill>
              </a:endParaRPr>
            </a:p>
          </p:txBody>
        </p:sp>
      </p:grpSp>
      <p:sp>
        <p:nvSpPr>
          <p:cNvPr id="172050" name="AutoShape 19"/>
          <p:cNvSpPr>
            <a:spLocks noChangeArrowheads="1"/>
          </p:cNvSpPr>
          <p:nvPr/>
        </p:nvSpPr>
        <p:spPr bwMode="gray">
          <a:xfrm>
            <a:off x="1778000" y="3122613"/>
            <a:ext cx="1655763" cy="1162050"/>
          </a:xfrm>
          <a:prstGeom prst="chevron">
            <a:avLst>
              <a:gd name="adj" fmla="val 30470"/>
            </a:avLst>
          </a:prstGeom>
          <a:solidFill>
            <a:srgbClr val="72C7E7"/>
          </a:solidFill>
          <a:ln w="12700" cap="rnd" algn="ctr">
            <a:noFill/>
            <a:miter lim="800000"/>
            <a:headEnd/>
            <a:tailEnd/>
          </a:ln>
        </p:spPr>
        <p:txBody>
          <a:bodyPr wrap="none" lIns="180000" tIns="54000" rIns="144000" bIns="54000" anchor="ctr"/>
          <a:lstStyle/>
          <a:p>
            <a:pPr algn="ctr" defTabSz="1019175">
              <a:lnSpc>
                <a:spcPct val="110000"/>
              </a:lnSpc>
            </a:pPr>
            <a:r>
              <a:rPr lang="en-GB" sz="1200">
                <a:solidFill>
                  <a:schemeClr val="bg1"/>
                </a:solidFill>
              </a:rPr>
              <a:t>FS2</a:t>
            </a:r>
          </a:p>
        </p:txBody>
      </p:sp>
      <p:sp>
        <p:nvSpPr>
          <p:cNvPr id="172051" name="AutoShape 19"/>
          <p:cNvSpPr>
            <a:spLocks noChangeArrowheads="1"/>
          </p:cNvSpPr>
          <p:nvPr/>
        </p:nvSpPr>
        <p:spPr bwMode="gray">
          <a:xfrm>
            <a:off x="3114675" y="3122613"/>
            <a:ext cx="1655763" cy="1162050"/>
          </a:xfrm>
          <a:prstGeom prst="chevron">
            <a:avLst>
              <a:gd name="adj" fmla="val 30358"/>
            </a:avLst>
          </a:prstGeom>
          <a:solidFill>
            <a:srgbClr val="52D0FF"/>
          </a:solidFill>
          <a:ln w="12700" cap="rnd" algn="ctr">
            <a:noFill/>
            <a:miter lim="800000"/>
            <a:headEnd/>
            <a:tailEnd/>
          </a:ln>
        </p:spPr>
        <p:txBody>
          <a:bodyPr wrap="none" lIns="180000" tIns="54000" rIns="144000" bIns="54000" anchor="ctr"/>
          <a:lstStyle/>
          <a:p>
            <a:pPr algn="ctr" defTabSz="1019175">
              <a:lnSpc>
                <a:spcPct val="110000"/>
              </a:lnSpc>
            </a:pPr>
            <a:r>
              <a:rPr lang="en-GB" sz="1200">
                <a:solidFill>
                  <a:schemeClr val="bg1"/>
                </a:solidFill>
              </a:rPr>
              <a:t>W</a:t>
            </a: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La communauté</a:t>
            </a:r>
            <a:endParaRPr lang="fr-FR" dirty="0"/>
          </a:p>
        </p:txBody>
      </p:sp>
      <p:sp>
        <p:nvSpPr>
          <p:cNvPr id="4" name="Slide Number Placeholder 3"/>
          <p:cNvSpPr>
            <a:spLocks noGrp="1"/>
          </p:cNvSpPr>
          <p:nvPr>
            <p:ph type="sldNum" sz="quarter" idx="4"/>
          </p:nvPr>
        </p:nvSpPr>
        <p:spPr/>
        <p:txBody>
          <a:bodyPr/>
          <a:lstStyle/>
          <a:p>
            <a:fld id="{95CC1D26-A9BD-4BDE-BDD9-08EDBAE96860}" type="slidenum">
              <a:rPr lang="en-GB" smtClean="0"/>
              <a:pPr/>
              <a:t>65</a:t>
            </a:fld>
            <a:endParaRPr lang="en-GB" dirty="0"/>
          </a:p>
        </p:txBody>
      </p:sp>
      <p:sp>
        <p:nvSpPr>
          <p:cNvPr id="2" name="Text Placeholder 1"/>
          <p:cNvSpPr>
            <a:spLocks noGrp="1"/>
          </p:cNvSpPr>
          <p:nvPr>
            <p:ph type="body" sz="quarter" idx="10"/>
          </p:nvPr>
        </p:nvSpPr>
        <p:spPr/>
        <p:txBody>
          <a:bodyPr/>
          <a:lstStyle/>
          <a:p>
            <a:r>
              <a:rPr lang="fr-FR" dirty="0" smtClean="0"/>
              <a:t>Rejoignez nous !</a:t>
            </a:r>
            <a:endParaRPr lang="fr-FR" dirty="0"/>
          </a:p>
        </p:txBody>
      </p:sp>
    </p:spTree>
    <p:extLst>
      <p:ext uri="{BB962C8B-B14F-4D97-AF65-F5344CB8AC3E}">
        <p14:creationId xmlns:p14="http://schemas.microsoft.com/office/powerpoint/2010/main" val="2101777063"/>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fr-FR" dirty="0" smtClean="0"/>
              <a:t>Montée en compétence des équipes</a:t>
            </a:r>
            <a:endParaRPr lang="fr-FR" dirty="0"/>
          </a:p>
        </p:txBody>
      </p:sp>
      <p:sp>
        <p:nvSpPr>
          <p:cNvPr id="3" name="Title 2"/>
          <p:cNvSpPr>
            <a:spLocks noGrp="1"/>
          </p:cNvSpPr>
          <p:nvPr>
            <p:ph type="title"/>
          </p:nvPr>
        </p:nvSpPr>
        <p:spPr/>
        <p:txBody>
          <a:bodyPr/>
          <a:lstStyle/>
          <a:p>
            <a:r>
              <a:rPr lang="fr-FR" dirty="0"/>
              <a:t>Lean Six Sigma en a</a:t>
            </a:r>
            <a:r>
              <a:rPr lang="fr-FR" dirty="0" smtClean="0"/>
              <a:t>ction</a:t>
            </a:r>
            <a:endParaRPr lang="fr-FR" dirty="0"/>
          </a:p>
        </p:txBody>
      </p:sp>
      <p:sp>
        <p:nvSpPr>
          <p:cNvPr id="6" name="Slide Number Placeholder 5"/>
          <p:cNvSpPr>
            <a:spLocks noGrp="1"/>
          </p:cNvSpPr>
          <p:nvPr>
            <p:ph type="sldNum" sz="quarter" idx="4"/>
          </p:nvPr>
        </p:nvSpPr>
        <p:spPr>
          <a:xfrm>
            <a:off x="386471" y="6494812"/>
            <a:ext cx="792088" cy="113557"/>
          </a:xfrm>
        </p:spPr>
        <p:txBody>
          <a:bodyPr/>
          <a:lstStyle/>
          <a:p>
            <a:pPr algn="l"/>
            <a:fld id="{95CC1D26-A9BD-4BDE-BDD9-08EDBAE96860}" type="slidenum">
              <a:rPr lang="en-GB" smtClean="0">
                <a:solidFill>
                  <a:schemeClr val="tx1"/>
                </a:solidFill>
              </a:rPr>
              <a:pPr algn="l"/>
              <a:t>66</a:t>
            </a:fld>
            <a:endParaRPr lang="en-GB" dirty="0">
              <a:solidFill>
                <a:schemeClr val="tx1"/>
              </a:solidFill>
            </a:endParaRPr>
          </a:p>
        </p:txBody>
      </p:sp>
      <p:grpSp>
        <p:nvGrpSpPr>
          <p:cNvPr id="7" name="Group 6"/>
          <p:cNvGrpSpPr/>
          <p:nvPr/>
        </p:nvGrpSpPr>
        <p:grpSpPr>
          <a:xfrm>
            <a:off x="344280" y="1645530"/>
            <a:ext cx="4320480" cy="4519887"/>
            <a:chOff x="1258888" y="3975100"/>
            <a:chExt cx="2660650" cy="2333625"/>
          </a:xfrm>
        </p:grpSpPr>
        <p:sp>
          <p:nvSpPr>
            <p:cNvPr id="8" name="Freeform 9"/>
            <p:cNvSpPr>
              <a:spLocks/>
            </p:cNvSpPr>
            <p:nvPr>
              <p:custDataLst>
                <p:tags r:id="rId1"/>
              </p:custDataLst>
            </p:nvPr>
          </p:nvSpPr>
          <p:spPr bwMode="blackWhite">
            <a:xfrm>
              <a:off x="1258888" y="5835650"/>
              <a:ext cx="2660650" cy="473075"/>
            </a:xfrm>
            <a:custGeom>
              <a:avLst/>
              <a:gdLst>
                <a:gd name="T0" fmla="*/ 2147483647 w 2676"/>
                <a:gd name="T1" fmla="*/ 0 h 484"/>
                <a:gd name="T2" fmla="*/ 0 w 2676"/>
                <a:gd name="T3" fmla="*/ 2147483647 h 484"/>
                <a:gd name="T4" fmla="*/ 2147483647 w 2676"/>
                <a:gd name="T5" fmla="*/ 2147483647 h 484"/>
                <a:gd name="T6" fmla="*/ 2147483647 w 2676"/>
                <a:gd name="T7" fmla="*/ 0 h 484"/>
                <a:gd name="T8" fmla="*/ 2147483647 w 2676"/>
                <a:gd name="T9" fmla="*/ 0 h 484"/>
                <a:gd name="T10" fmla="*/ 0 60000 65536"/>
                <a:gd name="T11" fmla="*/ 0 60000 65536"/>
                <a:gd name="T12" fmla="*/ 0 60000 65536"/>
                <a:gd name="T13" fmla="*/ 0 60000 65536"/>
                <a:gd name="T14" fmla="*/ 0 60000 65536"/>
                <a:gd name="T15" fmla="*/ 0 w 2676"/>
                <a:gd name="T16" fmla="*/ 0 h 484"/>
                <a:gd name="T17" fmla="*/ 2676 w 2676"/>
                <a:gd name="T18" fmla="*/ 484 h 484"/>
              </a:gdLst>
              <a:ahLst/>
              <a:cxnLst>
                <a:cxn ang="T10">
                  <a:pos x="T0" y="T1"/>
                </a:cxn>
                <a:cxn ang="T11">
                  <a:pos x="T2" y="T3"/>
                </a:cxn>
                <a:cxn ang="T12">
                  <a:pos x="T4" y="T5"/>
                </a:cxn>
                <a:cxn ang="T13">
                  <a:pos x="T6" y="T7"/>
                </a:cxn>
                <a:cxn ang="T14">
                  <a:pos x="T8" y="T9"/>
                </a:cxn>
              </a:cxnLst>
              <a:rect l="T15" t="T16" r="T17" b="T18"/>
              <a:pathLst>
                <a:path w="2676" h="484">
                  <a:moveTo>
                    <a:pt x="271" y="0"/>
                  </a:moveTo>
                  <a:lnTo>
                    <a:pt x="0" y="483"/>
                  </a:lnTo>
                  <a:lnTo>
                    <a:pt x="2675" y="483"/>
                  </a:lnTo>
                  <a:lnTo>
                    <a:pt x="2404" y="0"/>
                  </a:lnTo>
                  <a:lnTo>
                    <a:pt x="271" y="0"/>
                  </a:lnTo>
                </a:path>
              </a:pathLst>
            </a:custGeom>
            <a:solidFill>
              <a:srgbClr val="FFFF00"/>
            </a:solidFill>
            <a:ln w="12700" cap="rnd">
              <a:solidFill>
                <a:schemeClr val="bg1"/>
              </a:solidFill>
              <a:round/>
              <a:headEnd type="none" w="sm" len="sm"/>
              <a:tailEnd type="none" w="sm" len="sm"/>
            </a:ln>
          </p:spPr>
          <p:txBody>
            <a:bodyPr lIns="33231" tIns="33231" rIns="33231" bIns="33231" anchor="ctr" anchorCtr="0">
              <a:noAutofit/>
            </a:bodyPr>
            <a:lstStyle/>
            <a:p>
              <a:pPr algn="ctr"/>
              <a:r>
                <a:rPr lang="en-US" sz="1292" dirty="0">
                  <a:solidFill>
                    <a:schemeClr val="tx1">
                      <a:lumMod val="75000"/>
                      <a:lumOff val="25000"/>
                    </a:schemeClr>
                  </a:solidFill>
                </a:rPr>
                <a:t>Yellow Belt </a:t>
              </a:r>
            </a:p>
          </p:txBody>
        </p:sp>
        <p:sp>
          <p:nvSpPr>
            <p:cNvPr id="9" name="Freeform 10"/>
            <p:cNvSpPr>
              <a:spLocks/>
            </p:cNvSpPr>
            <p:nvPr>
              <p:custDataLst>
                <p:tags r:id="rId2"/>
              </p:custDataLst>
            </p:nvPr>
          </p:nvSpPr>
          <p:spPr bwMode="blackWhite">
            <a:xfrm>
              <a:off x="2122488" y="3975100"/>
              <a:ext cx="935037" cy="819150"/>
            </a:xfrm>
            <a:custGeom>
              <a:avLst/>
              <a:gdLst>
                <a:gd name="T0" fmla="*/ 0 w 939"/>
                <a:gd name="T1" fmla="*/ 818174 h 839"/>
                <a:gd name="T2" fmla="*/ 1011746 w 939"/>
                <a:gd name="T3" fmla="*/ 818174 h 839"/>
                <a:gd name="T4" fmla="*/ 505873 w 939"/>
                <a:gd name="T5" fmla="*/ 0 h 839"/>
                <a:gd name="T6" fmla="*/ 0 w 939"/>
                <a:gd name="T7" fmla="*/ 818174 h 839"/>
                <a:gd name="T8" fmla="*/ 0 60000 65536"/>
                <a:gd name="T9" fmla="*/ 0 60000 65536"/>
                <a:gd name="T10" fmla="*/ 0 60000 65536"/>
                <a:gd name="T11" fmla="*/ 0 60000 65536"/>
                <a:gd name="T12" fmla="*/ 0 w 939"/>
                <a:gd name="T13" fmla="*/ 0 h 839"/>
                <a:gd name="T14" fmla="*/ 939 w 939"/>
                <a:gd name="T15" fmla="*/ 839 h 839"/>
              </a:gdLst>
              <a:ahLst/>
              <a:cxnLst>
                <a:cxn ang="T8">
                  <a:pos x="T0" y="T1"/>
                </a:cxn>
                <a:cxn ang="T9">
                  <a:pos x="T2" y="T3"/>
                </a:cxn>
                <a:cxn ang="T10">
                  <a:pos x="T4" y="T5"/>
                </a:cxn>
                <a:cxn ang="T11">
                  <a:pos x="T6" y="T7"/>
                </a:cxn>
              </a:cxnLst>
              <a:rect l="T12" t="T13" r="T14" b="T15"/>
              <a:pathLst>
                <a:path w="939" h="839">
                  <a:moveTo>
                    <a:pt x="0" y="838"/>
                  </a:moveTo>
                  <a:lnTo>
                    <a:pt x="938" y="838"/>
                  </a:lnTo>
                  <a:lnTo>
                    <a:pt x="469" y="0"/>
                  </a:lnTo>
                  <a:lnTo>
                    <a:pt x="0" y="838"/>
                  </a:lnTo>
                </a:path>
              </a:pathLst>
            </a:custGeom>
            <a:solidFill>
              <a:schemeClr val="tx1">
                <a:lumMod val="75000"/>
                <a:lumOff val="25000"/>
              </a:schemeClr>
            </a:solidFill>
            <a:ln w="12700" cap="rnd">
              <a:solidFill>
                <a:schemeClr val="bg1"/>
              </a:solidFill>
              <a:round/>
              <a:headEnd type="none" w="sm" len="sm"/>
              <a:tailEnd type="none" w="sm" len="sm"/>
            </a:ln>
          </p:spPr>
          <p:txBody>
            <a:bodyPr lIns="33231" tIns="265846" rIns="33231" bIns="33231" anchor="ctr" anchorCtr="0">
              <a:noAutofit/>
            </a:bodyPr>
            <a:lstStyle/>
            <a:p>
              <a:pPr algn="ctr">
                <a:defRPr/>
              </a:pPr>
              <a:r>
                <a:rPr lang="en-US" sz="1292" dirty="0">
                  <a:solidFill>
                    <a:schemeClr val="bg1"/>
                  </a:solidFill>
                </a:rPr>
                <a:t>Master</a:t>
              </a:r>
            </a:p>
            <a:p>
              <a:pPr algn="ctr">
                <a:defRPr/>
              </a:pPr>
              <a:r>
                <a:rPr lang="en-US" sz="1292" dirty="0">
                  <a:solidFill>
                    <a:schemeClr val="bg1"/>
                  </a:solidFill>
                </a:rPr>
                <a:t> Black Belt </a:t>
              </a:r>
            </a:p>
          </p:txBody>
        </p:sp>
        <p:sp>
          <p:nvSpPr>
            <p:cNvPr id="10" name="Freeform 11"/>
            <p:cNvSpPr>
              <a:spLocks/>
            </p:cNvSpPr>
            <p:nvPr>
              <p:custDataLst>
                <p:tags r:id="rId3"/>
              </p:custDataLst>
            </p:nvPr>
          </p:nvSpPr>
          <p:spPr bwMode="blackWhite">
            <a:xfrm>
              <a:off x="1825625" y="4794250"/>
              <a:ext cx="1527175" cy="520700"/>
            </a:xfrm>
            <a:custGeom>
              <a:avLst/>
              <a:gdLst>
                <a:gd name="T0" fmla="*/ 0 w 1536"/>
                <a:gd name="T1" fmla="*/ 519723 h 533"/>
                <a:gd name="T2" fmla="*/ 1653098 w 1536"/>
                <a:gd name="T3" fmla="*/ 519723 h 533"/>
                <a:gd name="T4" fmla="*/ 1332171 w 1536"/>
                <a:gd name="T5" fmla="*/ 0 h 533"/>
                <a:gd name="T6" fmla="*/ 322004 w 1536"/>
                <a:gd name="T7" fmla="*/ 0 h 533"/>
                <a:gd name="T8" fmla="*/ 0 w 1536"/>
                <a:gd name="T9" fmla="*/ 519723 h 533"/>
                <a:gd name="T10" fmla="*/ 0 60000 65536"/>
                <a:gd name="T11" fmla="*/ 0 60000 65536"/>
                <a:gd name="T12" fmla="*/ 0 60000 65536"/>
                <a:gd name="T13" fmla="*/ 0 60000 65536"/>
                <a:gd name="T14" fmla="*/ 0 60000 65536"/>
                <a:gd name="T15" fmla="*/ 0 w 1536"/>
                <a:gd name="T16" fmla="*/ 0 h 533"/>
                <a:gd name="T17" fmla="*/ 1536 w 1536"/>
                <a:gd name="T18" fmla="*/ 533 h 533"/>
              </a:gdLst>
              <a:ahLst/>
              <a:cxnLst>
                <a:cxn ang="T10">
                  <a:pos x="T0" y="T1"/>
                </a:cxn>
                <a:cxn ang="T11">
                  <a:pos x="T2" y="T3"/>
                </a:cxn>
                <a:cxn ang="T12">
                  <a:pos x="T4" y="T5"/>
                </a:cxn>
                <a:cxn ang="T13">
                  <a:pos x="T6" y="T7"/>
                </a:cxn>
                <a:cxn ang="T14">
                  <a:pos x="T8" y="T9"/>
                </a:cxn>
              </a:cxnLst>
              <a:rect l="T15" t="T16" r="T17" b="T18"/>
              <a:pathLst>
                <a:path w="1536" h="533">
                  <a:moveTo>
                    <a:pt x="0" y="532"/>
                  </a:moveTo>
                  <a:lnTo>
                    <a:pt x="1535" y="532"/>
                  </a:lnTo>
                  <a:lnTo>
                    <a:pt x="1237" y="0"/>
                  </a:lnTo>
                  <a:lnTo>
                    <a:pt x="299" y="0"/>
                  </a:lnTo>
                  <a:lnTo>
                    <a:pt x="0" y="532"/>
                  </a:lnTo>
                </a:path>
              </a:pathLst>
            </a:custGeom>
            <a:solidFill>
              <a:schemeClr val="tx1">
                <a:lumMod val="50000"/>
                <a:lumOff val="50000"/>
              </a:schemeClr>
            </a:solidFill>
            <a:ln w="12700" cap="rnd">
              <a:solidFill>
                <a:schemeClr val="bg1"/>
              </a:solidFill>
              <a:round/>
              <a:headEnd type="none" w="sm" len="sm"/>
              <a:tailEnd type="none" w="sm" len="sm"/>
            </a:ln>
          </p:spPr>
          <p:txBody>
            <a:bodyPr lIns="33231" tIns="33231" rIns="33231" bIns="33231" anchor="ctr" anchorCtr="0">
              <a:noAutofit/>
            </a:bodyPr>
            <a:lstStyle/>
            <a:p>
              <a:pPr algn="ctr">
                <a:defRPr/>
              </a:pPr>
              <a:r>
                <a:rPr lang="en-US" sz="1292" dirty="0">
                  <a:solidFill>
                    <a:schemeClr val="bg1"/>
                  </a:solidFill>
                </a:rPr>
                <a:t>Black Belt </a:t>
              </a:r>
            </a:p>
          </p:txBody>
        </p:sp>
        <p:sp>
          <p:nvSpPr>
            <p:cNvPr id="11" name="Freeform 12"/>
            <p:cNvSpPr>
              <a:spLocks/>
            </p:cNvSpPr>
            <p:nvPr>
              <p:custDataLst>
                <p:tags r:id="rId4"/>
              </p:custDataLst>
            </p:nvPr>
          </p:nvSpPr>
          <p:spPr bwMode="blackWhite">
            <a:xfrm>
              <a:off x="1528763" y="5313363"/>
              <a:ext cx="2120900" cy="523875"/>
            </a:xfrm>
            <a:custGeom>
              <a:avLst/>
              <a:gdLst>
                <a:gd name="T0" fmla="*/ 2147483647 w 2134"/>
                <a:gd name="T1" fmla="*/ 0 h 535"/>
                <a:gd name="T2" fmla="*/ 0 w 2134"/>
                <a:gd name="T3" fmla="*/ 2147483647 h 535"/>
                <a:gd name="T4" fmla="*/ 2147483647 w 2134"/>
                <a:gd name="T5" fmla="*/ 2147483647 h 535"/>
                <a:gd name="T6" fmla="*/ 2147483647 w 2134"/>
                <a:gd name="T7" fmla="*/ 0 h 535"/>
                <a:gd name="T8" fmla="*/ 2147483647 w 2134"/>
                <a:gd name="T9" fmla="*/ 0 h 535"/>
                <a:gd name="T10" fmla="*/ 0 60000 65536"/>
                <a:gd name="T11" fmla="*/ 0 60000 65536"/>
                <a:gd name="T12" fmla="*/ 0 60000 65536"/>
                <a:gd name="T13" fmla="*/ 0 60000 65536"/>
                <a:gd name="T14" fmla="*/ 0 60000 65536"/>
                <a:gd name="T15" fmla="*/ 0 w 2134"/>
                <a:gd name="T16" fmla="*/ 0 h 535"/>
                <a:gd name="T17" fmla="*/ 2134 w 2134"/>
                <a:gd name="T18" fmla="*/ 535 h 535"/>
              </a:gdLst>
              <a:ahLst/>
              <a:cxnLst>
                <a:cxn ang="T10">
                  <a:pos x="T0" y="T1"/>
                </a:cxn>
                <a:cxn ang="T11">
                  <a:pos x="T2" y="T3"/>
                </a:cxn>
                <a:cxn ang="T12">
                  <a:pos x="T4" y="T5"/>
                </a:cxn>
                <a:cxn ang="T13">
                  <a:pos x="T6" y="T7"/>
                </a:cxn>
                <a:cxn ang="T14">
                  <a:pos x="T8" y="T9"/>
                </a:cxn>
              </a:cxnLst>
              <a:rect l="T15" t="T16" r="T17" b="T18"/>
              <a:pathLst>
                <a:path w="2134" h="535">
                  <a:moveTo>
                    <a:pt x="299" y="0"/>
                  </a:moveTo>
                  <a:lnTo>
                    <a:pt x="0" y="534"/>
                  </a:lnTo>
                  <a:lnTo>
                    <a:pt x="2133" y="534"/>
                  </a:lnTo>
                  <a:lnTo>
                    <a:pt x="1834" y="0"/>
                  </a:lnTo>
                  <a:lnTo>
                    <a:pt x="299" y="0"/>
                  </a:lnTo>
                </a:path>
              </a:pathLst>
            </a:custGeom>
            <a:solidFill>
              <a:schemeClr val="accent2">
                <a:lumMod val="75000"/>
              </a:schemeClr>
            </a:solidFill>
            <a:ln w="12700" cap="rnd">
              <a:solidFill>
                <a:schemeClr val="bg1"/>
              </a:solidFill>
              <a:round/>
              <a:headEnd type="none" w="sm" len="sm"/>
              <a:tailEnd type="none" w="sm" len="sm"/>
            </a:ln>
          </p:spPr>
          <p:txBody>
            <a:bodyPr lIns="33231" tIns="33231" rIns="33231" bIns="33231" anchor="ctr" anchorCtr="0">
              <a:noAutofit/>
            </a:bodyPr>
            <a:lstStyle/>
            <a:p>
              <a:pPr algn="ctr"/>
              <a:r>
                <a:rPr lang="en-US" sz="1292" dirty="0">
                  <a:solidFill>
                    <a:schemeClr val="bg1"/>
                  </a:solidFill>
                </a:rPr>
                <a:t>Green Belt </a:t>
              </a:r>
            </a:p>
          </p:txBody>
        </p:sp>
      </p:grpSp>
      <p:sp>
        <p:nvSpPr>
          <p:cNvPr id="12" name="Rectangle 11"/>
          <p:cNvSpPr/>
          <p:nvPr/>
        </p:nvSpPr>
        <p:spPr>
          <a:xfrm>
            <a:off x="4664758" y="5350636"/>
            <a:ext cx="3921666" cy="553998"/>
          </a:xfrm>
          <a:prstGeom prst="rect">
            <a:avLst/>
          </a:prstGeom>
        </p:spPr>
        <p:txBody>
          <a:bodyPr wrap="square">
            <a:spAutoFit/>
          </a:bodyPr>
          <a:lstStyle/>
          <a:p>
            <a:r>
              <a:rPr lang="fr-FR" sz="1000" dirty="0">
                <a:solidFill>
                  <a:schemeClr val="tx1">
                    <a:lumMod val="65000"/>
                    <a:lumOff val="35000"/>
                  </a:schemeClr>
                </a:solidFill>
              </a:rPr>
              <a:t>Le </a:t>
            </a:r>
            <a:r>
              <a:rPr lang="fr-FR" sz="1000" u="sng" dirty="0">
                <a:solidFill>
                  <a:schemeClr val="tx1">
                    <a:lumMod val="65000"/>
                    <a:lumOff val="35000"/>
                  </a:schemeClr>
                </a:solidFill>
              </a:rPr>
              <a:t>Yellow Belt</a:t>
            </a:r>
            <a:r>
              <a:rPr lang="fr-FR" sz="1000" dirty="0">
                <a:solidFill>
                  <a:schemeClr val="tx1">
                    <a:lumMod val="65000"/>
                    <a:lumOff val="35000"/>
                  </a:schemeClr>
                </a:solidFill>
              </a:rPr>
              <a:t> accompagne les projets d’amélioration de processus. Il comprend la méthodologie et est capable de suivre les projets. </a:t>
            </a:r>
          </a:p>
        </p:txBody>
      </p:sp>
      <p:cxnSp>
        <p:nvCxnSpPr>
          <p:cNvPr id="13" name="Straight Connector 12"/>
          <p:cNvCxnSpPr/>
          <p:nvPr/>
        </p:nvCxnSpPr>
        <p:spPr>
          <a:xfrm>
            <a:off x="4764864" y="5234852"/>
            <a:ext cx="362215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332414" y="4351202"/>
            <a:ext cx="405460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934095" y="3176195"/>
            <a:ext cx="445292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332414" y="4405657"/>
            <a:ext cx="4187543" cy="707886"/>
          </a:xfrm>
          <a:prstGeom prst="rect">
            <a:avLst/>
          </a:prstGeom>
        </p:spPr>
        <p:txBody>
          <a:bodyPr wrap="square">
            <a:spAutoFit/>
          </a:bodyPr>
          <a:lstStyle/>
          <a:p>
            <a:r>
              <a:rPr lang="fr-FR" sz="1000" dirty="0">
                <a:solidFill>
                  <a:schemeClr val="tx1">
                    <a:lumMod val="65000"/>
                    <a:lumOff val="35000"/>
                  </a:schemeClr>
                </a:solidFill>
              </a:rPr>
              <a:t>Le </a:t>
            </a:r>
            <a:r>
              <a:rPr lang="fr-FR" sz="1000" u="sng" dirty="0">
                <a:solidFill>
                  <a:schemeClr val="tx1">
                    <a:lumMod val="65000"/>
                    <a:lumOff val="35000"/>
                  </a:schemeClr>
                </a:solidFill>
              </a:rPr>
              <a:t>Green Belt </a:t>
            </a:r>
            <a:r>
              <a:rPr lang="fr-FR" sz="1000" dirty="0">
                <a:solidFill>
                  <a:schemeClr val="tx1">
                    <a:lumMod val="65000"/>
                    <a:lumOff val="35000"/>
                  </a:schemeClr>
                </a:solidFill>
              </a:rPr>
              <a:t> sait mettre en œuvre la méthodologie LEAN et peut seconder les Black Belt dans la réalisation de projet d’amélioration de processus.</a:t>
            </a:r>
          </a:p>
          <a:p>
            <a:r>
              <a:rPr lang="fr-FR" sz="1000" dirty="0">
                <a:solidFill>
                  <a:schemeClr val="tx1">
                    <a:lumMod val="65000"/>
                    <a:lumOff val="35000"/>
                  </a:schemeClr>
                </a:solidFill>
              </a:rPr>
              <a:t>Il a déjà réalisé un projet Lean (500 h) et 1M€ de gain.</a:t>
            </a:r>
          </a:p>
        </p:txBody>
      </p:sp>
      <p:sp>
        <p:nvSpPr>
          <p:cNvPr id="17" name="Rectangle 16"/>
          <p:cNvSpPr/>
          <p:nvPr/>
        </p:nvSpPr>
        <p:spPr>
          <a:xfrm>
            <a:off x="4002486" y="3215589"/>
            <a:ext cx="4384532" cy="1015663"/>
          </a:xfrm>
          <a:prstGeom prst="rect">
            <a:avLst/>
          </a:prstGeom>
        </p:spPr>
        <p:txBody>
          <a:bodyPr wrap="square">
            <a:spAutoFit/>
          </a:bodyPr>
          <a:lstStyle/>
          <a:p>
            <a:r>
              <a:rPr lang="fr-FR" sz="1000" dirty="0">
                <a:solidFill>
                  <a:schemeClr val="tx1">
                    <a:lumMod val="65000"/>
                    <a:lumOff val="35000"/>
                  </a:schemeClr>
                </a:solidFill>
              </a:rPr>
              <a:t>Le </a:t>
            </a:r>
            <a:r>
              <a:rPr lang="fr-FR" sz="1000" u="sng" dirty="0">
                <a:solidFill>
                  <a:schemeClr val="tx1">
                    <a:lumMod val="65000"/>
                    <a:lumOff val="35000"/>
                  </a:schemeClr>
                </a:solidFill>
              </a:rPr>
              <a:t>Black Belt</a:t>
            </a:r>
            <a:r>
              <a:rPr lang="fr-FR" sz="1000" dirty="0">
                <a:solidFill>
                  <a:schemeClr val="tx1">
                    <a:lumMod val="65000"/>
                    <a:lumOff val="35000"/>
                  </a:schemeClr>
                </a:solidFill>
              </a:rPr>
              <a:t> : chef d'équipe qui se consacre à l'amélioration de processus (à travers notamment des programmes d’excellence opérationnelle), à la conduite de projets et à la formation des Green Belts. Il maîtrise la méthode dans son ensemble. </a:t>
            </a:r>
          </a:p>
          <a:p>
            <a:r>
              <a:rPr lang="fr-FR" sz="1000" dirty="0">
                <a:solidFill>
                  <a:schemeClr val="tx1">
                    <a:lumMod val="65000"/>
                    <a:lumOff val="35000"/>
                  </a:schemeClr>
                </a:solidFill>
              </a:rPr>
              <a:t>Il a déjà conduit plusieurs projets/programmes Lean Six Sigma (2000 h) et 5M€ de gain.</a:t>
            </a:r>
          </a:p>
        </p:txBody>
      </p:sp>
      <p:sp>
        <p:nvSpPr>
          <p:cNvPr id="18" name="Rectangle 17"/>
          <p:cNvSpPr/>
          <p:nvPr/>
        </p:nvSpPr>
        <p:spPr>
          <a:xfrm>
            <a:off x="3268910" y="2293601"/>
            <a:ext cx="5251046" cy="553998"/>
          </a:xfrm>
          <a:prstGeom prst="rect">
            <a:avLst/>
          </a:prstGeom>
        </p:spPr>
        <p:txBody>
          <a:bodyPr wrap="square">
            <a:spAutoFit/>
          </a:bodyPr>
          <a:lstStyle/>
          <a:p>
            <a:r>
              <a:rPr lang="fr-FR" sz="1000" dirty="0">
                <a:solidFill>
                  <a:schemeClr val="tx1">
                    <a:lumMod val="65000"/>
                    <a:lumOff val="35000"/>
                  </a:schemeClr>
                </a:solidFill>
              </a:rPr>
              <a:t>Le </a:t>
            </a:r>
            <a:r>
              <a:rPr lang="fr-FR" sz="1000" u="sng" dirty="0">
                <a:solidFill>
                  <a:schemeClr val="tx1">
                    <a:lumMod val="65000"/>
                    <a:lumOff val="35000"/>
                  </a:schemeClr>
                </a:solidFill>
              </a:rPr>
              <a:t>Master Black Belt</a:t>
            </a:r>
            <a:r>
              <a:rPr lang="fr-FR" sz="1000" dirty="0">
                <a:solidFill>
                  <a:schemeClr val="tx1">
                    <a:lumMod val="65000"/>
                    <a:lumOff val="35000"/>
                  </a:schemeClr>
                </a:solidFill>
              </a:rPr>
              <a:t> a réalisé et supervisé plusieurs projets ou programmes de LEAN. Véritable "mentor" pour les Black Belt, il les forme et les assiste dans les domaines du Lean, du Six Sigma et des outils associés.</a:t>
            </a:r>
          </a:p>
        </p:txBody>
      </p:sp>
      <p:sp>
        <p:nvSpPr>
          <p:cNvPr id="19" name="Right Arrow 18"/>
          <p:cNvSpPr/>
          <p:nvPr/>
        </p:nvSpPr>
        <p:spPr>
          <a:xfrm rot="17749152">
            <a:off x="-411870" y="3886359"/>
            <a:ext cx="2921978" cy="416886"/>
          </a:xfrm>
          <a:prstGeom prst="rightArrow">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chemeClr val="bg1"/>
                </a:solidFill>
              </a:ln>
            </a:endParaRPr>
          </a:p>
        </p:txBody>
      </p:sp>
    </p:spTree>
    <p:extLst>
      <p:ext uri="{BB962C8B-B14F-4D97-AF65-F5344CB8AC3E}">
        <p14:creationId xmlns:p14="http://schemas.microsoft.com/office/powerpoint/2010/main" val="385872472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fr-FR" dirty="0" smtClean="0"/>
              <a:t>Nos objectifs</a:t>
            </a:r>
            <a:endParaRPr lang="fr-FR" dirty="0"/>
          </a:p>
        </p:txBody>
      </p:sp>
      <p:sp>
        <p:nvSpPr>
          <p:cNvPr id="3" name="Title 2"/>
          <p:cNvSpPr>
            <a:spLocks noGrp="1"/>
          </p:cNvSpPr>
          <p:nvPr>
            <p:ph type="title"/>
          </p:nvPr>
        </p:nvSpPr>
        <p:spPr/>
        <p:txBody>
          <a:bodyPr/>
          <a:lstStyle/>
          <a:p>
            <a:r>
              <a:rPr lang="fr-FR" dirty="0" smtClean="0"/>
              <a:t>La communauté LSS Deloitte</a:t>
            </a:r>
            <a:endParaRPr lang="fr-FR" dirty="0"/>
          </a:p>
        </p:txBody>
      </p:sp>
      <p:sp>
        <p:nvSpPr>
          <p:cNvPr id="7" name="Espace réservé du contenu 2"/>
          <p:cNvSpPr txBox="1">
            <a:spLocks/>
          </p:cNvSpPr>
          <p:nvPr/>
        </p:nvSpPr>
        <p:spPr>
          <a:xfrm>
            <a:off x="1422890" y="1589539"/>
            <a:ext cx="7335224" cy="4598781"/>
          </a:xfrm>
          <a:prstGeom prst="rect">
            <a:avLst/>
          </a:prstGeom>
        </p:spPr>
        <p:txBody>
          <a:bodyPr vert="horz" lIns="0" tIns="0" rIns="0" bIns="0" rtlCol="0">
            <a:noAutofit/>
          </a:bodyPr>
          <a:lstStyle>
            <a:lvl1pPr marL="0" indent="0" algn="l" defTabSz="914400" rtl="0" eaLnBrk="1" latinLnBrk="0" hangingPunct="1">
              <a:spcBef>
                <a:spcPts val="1200"/>
              </a:spcBef>
              <a:buFont typeface="Arial" pitchFamily="34" charset="0"/>
              <a:buNone/>
              <a:defRPr sz="3000" b="0" kern="1200">
                <a:solidFill>
                  <a:schemeClr val="accent5"/>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0000"/>
              </a:lnSpc>
            </a:pPr>
            <a:r>
              <a:rPr lang="fr-FR" sz="1477" b="1" dirty="0">
                <a:solidFill>
                  <a:schemeClr val="accent3"/>
                </a:solidFill>
              </a:rPr>
              <a:t>Pour nos Collaborateurs </a:t>
            </a:r>
            <a:endParaRPr lang="fr-FR" sz="1477" dirty="0">
              <a:solidFill>
                <a:schemeClr val="accent3"/>
              </a:solidFill>
            </a:endParaRPr>
          </a:p>
          <a:p>
            <a:pPr marL="158265" indent="-158265" algn="just">
              <a:lnSpc>
                <a:spcPct val="120000"/>
              </a:lnSpc>
              <a:spcBef>
                <a:spcPts val="277"/>
              </a:spcBef>
              <a:buFont typeface="Wingdings" panose="05000000000000000000" pitchFamily="2" charset="2"/>
              <a:buChar char="§"/>
            </a:pPr>
            <a:r>
              <a:rPr lang="fr-FR" sz="1154" dirty="0">
                <a:solidFill>
                  <a:schemeClr val="tx1">
                    <a:lumMod val="50000"/>
                    <a:lumOff val="50000"/>
                  </a:schemeClr>
                </a:solidFill>
              </a:rPr>
              <a:t>Contribuer à leur </a:t>
            </a:r>
            <a:r>
              <a:rPr lang="fr-FR" sz="1154" b="1" dirty="0">
                <a:solidFill>
                  <a:schemeClr val="tx1">
                    <a:lumMod val="50000"/>
                    <a:lumOff val="50000"/>
                  </a:schemeClr>
                </a:solidFill>
              </a:rPr>
              <a:t>développement personnel </a:t>
            </a:r>
            <a:r>
              <a:rPr lang="fr-FR" sz="1154" dirty="0">
                <a:solidFill>
                  <a:schemeClr val="tx1">
                    <a:lumMod val="50000"/>
                    <a:lumOff val="50000"/>
                  </a:schemeClr>
                </a:solidFill>
              </a:rPr>
              <a:t>en les aidant à acquérir des compétences complémentaires communes dans les domaines de la résolution de problème, de l’amélioration continue et de la conduite du changement</a:t>
            </a:r>
          </a:p>
          <a:p>
            <a:pPr marL="158265" indent="-158265" algn="just">
              <a:lnSpc>
                <a:spcPct val="120000"/>
              </a:lnSpc>
              <a:spcBef>
                <a:spcPts val="277"/>
              </a:spcBef>
              <a:buFont typeface="Wingdings" panose="05000000000000000000" pitchFamily="2" charset="2"/>
              <a:buChar char="§"/>
            </a:pPr>
            <a:r>
              <a:rPr lang="fr-FR" sz="1154" dirty="0">
                <a:solidFill>
                  <a:schemeClr val="tx1">
                    <a:lumMod val="50000"/>
                    <a:lumOff val="50000"/>
                  </a:schemeClr>
                </a:solidFill>
              </a:rPr>
              <a:t>Contribuer à une </a:t>
            </a:r>
            <a:r>
              <a:rPr lang="fr-FR" sz="1154" b="1" dirty="0">
                <a:solidFill>
                  <a:schemeClr val="tx1">
                    <a:lumMod val="50000"/>
                    <a:lumOff val="50000"/>
                  </a:schemeClr>
                </a:solidFill>
              </a:rPr>
              <a:t>initiative transverse  Deloitte France </a:t>
            </a:r>
            <a:r>
              <a:rPr lang="fr-FR" sz="1154" dirty="0">
                <a:solidFill>
                  <a:schemeClr val="tx1">
                    <a:lumMod val="50000"/>
                    <a:lumOff val="50000"/>
                  </a:schemeClr>
                </a:solidFill>
              </a:rPr>
              <a:t>et d'élargir leur réseau au sein de la firme</a:t>
            </a:r>
          </a:p>
          <a:p>
            <a:pPr marL="158265" indent="-158265" algn="just">
              <a:lnSpc>
                <a:spcPct val="120000"/>
              </a:lnSpc>
              <a:spcBef>
                <a:spcPts val="277"/>
              </a:spcBef>
              <a:buFont typeface="Wingdings" panose="05000000000000000000" pitchFamily="2" charset="2"/>
              <a:buChar char="§"/>
            </a:pPr>
            <a:r>
              <a:rPr lang="fr-FR" sz="1154" dirty="0">
                <a:solidFill>
                  <a:schemeClr val="tx1">
                    <a:lumMod val="50000"/>
                    <a:lumOff val="50000"/>
                  </a:schemeClr>
                </a:solidFill>
              </a:rPr>
              <a:t>Faciliter la recherche d’information pour la rédaction de propositions commerciales</a:t>
            </a:r>
          </a:p>
          <a:p>
            <a:pPr marL="158265" indent="-158265" algn="just">
              <a:lnSpc>
                <a:spcPct val="120000"/>
              </a:lnSpc>
              <a:spcBef>
                <a:spcPts val="277"/>
              </a:spcBef>
              <a:buFont typeface="Wingdings" panose="05000000000000000000" pitchFamily="2" charset="2"/>
              <a:buChar char="§"/>
            </a:pPr>
            <a:r>
              <a:rPr lang="fr-FR" sz="1154" dirty="0">
                <a:solidFill>
                  <a:schemeClr val="tx1">
                    <a:lumMod val="50000"/>
                    <a:lumOff val="50000"/>
                  </a:schemeClr>
                </a:solidFill>
              </a:rPr>
              <a:t>Mettre en valeur auprès de leur CR et associés leurs contributions tant sur le plan du développement commercial (porter l'offre Lean) que sur le plan marketing (Eminence)</a:t>
            </a:r>
          </a:p>
          <a:p>
            <a:pPr algn="just">
              <a:lnSpc>
                <a:spcPct val="120000"/>
              </a:lnSpc>
            </a:pPr>
            <a:r>
              <a:rPr lang="fr-FR" sz="1477" b="1" dirty="0">
                <a:solidFill>
                  <a:schemeClr val="accent2"/>
                </a:solidFill>
              </a:rPr>
              <a:t>Pour Deloitte France et global</a:t>
            </a:r>
            <a:endParaRPr lang="fr-FR" sz="1477" dirty="0">
              <a:solidFill>
                <a:schemeClr val="accent2"/>
              </a:solidFill>
            </a:endParaRPr>
          </a:p>
          <a:p>
            <a:pPr marL="158265" indent="-158265" algn="just">
              <a:lnSpc>
                <a:spcPct val="120000"/>
              </a:lnSpc>
              <a:spcBef>
                <a:spcPts val="277"/>
              </a:spcBef>
              <a:buFont typeface="Wingdings" panose="05000000000000000000" pitchFamily="2" charset="2"/>
              <a:buChar char="§"/>
            </a:pPr>
            <a:r>
              <a:rPr lang="fr-FR" sz="1154" dirty="0">
                <a:solidFill>
                  <a:schemeClr val="tx1">
                    <a:lumMod val="50000"/>
                    <a:lumOff val="50000"/>
                  </a:schemeClr>
                </a:solidFill>
              </a:rPr>
              <a:t>Consolider et </a:t>
            </a:r>
            <a:r>
              <a:rPr lang="fr-FR" sz="1154" b="1" dirty="0">
                <a:solidFill>
                  <a:schemeClr val="tx1">
                    <a:lumMod val="50000"/>
                    <a:lumOff val="50000"/>
                  </a:schemeClr>
                </a:solidFill>
              </a:rPr>
              <a:t>développer de nouvelles offres </a:t>
            </a:r>
            <a:r>
              <a:rPr lang="fr-FR" sz="1154" dirty="0">
                <a:solidFill>
                  <a:schemeClr val="tx1">
                    <a:lumMod val="50000"/>
                    <a:lumOff val="50000"/>
                  </a:schemeClr>
                </a:solidFill>
              </a:rPr>
              <a:t>dans l’excellence opérationnelle</a:t>
            </a:r>
          </a:p>
          <a:p>
            <a:pPr marL="158265" indent="-158265" algn="just">
              <a:lnSpc>
                <a:spcPct val="120000"/>
              </a:lnSpc>
              <a:spcBef>
                <a:spcPts val="277"/>
              </a:spcBef>
              <a:buFont typeface="Wingdings" panose="05000000000000000000" pitchFamily="2" charset="2"/>
              <a:buChar char="§"/>
            </a:pPr>
            <a:r>
              <a:rPr lang="fr-FR" sz="1154" b="1" dirty="0">
                <a:solidFill>
                  <a:schemeClr val="tx1">
                    <a:lumMod val="50000"/>
                    <a:lumOff val="50000"/>
                  </a:schemeClr>
                </a:solidFill>
              </a:rPr>
              <a:t>Fédérer les compétences </a:t>
            </a:r>
            <a:r>
              <a:rPr lang="fr-FR" sz="1154" dirty="0">
                <a:solidFill>
                  <a:schemeClr val="tx1">
                    <a:lumMod val="50000"/>
                    <a:lumOff val="50000"/>
                  </a:schemeClr>
                </a:solidFill>
              </a:rPr>
              <a:t>internes d'amélioration de la performance</a:t>
            </a:r>
          </a:p>
          <a:p>
            <a:pPr marL="158265" indent="-158265" algn="just">
              <a:lnSpc>
                <a:spcPct val="120000"/>
              </a:lnSpc>
              <a:spcBef>
                <a:spcPts val="277"/>
              </a:spcBef>
              <a:buFont typeface="Wingdings" panose="05000000000000000000" pitchFamily="2" charset="2"/>
              <a:buChar char="§"/>
            </a:pPr>
            <a:r>
              <a:rPr lang="fr-FR" sz="1154" dirty="0">
                <a:solidFill>
                  <a:schemeClr val="tx1">
                    <a:lumMod val="50000"/>
                    <a:lumOff val="50000"/>
                  </a:schemeClr>
                </a:solidFill>
              </a:rPr>
              <a:t>Établir un relais avec les </a:t>
            </a:r>
            <a:r>
              <a:rPr lang="fr-FR" sz="1154" b="1" dirty="0">
                <a:solidFill>
                  <a:schemeClr val="tx1">
                    <a:lumMod val="50000"/>
                    <a:lumOff val="50000"/>
                  </a:schemeClr>
                </a:solidFill>
              </a:rPr>
              <a:t>initiatives LSS européennes ou globales </a:t>
            </a:r>
            <a:r>
              <a:rPr lang="fr-FR" sz="1154" dirty="0">
                <a:solidFill>
                  <a:schemeClr val="tx1">
                    <a:lumMod val="50000"/>
                    <a:lumOff val="50000"/>
                  </a:schemeClr>
                </a:solidFill>
              </a:rPr>
              <a:t>pour pouvoir répondre aux enjeux de clients multinationaux</a:t>
            </a:r>
          </a:p>
          <a:p>
            <a:pPr algn="just">
              <a:lnSpc>
                <a:spcPct val="120000"/>
              </a:lnSpc>
            </a:pPr>
            <a:r>
              <a:rPr lang="fr-FR" sz="1477" b="1" dirty="0">
                <a:solidFill>
                  <a:srgbClr val="002060"/>
                </a:solidFill>
              </a:rPr>
              <a:t>Pour nos Clients</a:t>
            </a:r>
            <a:endParaRPr lang="fr-FR" sz="1477" dirty="0">
              <a:solidFill>
                <a:srgbClr val="002060"/>
              </a:solidFill>
            </a:endParaRPr>
          </a:p>
          <a:p>
            <a:pPr marL="158265" indent="-158265" algn="just">
              <a:lnSpc>
                <a:spcPct val="120000"/>
              </a:lnSpc>
              <a:spcBef>
                <a:spcPts val="277"/>
              </a:spcBef>
              <a:buFont typeface="Wingdings" panose="05000000000000000000" pitchFamily="2" charset="2"/>
              <a:buChar char="§"/>
            </a:pPr>
            <a:r>
              <a:rPr lang="fr-FR" sz="1154" b="1" dirty="0">
                <a:solidFill>
                  <a:schemeClr val="tx1">
                    <a:lumMod val="50000"/>
                    <a:lumOff val="50000"/>
                  </a:schemeClr>
                </a:solidFill>
              </a:rPr>
              <a:t>Répondre à des enjeux et problématiques métiers </a:t>
            </a:r>
            <a:r>
              <a:rPr lang="fr-FR" sz="1154" dirty="0">
                <a:solidFill>
                  <a:schemeClr val="tx1">
                    <a:lumMod val="50000"/>
                    <a:lumOff val="50000"/>
                  </a:schemeClr>
                </a:solidFill>
              </a:rPr>
              <a:t>d'amélioration de la qualité et du service client, d'efficacité opérationnelle, d'engagement des employés et de réduction de couts</a:t>
            </a:r>
          </a:p>
          <a:p>
            <a:pPr marL="158265" indent="-158265" algn="just">
              <a:lnSpc>
                <a:spcPct val="120000"/>
              </a:lnSpc>
              <a:spcBef>
                <a:spcPts val="277"/>
              </a:spcBef>
              <a:buFont typeface="Wingdings" panose="05000000000000000000" pitchFamily="2" charset="2"/>
              <a:buChar char="§"/>
            </a:pPr>
            <a:r>
              <a:rPr lang="fr-FR" sz="1154" dirty="0">
                <a:solidFill>
                  <a:schemeClr val="tx1">
                    <a:lumMod val="50000"/>
                    <a:lumOff val="50000"/>
                  </a:schemeClr>
                </a:solidFill>
              </a:rPr>
              <a:t>Etablir ou redynamiser leurs </a:t>
            </a:r>
            <a:r>
              <a:rPr lang="fr-FR" sz="1154" b="1" dirty="0">
                <a:solidFill>
                  <a:schemeClr val="tx1">
                    <a:lumMod val="50000"/>
                    <a:lumOff val="50000"/>
                  </a:schemeClr>
                </a:solidFill>
              </a:rPr>
              <a:t>programmes d'excellence opérationnelle </a:t>
            </a:r>
            <a:r>
              <a:rPr lang="fr-FR" sz="1154" dirty="0">
                <a:solidFill>
                  <a:schemeClr val="tx1">
                    <a:lumMod val="50000"/>
                    <a:lumOff val="50000"/>
                  </a:schemeClr>
                </a:solidFill>
              </a:rPr>
              <a:t>ou d'amélioration continue</a:t>
            </a:r>
          </a:p>
          <a:p>
            <a:pPr marL="158265" indent="-158265" algn="just">
              <a:lnSpc>
                <a:spcPct val="120000"/>
              </a:lnSpc>
              <a:spcBef>
                <a:spcPts val="277"/>
              </a:spcBef>
              <a:buFont typeface="Wingdings" panose="05000000000000000000" pitchFamily="2" charset="2"/>
              <a:buChar char="§"/>
            </a:pPr>
            <a:r>
              <a:rPr lang="fr-FR" sz="1154" dirty="0">
                <a:solidFill>
                  <a:schemeClr val="tx1">
                    <a:lumMod val="50000"/>
                    <a:lumOff val="50000"/>
                  </a:schemeClr>
                </a:solidFill>
              </a:rPr>
              <a:t>Bénéficier de </a:t>
            </a:r>
            <a:r>
              <a:rPr lang="fr-FR" sz="1154" b="1" dirty="0">
                <a:solidFill>
                  <a:schemeClr val="tx1">
                    <a:lumMod val="50000"/>
                    <a:lumOff val="50000"/>
                  </a:schemeClr>
                </a:solidFill>
              </a:rPr>
              <a:t>points de vue novateurs et innovants </a:t>
            </a:r>
            <a:r>
              <a:rPr lang="fr-FR" sz="1154" dirty="0">
                <a:solidFill>
                  <a:schemeClr val="tx1">
                    <a:lumMod val="50000"/>
                    <a:lumOff val="50000"/>
                  </a:schemeClr>
                </a:solidFill>
              </a:rPr>
              <a:t>dans l’excellence opérationnelle</a:t>
            </a:r>
          </a:p>
        </p:txBody>
      </p:sp>
      <p:sp>
        <p:nvSpPr>
          <p:cNvPr id="8" name="Freeform 408"/>
          <p:cNvSpPr>
            <a:spLocks noEditPoints="1"/>
          </p:cNvSpPr>
          <p:nvPr/>
        </p:nvSpPr>
        <p:spPr bwMode="auto">
          <a:xfrm>
            <a:off x="365110" y="1691260"/>
            <a:ext cx="664570" cy="544217"/>
          </a:xfrm>
          <a:custGeom>
            <a:avLst/>
            <a:gdLst>
              <a:gd name="T0" fmla="*/ 96 w 127"/>
              <a:gd name="T1" fmla="*/ 62 h 104"/>
              <a:gd name="T2" fmla="*/ 72 w 127"/>
              <a:gd name="T3" fmla="*/ 59 h 104"/>
              <a:gd name="T4" fmla="*/ 74 w 127"/>
              <a:gd name="T5" fmla="*/ 37 h 104"/>
              <a:gd name="T6" fmla="*/ 82 w 127"/>
              <a:gd name="T7" fmla="*/ 20 h 104"/>
              <a:gd name="T8" fmla="*/ 110 w 127"/>
              <a:gd name="T9" fmla="*/ 18 h 104"/>
              <a:gd name="T10" fmla="*/ 116 w 127"/>
              <a:gd name="T11" fmla="*/ 37 h 104"/>
              <a:gd name="T12" fmla="*/ 105 w 127"/>
              <a:gd name="T13" fmla="*/ 59 h 104"/>
              <a:gd name="T14" fmla="*/ 68 w 127"/>
              <a:gd name="T15" fmla="*/ 34 h 104"/>
              <a:gd name="T16" fmla="*/ 66 w 127"/>
              <a:gd name="T17" fmla="*/ 43 h 104"/>
              <a:gd name="T18" fmla="*/ 63 w 127"/>
              <a:gd name="T19" fmla="*/ 48 h 104"/>
              <a:gd name="T20" fmla="*/ 48 w 127"/>
              <a:gd name="T21" fmla="*/ 66 h 104"/>
              <a:gd name="T22" fmla="*/ 26 w 127"/>
              <a:gd name="T23" fmla="*/ 62 h 104"/>
              <a:gd name="T24" fmla="*/ 17 w 127"/>
              <a:gd name="T25" fmla="*/ 48 h 104"/>
              <a:gd name="T26" fmla="*/ 12 w 127"/>
              <a:gd name="T27" fmla="*/ 35 h 104"/>
              <a:gd name="T28" fmla="*/ 14 w 127"/>
              <a:gd name="T29" fmla="*/ 32 h 104"/>
              <a:gd name="T30" fmla="*/ 15 w 127"/>
              <a:gd name="T31" fmla="*/ 11 h 104"/>
              <a:gd name="T32" fmla="*/ 29 w 127"/>
              <a:gd name="T33" fmla="*/ 1 h 104"/>
              <a:gd name="T34" fmla="*/ 59 w 127"/>
              <a:gd name="T35" fmla="*/ 6 h 104"/>
              <a:gd name="T36" fmla="*/ 66 w 127"/>
              <a:gd name="T37" fmla="*/ 23 h 104"/>
              <a:gd name="T38" fmla="*/ 11 w 127"/>
              <a:gd name="T39" fmla="*/ 68 h 104"/>
              <a:gd name="T40" fmla="*/ 29 w 127"/>
              <a:gd name="T41" fmla="*/ 74 h 104"/>
              <a:gd name="T42" fmla="*/ 45 w 127"/>
              <a:gd name="T43" fmla="*/ 76 h 104"/>
              <a:gd name="T44" fmla="*/ 59 w 127"/>
              <a:gd name="T45" fmla="*/ 68 h 104"/>
              <a:gd name="T46" fmla="*/ 77 w 127"/>
              <a:gd name="T47" fmla="*/ 84 h 104"/>
              <a:gd name="T48" fmla="*/ 0 w 127"/>
              <a:gd name="T49" fmla="*/ 104 h 104"/>
              <a:gd name="T50" fmla="*/ 4 w 127"/>
              <a:gd name="T51" fmla="*/ 76 h 104"/>
              <a:gd name="T52" fmla="*/ 63 w 127"/>
              <a:gd name="T53" fmla="*/ 35 h 104"/>
              <a:gd name="T54" fmla="*/ 59 w 127"/>
              <a:gd name="T55" fmla="*/ 31 h 104"/>
              <a:gd name="T56" fmla="*/ 26 w 127"/>
              <a:gd name="T57" fmla="*/ 29 h 104"/>
              <a:gd name="T58" fmla="*/ 17 w 127"/>
              <a:gd name="T59" fmla="*/ 35 h 104"/>
              <a:gd name="T60" fmla="*/ 17 w 127"/>
              <a:gd name="T61" fmla="*/ 37 h 104"/>
              <a:gd name="T62" fmla="*/ 20 w 127"/>
              <a:gd name="T63" fmla="*/ 45 h 104"/>
              <a:gd name="T64" fmla="*/ 29 w 127"/>
              <a:gd name="T65" fmla="*/ 59 h 104"/>
              <a:gd name="T66" fmla="*/ 40 w 127"/>
              <a:gd name="T67" fmla="*/ 63 h 104"/>
              <a:gd name="T68" fmla="*/ 57 w 127"/>
              <a:gd name="T69" fmla="*/ 53 h 104"/>
              <a:gd name="T70" fmla="*/ 60 w 127"/>
              <a:gd name="T71" fmla="*/ 45 h 104"/>
              <a:gd name="T72" fmla="*/ 63 w 127"/>
              <a:gd name="T73" fmla="*/ 37 h 104"/>
              <a:gd name="T74" fmla="*/ 82 w 127"/>
              <a:gd name="T75" fmla="*/ 65 h 104"/>
              <a:gd name="T76" fmla="*/ 80 w 127"/>
              <a:gd name="T77" fmla="*/ 71 h 104"/>
              <a:gd name="T78" fmla="*/ 127 w 127"/>
              <a:gd name="T79" fmla="*/ 90 h 104"/>
              <a:gd name="T80" fmla="*/ 114 w 127"/>
              <a:gd name="T81" fmla="*/ 66 h 104"/>
              <a:gd name="T82" fmla="*/ 96 w 127"/>
              <a:gd name="T83" fmla="*/ 70 h 104"/>
              <a:gd name="T84" fmla="*/ 82 w 127"/>
              <a:gd name="T85" fmla="*/ 65 h 104"/>
              <a:gd name="T86" fmla="*/ 110 w 127"/>
              <a:gd name="T87" fmla="*/ 35 h 104"/>
              <a:gd name="T88" fmla="*/ 82 w 127"/>
              <a:gd name="T89" fmla="*/ 45 h 104"/>
              <a:gd name="T90" fmla="*/ 83 w 127"/>
              <a:gd name="T91" fmla="*/ 51 h 104"/>
              <a:gd name="T92" fmla="*/ 96 w 127"/>
              <a:gd name="T93" fmla="*/ 59 h 104"/>
              <a:gd name="T94" fmla="*/ 110 w 127"/>
              <a:gd name="T95" fmla="*/ 4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04">
                <a:moveTo>
                  <a:pt x="105" y="59"/>
                </a:moveTo>
                <a:lnTo>
                  <a:pt x="105" y="59"/>
                </a:lnTo>
                <a:lnTo>
                  <a:pt x="96" y="62"/>
                </a:lnTo>
                <a:lnTo>
                  <a:pt x="96" y="62"/>
                </a:lnTo>
                <a:lnTo>
                  <a:pt x="96" y="62"/>
                </a:lnTo>
                <a:lnTo>
                  <a:pt x="96" y="62"/>
                </a:lnTo>
                <a:lnTo>
                  <a:pt x="88" y="59"/>
                </a:lnTo>
                <a:lnTo>
                  <a:pt x="72" y="59"/>
                </a:lnTo>
                <a:lnTo>
                  <a:pt x="74" y="45"/>
                </a:lnTo>
                <a:lnTo>
                  <a:pt x="74" y="45"/>
                </a:lnTo>
                <a:lnTo>
                  <a:pt x="74" y="45"/>
                </a:lnTo>
                <a:lnTo>
                  <a:pt x="74" y="37"/>
                </a:lnTo>
                <a:lnTo>
                  <a:pt x="76" y="29"/>
                </a:lnTo>
                <a:lnTo>
                  <a:pt x="79" y="23"/>
                </a:lnTo>
                <a:lnTo>
                  <a:pt x="82" y="20"/>
                </a:lnTo>
                <a:lnTo>
                  <a:pt x="82" y="20"/>
                </a:lnTo>
                <a:lnTo>
                  <a:pt x="88" y="15"/>
                </a:lnTo>
                <a:lnTo>
                  <a:pt x="96" y="15"/>
                </a:lnTo>
                <a:lnTo>
                  <a:pt x="102" y="15"/>
                </a:lnTo>
                <a:lnTo>
                  <a:pt x="110" y="18"/>
                </a:lnTo>
                <a:lnTo>
                  <a:pt x="110" y="18"/>
                </a:lnTo>
                <a:lnTo>
                  <a:pt x="113" y="23"/>
                </a:lnTo>
                <a:lnTo>
                  <a:pt x="114" y="29"/>
                </a:lnTo>
                <a:lnTo>
                  <a:pt x="116" y="37"/>
                </a:lnTo>
                <a:lnTo>
                  <a:pt x="117" y="45"/>
                </a:lnTo>
                <a:lnTo>
                  <a:pt x="117" y="45"/>
                </a:lnTo>
                <a:lnTo>
                  <a:pt x="117" y="59"/>
                </a:lnTo>
                <a:lnTo>
                  <a:pt x="105" y="59"/>
                </a:lnTo>
                <a:lnTo>
                  <a:pt x="105" y="59"/>
                </a:lnTo>
                <a:close/>
                <a:moveTo>
                  <a:pt x="66" y="32"/>
                </a:moveTo>
                <a:lnTo>
                  <a:pt x="66" y="32"/>
                </a:lnTo>
                <a:lnTo>
                  <a:pt x="68" y="34"/>
                </a:lnTo>
                <a:lnTo>
                  <a:pt x="68" y="34"/>
                </a:lnTo>
                <a:lnTo>
                  <a:pt x="68" y="35"/>
                </a:lnTo>
                <a:lnTo>
                  <a:pt x="68" y="35"/>
                </a:lnTo>
                <a:lnTo>
                  <a:pt x="66" y="43"/>
                </a:lnTo>
                <a:lnTo>
                  <a:pt x="66" y="43"/>
                </a:lnTo>
                <a:lnTo>
                  <a:pt x="65" y="46"/>
                </a:lnTo>
                <a:lnTo>
                  <a:pt x="63" y="48"/>
                </a:lnTo>
                <a:lnTo>
                  <a:pt x="63" y="48"/>
                </a:lnTo>
                <a:lnTo>
                  <a:pt x="60" y="56"/>
                </a:lnTo>
                <a:lnTo>
                  <a:pt x="54" y="62"/>
                </a:lnTo>
                <a:lnTo>
                  <a:pt x="54" y="62"/>
                </a:lnTo>
                <a:lnTo>
                  <a:pt x="48" y="66"/>
                </a:lnTo>
                <a:lnTo>
                  <a:pt x="40" y="68"/>
                </a:lnTo>
                <a:lnTo>
                  <a:pt x="40" y="68"/>
                </a:lnTo>
                <a:lnTo>
                  <a:pt x="32" y="66"/>
                </a:lnTo>
                <a:lnTo>
                  <a:pt x="26" y="62"/>
                </a:lnTo>
                <a:lnTo>
                  <a:pt x="26" y="62"/>
                </a:lnTo>
                <a:lnTo>
                  <a:pt x="20" y="56"/>
                </a:lnTo>
                <a:lnTo>
                  <a:pt x="17" y="48"/>
                </a:lnTo>
                <a:lnTo>
                  <a:pt x="17" y="48"/>
                </a:lnTo>
                <a:lnTo>
                  <a:pt x="15" y="46"/>
                </a:lnTo>
                <a:lnTo>
                  <a:pt x="14" y="43"/>
                </a:lnTo>
                <a:lnTo>
                  <a:pt x="14" y="43"/>
                </a:lnTo>
                <a:lnTo>
                  <a:pt x="12" y="35"/>
                </a:lnTo>
                <a:lnTo>
                  <a:pt x="12" y="34"/>
                </a:lnTo>
                <a:lnTo>
                  <a:pt x="12" y="34"/>
                </a:lnTo>
                <a:lnTo>
                  <a:pt x="12" y="34"/>
                </a:lnTo>
                <a:lnTo>
                  <a:pt x="14" y="32"/>
                </a:lnTo>
                <a:lnTo>
                  <a:pt x="14" y="32"/>
                </a:lnTo>
                <a:lnTo>
                  <a:pt x="12" y="23"/>
                </a:lnTo>
                <a:lnTo>
                  <a:pt x="14" y="15"/>
                </a:lnTo>
                <a:lnTo>
                  <a:pt x="15" y="11"/>
                </a:lnTo>
                <a:lnTo>
                  <a:pt x="20" y="6"/>
                </a:lnTo>
                <a:lnTo>
                  <a:pt x="20" y="6"/>
                </a:lnTo>
                <a:lnTo>
                  <a:pt x="23" y="3"/>
                </a:lnTo>
                <a:lnTo>
                  <a:pt x="29" y="1"/>
                </a:lnTo>
                <a:lnTo>
                  <a:pt x="38" y="0"/>
                </a:lnTo>
                <a:lnTo>
                  <a:pt x="49" y="1"/>
                </a:lnTo>
                <a:lnTo>
                  <a:pt x="54" y="3"/>
                </a:lnTo>
                <a:lnTo>
                  <a:pt x="59" y="6"/>
                </a:lnTo>
                <a:lnTo>
                  <a:pt x="59" y="6"/>
                </a:lnTo>
                <a:lnTo>
                  <a:pt x="63" y="9"/>
                </a:lnTo>
                <a:lnTo>
                  <a:pt x="66" y="15"/>
                </a:lnTo>
                <a:lnTo>
                  <a:pt x="66" y="23"/>
                </a:lnTo>
                <a:lnTo>
                  <a:pt x="66" y="32"/>
                </a:lnTo>
                <a:lnTo>
                  <a:pt x="66" y="32"/>
                </a:lnTo>
                <a:close/>
                <a:moveTo>
                  <a:pt x="11" y="68"/>
                </a:moveTo>
                <a:lnTo>
                  <a:pt x="11" y="68"/>
                </a:lnTo>
                <a:lnTo>
                  <a:pt x="21" y="68"/>
                </a:lnTo>
                <a:lnTo>
                  <a:pt x="21" y="68"/>
                </a:lnTo>
                <a:lnTo>
                  <a:pt x="26" y="71"/>
                </a:lnTo>
                <a:lnTo>
                  <a:pt x="29" y="74"/>
                </a:lnTo>
                <a:lnTo>
                  <a:pt x="34" y="76"/>
                </a:lnTo>
                <a:lnTo>
                  <a:pt x="40" y="76"/>
                </a:lnTo>
                <a:lnTo>
                  <a:pt x="40" y="76"/>
                </a:lnTo>
                <a:lnTo>
                  <a:pt x="45" y="76"/>
                </a:lnTo>
                <a:lnTo>
                  <a:pt x="49" y="74"/>
                </a:lnTo>
                <a:lnTo>
                  <a:pt x="54" y="71"/>
                </a:lnTo>
                <a:lnTo>
                  <a:pt x="59" y="68"/>
                </a:lnTo>
                <a:lnTo>
                  <a:pt x="59" y="68"/>
                </a:lnTo>
                <a:lnTo>
                  <a:pt x="69" y="68"/>
                </a:lnTo>
                <a:lnTo>
                  <a:pt x="69" y="68"/>
                </a:lnTo>
                <a:lnTo>
                  <a:pt x="74" y="76"/>
                </a:lnTo>
                <a:lnTo>
                  <a:pt x="77" y="84"/>
                </a:lnTo>
                <a:lnTo>
                  <a:pt x="80" y="94"/>
                </a:lnTo>
                <a:lnTo>
                  <a:pt x="80" y="104"/>
                </a:lnTo>
                <a:lnTo>
                  <a:pt x="80" y="104"/>
                </a:lnTo>
                <a:lnTo>
                  <a:pt x="0" y="104"/>
                </a:lnTo>
                <a:lnTo>
                  <a:pt x="0" y="104"/>
                </a:lnTo>
                <a:lnTo>
                  <a:pt x="0" y="94"/>
                </a:lnTo>
                <a:lnTo>
                  <a:pt x="1" y="85"/>
                </a:lnTo>
                <a:lnTo>
                  <a:pt x="4" y="76"/>
                </a:lnTo>
                <a:lnTo>
                  <a:pt x="11" y="68"/>
                </a:lnTo>
                <a:lnTo>
                  <a:pt x="11" y="68"/>
                </a:lnTo>
                <a:close/>
                <a:moveTo>
                  <a:pt x="63" y="35"/>
                </a:moveTo>
                <a:lnTo>
                  <a:pt x="63" y="35"/>
                </a:lnTo>
                <a:lnTo>
                  <a:pt x="60" y="37"/>
                </a:lnTo>
                <a:lnTo>
                  <a:pt x="60" y="37"/>
                </a:lnTo>
                <a:lnTo>
                  <a:pt x="59" y="31"/>
                </a:lnTo>
                <a:lnTo>
                  <a:pt x="59" y="31"/>
                </a:lnTo>
                <a:lnTo>
                  <a:pt x="43" y="32"/>
                </a:lnTo>
                <a:lnTo>
                  <a:pt x="35" y="32"/>
                </a:lnTo>
                <a:lnTo>
                  <a:pt x="26" y="29"/>
                </a:lnTo>
                <a:lnTo>
                  <a:pt x="26" y="29"/>
                </a:lnTo>
                <a:lnTo>
                  <a:pt x="21" y="37"/>
                </a:lnTo>
                <a:lnTo>
                  <a:pt x="21" y="37"/>
                </a:lnTo>
                <a:lnTo>
                  <a:pt x="17" y="35"/>
                </a:lnTo>
                <a:lnTo>
                  <a:pt x="17" y="35"/>
                </a:lnTo>
                <a:lnTo>
                  <a:pt x="17" y="35"/>
                </a:lnTo>
                <a:lnTo>
                  <a:pt x="17" y="35"/>
                </a:lnTo>
                <a:lnTo>
                  <a:pt x="17" y="37"/>
                </a:lnTo>
                <a:lnTo>
                  <a:pt x="17" y="37"/>
                </a:lnTo>
                <a:lnTo>
                  <a:pt x="17" y="42"/>
                </a:lnTo>
                <a:lnTo>
                  <a:pt x="17" y="42"/>
                </a:lnTo>
                <a:lnTo>
                  <a:pt x="20" y="45"/>
                </a:lnTo>
                <a:lnTo>
                  <a:pt x="20" y="45"/>
                </a:lnTo>
                <a:lnTo>
                  <a:pt x="21" y="46"/>
                </a:lnTo>
                <a:lnTo>
                  <a:pt x="21" y="46"/>
                </a:lnTo>
                <a:lnTo>
                  <a:pt x="24" y="53"/>
                </a:lnTo>
                <a:lnTo>
                  <a:pt x="29" y="59"/>
                </a:lnTo>
                <a:lnTo>
                  <a:pt x="29" y="59"/>
                </a:lnTo>
                <a:lnTo>
                  <a:pt x="34" y="62"/>
                </a:lnTo>
                <a:lnTo>
                  <a:pt x="40" y="63"/>
                </a:lnTo>
                <a:lnTo>
                  <a:pt x="40" y="63"/>
                </a:lnTo>
                <a:lnTo>
                  <a:pt x="46" y="62"/>
                </a:lnTo>
                <a:lnTo>
                  <a:pt x="52" y="59"/>
                </a:lnTo>
                <a:lnTo>
                  <a:pt x="52" y="59"/>
                </a:lnTo>
                <a:lnTo>
                  <a:pt x="57" y="53"/>
                </a:lnTo>
                <a:lnTo>
                  <a:pt x="60" y="46"/>
                </a:lnTo>
                <a:lnTo>
                  <a:pt x="60" y="45"/>
                </a:lnTo>
                <a:lnTo>
                  <a:pt x="60" y="45"/>
                </a:lnTo>
                <a:lnTo>
                  <a:pt x="60" y="45"/>
                </a:lnTo>
                <a:lnTo>
                  <a:pt x="63" y="42"/>
                </a:lnTo>
                <a:lnTo>
                  <a:pt x="63" y="42"/>
                </a:lnTo>
                <a:lnTo>
                  <a:pt x="63" y="37"/>
                </a:lnTo>
                <a:lnTo>
                  <a:pt x="63" y="37"/>
                </a:lnTo>
                <a:lnTo>
                  <a:pt x="63" y="35"/>
                </a:lnTo>
                <a:lnTo>
                  <a:pt x="63" y="35"/>
                </a:lnTo>
                <a:lnTo>
                  <a:pt x="63" y="35"/>
                </a:lnTo>
                <a:close/>
                <a:moveTo>
                  <a:pt x="82" y="65"/>
                </a:moveTo>
                <a:lnTo>
                  <a:pt x="82" y="65"/>
                </a:lnTo>
                <a:lnTo>
                  <a:pt x="77" y="66"/>
                </a:lnTo>
                <a:lnTo>
                  <a:pt x="77" y="66"/>
                </a:lnTo>
                <a:lnTo>
                  <a:pt x="80" y="71"/>
                </a:lnTo>
                <a:lnTo>
                  <a:pt x="82" y="77"/>
                </a:lnTo>
                <a:lnTo>
                  <a:pt x="85" y="90"/>
                </a:lnTo>
                <a:lnTo>
                  <a:pt x="127" y="90"/>
                </a:lnTo>
                <a:lnTo>
                  <a:pt x="127" y="90"/>
                </a:lnTo>
                <a:lnTo>
                  <a:pt x="127" y="84"/>
                </a:lnTo>
                <a:lnTo>
                  <a:pt x="124" y="76"/>
                </a:lnTo>
                <a:lnTo>
                  <a:pt x="117" y="70"/>
                </a:lnTo>
                <a:lnTo>
                  <a:pt x="114" y="66"/>
                </a:lnTo>
                <a:lnTo>
                  <a:pt x="110" y="63"/>
                </a:lnTo>
                <a:lnTo>
                  <a:pt x="110" y="63"/>
                </a:lnTo>
                <a:lnTo>
                  <a:pt x="103" y="68"/>
                </a:lnTo>
                <a:lnTo>
                  <a:pt x="96" y="70"/>
                </a:lnTo>
                <a:lnTo>
                  <a:pt x="96" y="70"/>
                </a:lnTo>
                <a:lnTo>
                  <a:pt x="88" y="68"/>
                </a:lnTo>
                <a:lnTo>
                  <a:pt x="82" y="65"/>
                </a:lnTo>
                <a:lnTo>
                  <a:pt x="82" y="65"/>
                </a:lnTo>
                <a:close/>
                <a:moveTo>
                  <a:pt x="110" y="48"/>
                </a:moveTo>
                <a:lnTo>
                  <a:pt x="110" y="48"/>
                </a:lnTo>
                <a:lnTo>
                  <a:pt x="110" y="35"/>
                </a:lnTo>
                <a:lnTo>
                  <a:pt x="110" y="35"/>
                </a:lnTo>
                <a:lnTo>
                  <a:pt x="97" y="37"/>
                </a:lnTo>
                <a:lnTo>
                  <a:pt x="90" y="37"/>
                </a:lnTo>
                <a:lnTo>
                  <a:pt x="82" y="35"/>
                </a:lnTo>
                <a:lnTo>
                  <a:pt x="82" y="45"/>
                </a:lnTo>
                <a:lnTo>
                  <a:pt x="82" y="45"/>
                </a:lnTo>
                <a:lnTo>
                  <a:pt x="82" y="46"/>
                </a:lnTo>
                <a:lnTo>
                  <a:pt x="82" y="46"/>
                </a:lnTo>
                <a:lnTo>
                  <a:pt x="83" y="51"/>
                </a:lnTo>
                <a:lnTo>
                  <a:pt x="86" y="54"/>
                </a:lnTo>
                <a:lnTo>
                  <a:pt x="91" y="57"/>
                </a:lnTo>
                <a:lnTo>
                  <a:pt x="96" y="59"/>
                </a:lnTo>
                <a:lnTo>
                  <a:pt x="96" y="59"/>
                </a:lnTo>
                <a:lnTo>
                  <a:pt x="100" y="57"/>
                </a:lnTo>
                <a:lnTo>
                  <a:pt x="105" y="56"/>
                </a:lnTo>
                <a:lnTo>
                  <a:pt x="108" y="51"/>
                </a:lnTo>
                <a:lnTo>
                  <a:pt x="110" y="48"/>
                </a:lnTo>
                <a:lnTo>
                  <a:pt x="110" y="48"/>
                </a:lnTo>
                <a:close/>
              </a:path>
            </a:pathLst>
          </a:custGeom>
          <a:solidFill>
            <a:schemeClr val="accent3"/>
          </a:solidFill>
          <a:ln>
            <a:noFill/>
          </a:ln>
          <a:extLst/>
        </p:spPr>
        <p:txBody>
          <a:bodyPr vert="horz" wrap="square" lIns="84406" tIns="42203" rIns="84406" bIns="42203" numCol="1" anchor="t" anchorCtr="0" compatLnSpc="1">
            <a:prstTxWarp prst="textNoShape">
              <a:avLst/>
            </a:prstTxWarp>
          </a:bodyPr>
          <a:lstStyle/>
          <a:p>
            <a:endParaRPr lang="en-US"/>
          </a:p>
        </p:txBody>
      </p:sp>
      <p:sp>
        <p:nvSpPr>
          <p:cNvPr id="9" name="Freeform 17"/>
          <p:cNvSpPr>
            <a:spLocks/>
          </p:cNvSpPr>
          <p:nvPr/>
        </p:nvSpPr>
        <p:spPr bwMode="auto">
          <a:xfrm>
            <a:off x="383605" y="5087312"/>
            <a:ext cx="649426" cy="592218"/>
          </a:xfrm>
          <a:custGeom>
            <a:avLst/>
            <a:gdLst>
              <a:gd name="T0" fmla="*/ 2147483647 w 1525"/>
              <a:gd name="T1" fmla="*/ 2147483647 h 1508"/>
              <a:gd name="T2" fmla="*/ 2147483647 w 1525"/>
              <a:gd name="T3" fmla="*/ 2147483647 h 1508"/>
              <a:gd name="T4" fmla="*/ 2147483647 w 1525"/>
              <a:gd name="T5" fmla="*/ 2147483647 h 1508"/>
              <a:gd name="T6" fmla="*/ 2147483647 w 1525"/>
              <a:gd name="T7" fmla="*/ 2147483647 h 1508"/>
              <a:gd name="T8" fmla="*/ 2147483647 w 1525"/>
              <a:gd name="T9" fmla="*/ 2147483647 h 1508"/>
              <a:gd name="T10" fmla="*/ 2147483647 w 1525"/>
              <a:gd name="T11" fmla="*/ 2147483647 h 1508"/>
              <a:gd name="T12" fmla="*/ 2147483647 w 1525"/>
              <a:gd name="T13" fmla="*/ 2147483647 h 1508"/>
              <a:gd name="T14" fmla="*/ 2147483647 w 1525"/>
              <a:gd name="T15" fmla="*/ 2147483647 h 1508"/>
              <a:gd name="T16" fmla="*/ 2147483647 w 1525"/>
              <a:gd name="T17" fmla="*/ 2147483647 h 1508"/>
              <a:gd name="T18" fmla="*/ 2147483647 w 1525"/>
              <a:gd name="T19" fmla="*/ 2147483647 h 1508"/>
              <a:gd name="T20" fmla="*/ 2147483647 w 1525"/>
              <a:gd name="T21" fmla="*/ 2147483647 h 1508"/>
              <a:gd name="T22" fmla="*/ 2147483647 w 1525"/>
              <a:gd name="T23" fmla="*/ 2147483647 h 1508"/>
              <a:gd name="T24" fmla="*/ 2147483647 w 1525"/>
              <a:gd name="T25" fmla="*/ 2147483647 h 1508"/>
              <a:gd name="T26" fmla="*/ 2147483647 w 1525"/>
              <a:gd name="T27" fmla="*/ 2147483647 h 1508"/>
              <a:gd name="T28" fmla="*/ 2147483647 w 1525"/>
              <a:gd name="T29" fmla="*/ 2147483647 h 1508"/>
              <a:gd name="T30" fmla="*/ 2147483647 w 1525"/>
              <a:gd name="T31" fmla="*/ 2147483647 h 1508"/>
              <a:gd name="T32" fmla="*/ 2147483647 w 1525"/>
              <a:gd name="T33" fmla="*/ 2147483647 h 1508"/>
              <a:gd name="T34" fmla="*/ 2147483647 w 1525"/>
              <a:gd name="T35" fmla="*/ 2147483647 h 1508"/>
              <a:gd name="T36" fmla="*/ 2147483647 w 1525"/>
              <a:gd name="T37" fmla="*/ 2147483647 h 1508"/>
              <a:gd name="T38" fmla="*/ 2147483647 w 1525"/>
              <a:gd name="T39" fmla="*/ 2147483647 h 1508"/>
              <a:gd name="T40" fmla="*/ 2147483647 w 1525"/>
              <a:gd name="T41" fmla="*/ 2147483647 h 1508"/>
              <a:gd name="T42" fmla="*/ 2147483647 w 1525"/>
              <a:gd name="T43" fmla="*/ 2147483647 h 1508"/>
              <a:gd name="T44" fmla="*/ 2147483647 w 1525"/>
              <a:gd name="T45" fmla="*/ 2147483647 h 1508"/>
              <a:gd name="T46" fmla="*/ 2147483647 w 1525"/>
              <a:gd name="T47" fmla="*/ 2147483647 h 1508"/>
              <a:gd name="T48" fmla="*/ 2147483647 w 1525"/>
              <a:gd name="T49" fmla="*/ 2147483647 h 1508"/>
              <a:gd name="T50" fmla="*/ 2147483647 w 1525"/>
              <a:gd name="T51" fmla="*/ 2147483647 h 1508"/>
              <a:gd name="T52" fmla="*/ 2147483647 w 1525"/>
              <a:gd name="T53" fmla="*/ 2147483647 h 1508"/>
              <a:gd name="T54" fmla="*/ 2147483647 w 1525"/>
              <a:gd name="T55" fmla="*/ 2147483647 h 1508"/>
              <a:gd name="T56" fmla="*/ 2147483647 w 1525"/>
              <a:gd name="T57" fmla="*/ 2147483647 h 1508"/>
              <a:gd name="T58" fmla="*/ 2147483647 w 1525"/>
              <a:gd name="T59" fmla="*/ 2147483647 h 1508"/>
              <a:gd name="T60" fmla="*/ 2147483647 w 1525"/>
              <a:gd name="T61" fmla="*/ 2147483647 h 1508"/>
              <a:gd name="T62" fmla="*/ 2147483647 w 1525"/>
              <a:gd name="T63" fmla="*/ 2147483647 h 1508"/>
              <a:gd name="T64" fmla="*/ 2147483647 w 1525"/>
              <a:gd name="T65" fmla="*/ 2147483647 h 1508"/>
              <a:gd name="T66" fmla="*/ 2147483647 w 1525"/>
              <a:gd name="T67" fmla="*/ 2147483647 h 1508"/>
              <a:gd name="T68" fmla="*/ 2147483647 w 1525"/>
              <a:gd name="T69" fmla="*/ 2147483647 h 1508"/>
              <a:gd name="T70" fmla="*/ 2147483647 w 1525"/>
              <a:gd name="T71" fmla="*/ 2147483647 h 1508"/>
              <a:gd name="T72" fmla="*/ 2147483647 w 1525"/>
              <a:gd name="T73" fmla="*/ 2147483647 h 1508"/>
              <a:gd name="T74" fmla="*/ 2147483647 w 1525"/>
              <a:gd name="T75" fmla="*/ 2147483647 h 1508"/>
              <a:gd name="T76" fmla="*/ 2147483647 w 1525"/>
              <a:gd name="T77" fmla="*/ 2147483647 h 1508"/>
              <a:gd name="T78" fmla="*/ 2147483647 w 1525"/>
              <a:gd name="T79" fmla="*/ 2147483647 h 1508"/>
              <a:gd name="T80" fmla="*/ 2147483647 w 1525"/>
              <a:gd name="T81" fmla="*/ 2147483647 h 1508"/>
              <a:gd name="T82" fmla="*/ 2147483647 w 1525"/>
              <a:gd name="T83" fmla="*/ 2147483647 h 1508"/>
              <a:gd name="T84" fmla="*/ 2147483647 w 1525"/>
              <a:gd name="T85" fmla="*/ 2147483647 h 1508"/>
              <a:gd name="T86" fmla="*/ 2147483647 w 1525"/>
              <a:gd name="T87" fmla="*/ 2147483647 h 1508"/>
              <a:gd name="T88" fmla="*/ 2147483647 w 1525"/>
              <a:gd name="T89" fmla="*/ 2147483647 h 1508"/>
              <a:gd name="T90" fmla="*/ 2147483647 w 1525"/>
              <a:gd name="T91" fmla="*/ 2147483647 h 1508"/>
              <a:gd name="T92" fmla="*/ 2147483647 w 1525"/>
              <a:gd name="T93" fmla="*/ 2147483647 h 1508"/>
              <a:gd name="T94" fmla="*/ 2147483647 w 1525"/>
              <a:gd name="T95" fmla="*/ 2147483647 h 1508"/>
              <a:gd name="T96" fmla="*/ 2147483647 w 1525"/>
              <a:gd name="T97" fmla="*/ 2147483647 h 1508"/>
              <a:gd name="T98" fmla="*/ 2147483647 w 1525"/>
              <a:gd name="T99" fmla="*/ 2147483647 h 1508"/>
              <a:gd name="T100" fmla="*/ 2147483647 w 1525"/>
              <a:gd name="T101" fmla="*/ 2147483647 h 1508"/>
              <a:gd name="T102" fmla="*/ 2147483647 w 1525"/>
              <a:gd name="T103" fmla="*/ 2147483647 h 1508"/>
              <a:gd name="T104" fmla="*/ 2147483647 w 1525"/>
              <a:gd name="T105" fmla="*/ 2147483647 h 1508"/>
              <a:gd name="T106" fmla="*/ 2147483647 w 1525"/>
              <a:gd name="T107" fmla="*/ 2147483647 h 1508"/>
              <a:gd name="T108" fmla="*/ 2147483647 w 1525"/>
              <a:gd name="T109" fmla="*/ 2147483647 h 1508"/>
              <a:gd name="T110" fmla="*/ 2147483647 w 1525"/>
              <a:gd name="T111" fmla="*/ 2147483647 h 1508"/>
              <a:gd name="T112" fmla="*/ 2147483647 w 1525"/>
              <a:gd name="T113" fmla="*/ 2147483647 h 1508"/>
              <a:gd name="T114" fmla="*/ 2147483647 w 1525"/>
              <a:gd name="T115" fmla="*/ 2147483647 h 1508"/>
              <a:gd name="T116" fmla="*/ 2147483647 w 1525"/>
              <a:gd name="T117" fmla="*/ 2147483647 h 1508"/>
              <a:gd name="T118" fmla="*/ 2147483647 w 1525"/>
              <a:gd name="T119" fmla="*/ 2147483647 h 1508"/>
              <a:gd name="T120" fmla="*/ 2147483647 w 1525"/>
              <a:gd name="T121" fmla="*/ 2147483647 h 150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25"/>
              <a:gd name="T184" fmla="*/ 0 h 1508"/>
              <a:gd name="T185" fmla="*/ 1525 w 1525"/>
              <a:gd name="T186" fmla="*/ 1508 h 150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25" h="1508">
                <a:moveTo>
                  <a:pt x="1512" y="288"/>
                </a:moveTo>
                <a:lnTo>
                  <a:pt x="1448" y="247"/>
                </a:lnTo>
                <a:lnTo>
                  <a:pt x="1432" y="246"/>
                </a:lnTo>
                <a:lnTo>
                  <a:pt x="1417" y="245"/>
                </a:lnTo>
                <a:lnTo>
                  <a:pt x="1402" y="246"/>
                </a:lnTo>
                <a:lnTo>
                  <a:pt x="1386" y="248"/>
                </a:lnTo>
                <a:lnTo>
                  <a:pt x="1372" y="252"/>
                </a:lnTo>
                <a:lnTo>
                  <a:pt x="1358" y="258"/>
                </a:lnTo>
                <a:lnTo>
                  <a:pt x="1345" y="267"/>
                </a:lnTo>
                <a:lnTo>
                  <a:pt x="1335" y="279"/>
                </a:lnTo>
                <a:lnTo>
                  <a:pt x="1330" y="290"/>
                </a:lnTo>
                <a:lnTo>
                  <a:pt x="1326" y="310"/>
                </a:lnTo>
                <a:lnTo>
                  <a:pt x="1323" y="335"/>
                </a:lnTo>
                <a:lnTo>
                  <a:pt x="1321" y="359"/>
                </a:lnTo>
                <a:lnTo>
                  <a:pt x="1366" y="359"/>
                </a:lnTo>
                <a:lnTo>
                  <a:pt x="1368" y="344"/>
                </a:lnTo>
                <a:lnTo>
                  <a:pt x="1368" y="329"/>
                </a:lnTo>
                <a:lnTo>
                  <a:pt x="1370" y="317"/>
                </a:lnTo>
                <a:lnTo>
                  <a:pt x="1371" y="312"/>
                </a:lnTo>
                <a:lnTo>
                  <a:pt x="1388" y="300"/>
                </a:lnTo>
                <a:lnTo>
                  <a:pt x="1405" y="293"/>
                </a:lnTo>
                <a:lnTo>
                  <a:pt x="1421" y="291"/>
                </a:lnTo>
                <a:lnTo>
                  <a:pt x="1437" y="291"/>
                </a:lnTo>
                <a:lnTo>
                  <a:pt x="1450" y="293"/>
                </a:lnTo>
                <a:lnTo>
                  <a:pt x="1461" y="295"/>
                </a:lnTo>
                <a:lnTo>
                  <a:pt x="1468" y="298"/>
                </a:lnTo>
                <a:lnTo>
                  <a:pt x="1470" y="299"/>
                </a:lnTo>
                <a:lnTo>
                  <a:pt x="1484" y="385"/>
                </a:lnTo>
                <a:lnTo>
                  <a:pt x="1475" y="396"/>
                </a:lnTo>
                <a:lnTo>
                  <a:pt x="1467" y="405"/>
                </a:lnTo>
                <a:lnTo>
                  <a:pt x="1459" y="412"/>
                </a:lnTo>
                <a:lnTo>
                  <a:pt x="1452" y="416"/>
                </a:lnTo>
                <a:lnTo>
                  <a:pt x="1443" y="418"/>
                </a:lnTo>
                <a:lnTo>
                  <a:pt x="1432" y="419"/>
                </a:lnTo>
                <a:lnTo>
                  <a:pt x="1420" y="420"/>
                </a:lnTo>
                <a:lnTo>
                  <a:pt x="1405" y="420"/>
                </a:lnTo>
                <a:lnTo>
                  <a:pt x="1403" y="420"/>
                </a:lnTo>
                <a:lnTo>
                  <a:pt x="1399" y="419"/>
                </a:lnTo>
                <a:lnTo>
                  <a:pt x="1392" y="416"/>
                </a:lnTo>
                <a:lnTo>
                  <a:pt x="1386" y="414"/>
                </a:lnTo>
                <a:lnTo>
                  <a:pt x="1380" y="410"/>
                </a:lnTo>
                <a:lnTo>
                  <a:pt x="1374" y="405"/>
                </a:lnTo>
                <a:lnTo>
                  <a:pt x="1369" y="400"/>
                </a:lnTo>
                <a:lnTo>
                  <a:pt x="1367" y="394"/>
                </a:lnTo>
                <a:lnTo>
                  <a:pt x="1366" y="389"/>
                </a:lnTo>
                <a:lnTo>
                  <a:pt x="1366" y="380"/>
                </a:lnTo>
                <a:lnTo>
                  <a:pt x="1366" y="370"/>
                </a:lnTo>
                <a:lnTo>
                  <a:pt x="1366" y="359"/>
                </a:lnTo>
                <a:lnTo>
                  <a:pt x="1321" y="359"/>
                </a:lnTo>
                <a:lnTo>
                  <a:pt x="1321" y="374"/>
                </a:lnTo>
                <a:lnTo>
                  <a:pt x="1321" y="387"/>
                </a:lnTo>
                <a:lnTo>
                  <a:pt x="1323" y="399"/>
                </a:lnTo>
                <a:lnTo>
                  <a:pt x="1324" y="408"/>
                </a:lnTo>
                <a:lnTo>
                  <a:pt x="1310" y="416"/>
                </a:lnTo>
                <a:lnTo>
                  <a:pt x="1295" y="426"/>
                </a:lnTo>
                <a:lnTo>
                  <a:pt x="1280" y="435"/>
                </a:lnTo>
                <a:lnTo>
                  <a:pt x="1267" y="445"/>
                </a:lnTo>
                <a:lnTo>
                  <a:pt x="1253" y="455"/>
                </a:lnTo>
                <a:lnTo>
                  <a:pt x="1240" y="466"/>
                </a:lnTo>
                <a:lnTo>
                  <a:pt x="1226" y="477"/>
                </a:lnTo>
                <a:lnTo>
                  <a:pt x="1214" y="488"/>
                </a:lnTo>
                <a:lnTo>
                  <a:pt x="1201" y="500"/>
                </a:lnTo>
                <a:lnTo>
                  <a:pt x="1189" y="512"/>
                </a:lnTo>
                <a:lnTo>
                  <a:pt x="1177" y="524"/>
                </a:lnTo>
                <a:lnTo>
                  <a:pt x="1165" y="537"/>
                </a:lnTo>
                <a:lnTo>
                  <a:pt x="1153" y="550"/>
                </a:lnTo>
                <a:lnTo>
                  <a:pt x="1142" y="563"/>
                </a:lnTo>
                <a:lnTo>
                  <a:pt x="1131" y="577"/>
                </a:lnTo>
                <a:lnTo>
                  <a:pt x="1119" y="591"/>
                </a:lnTo>
                <a:lnTo>
                  <a:pt x="1108" y="606"/>
                </a:lnTo>
                <a:lnTo>
                  <a:pt x="1096" y="620"/>
                </a:lnTo>
                <a:lnTo>
                  <a:pt x="1084" y="634"/>
                </a:lnTo>
                <a:lnTo>
                  <a:pt x="1073" y="649"/>
                </a:lnTo>
                <a:lnTo>
                  <a:pt x="1062" y="664"/>
                </a:lnTo>
                <a:lnTo>
                  <a:pt x="1051" y="679"/>
                </a:lnTo>
                <a:lnTo>
                  <a:pt x="1041" y="694"/>
                </a:lnTo>
                <a:lnTo>
                  <a:pt x="1030" y="710"/>
                </a:lnTo>
                <a:lnTo>
                  <a:pt x="1020" y="677"/>
                </a:lnTo>
                <a:lnTo>
                  <a:pt x="1009" y="643"/>
                </a:lnTo>
                <a:lnTo>
                  <a:pt x="997" y="610"/>
                </a:lnTo>
                <a:lnTo>
                  <a:pt x="986" y="576"/>
                </a:lnTo>
                <a:lnTo>
                  <a:pt x="976" y="543"/>
                </a:lnTo>
                <a:lnTo>
                  <a:pt x="966" y="510"/>
                </a:lnTo>
                <a:lnTo>
                  <a:pt x="955" y="477"/>
                </a:lnTo>
                <a:lnTo>
                  <a:pt x="945" y="443"/>
                </a:lnTo>
                <a:lnTo>
                  <a:pt x="935" y="410"/>
                </a:lnTo>
                <a:lnTo>
                  <a:pt x="925" y="376"/>
                </a:lnTo>
                <a:lnTo>
                  <a:pt x="915" y="342"/>
                </a:lnTo>
                <a:lnTo>
                  <a:pt x="906" y="309"/>
                </a:lnTo>
                <a:lnTo>
                  <a:pt x="898" y="275"/>
                </a:lnTo>
                <a:lnTo>
                  <a:pt x="889" y="242"/>
                </a:lnTo>
                <a:lnTo>
                  <a:pt x="882" y="207"/>
                </a:lnTo>
                <a:lnTo>
                  <a:pt x="874" y="173"/>
                </a:lnTo>
                <a:lnTo>
                  <a:pt x="880" y="167"/>
                </a:lnTo>
                <a:lnTo>
                  <a:pt x="885" y="160"/>
                </a:lnTo>
                <a:lnTo>
                  <a:pt x="891" y="153"/>
                </a:lnTo>
                <a:lnTo>
                  <a:pt x="896" y="145"/>
                </a:lnTo>
                <a:lnTo>
                  <a:pt x="901" y="138"/>
                </a:lnTo>
                <a:lnTo>
                  <a:pt x="905" y="130"/>
                </a:lnTo>
                <a:lnTo>
                  <a:pt x="909" y="122"/>
                </a:lnTo>
                <a:lnTo>
                  <a:pt x="913" y="114"/>
                </a:lnTo>
                <a:lnTo>
                  <a:pt x="865" y="114"/>
                </a:lnTo>
                <a:lnTo>
                  <a:pt x="859" y="124"/>
                </a:lnTo>
                <a:lnTo>
                  <a:pt x="851" y="133"/>
                </a:lnTo>
                <a:lnTo>
                  <a:pt x="841" y="141"/>
                </a:lnTo>
                <a:lnTo>
                  <a:pt x="831" y="146"/>
                </a:lnTo>
                <a:lnTo>
                  <a:pt x="819" y="149"/>
                </a:lnTo>
                <a:lnTo>
                  <a:pt x="806" y="151"/>
                </a:lnTo>
                <a:lnTo>
                  <a:pt x="791" y="149"/>
                </a:lnTo>
                <a:lnTo>
                  <a:pt x="775" y="144"/>
                </a:lnTo>
                <a:lnTo>
                  <a:pt x="770" y="142"/>
                </a:lnTo>
                <a:lnTo>
                  <a:pt x="766" y="140"/>
                </a:lnTo>
                <a:lnTo>
                  <a:pt x="761" y="136"/>
                </a:lnTo>
                <a:lnTo>
                  <a:pt x="757" y="131"/>
                </a:lnTo>
                <a:lnTo>
                  <a:pt x="754" y="127"/>
                </a:lnTo>
                <a:lnTo>
                  <a:pt x="752" y="121"/>
                </a:lnTo>
                <a:lnTo>
                  <a:pt x="750" y="116"/>
                </a:lnTo>
                <a:lnTo>
                  <a:pt x="751" y="110"/>
                </a:lnTo>
                <a:lnTo>
                  <a:pt x="754" y="99"/>
                </a:lnTo>
                <a:lnTo>
                  <a:pt x="760" y="89"/>
                </a:lnTo>
                <a:lnTo>
                  <a:pt x="767" y="80"/>
                </a:lnTo>
                <a:lnTo>
                  <a:pt x="774" y="71"/>
                </a:lnTo>
                <a:lnTo>
                  <a:pt x="783" y="63"/>
                </a:lnTo>
                <a:lnTo>
                  <a:pt x="791" y="54"/>
                </a:lnTo>
                <a:lnTo>
                  <a:pt x="799" y="47"/>
                </a:lnTo>
                <a:lnTo>
                  <a:pt x="805" y="39"/>
                </a:lnTo>
                <a:lnTo>
                  <a:pt x="811" y="38"/>
                </a:lnTo>
                <a:lnTo>
                  <a:pt x="818" y="37"/>
                </a:lnTo>
                <a:lnTo>
                  <a:pt x="825" y="36"/>
                </a:lnTo>
                <a:lnTo>
                  <a:pt x="834" y="36"/>
                </a:lnTo>
                <a:lnTo>
                  <a:pt x="843" y="37"/>
                </a:lnTo>
                <a:lnTo>
                  <a:pt x="851" y="39"/>
                </a:lnTo>
                <a:lnTo>
                  <a:pt x="859" y="43"/>
                </a:lnTo>
                <a:lnTo>
                  <a:pt x="865" y="49"/>
                </a:lnTo>
                <a:lnTo>
                  <a:pt x="870" y="56"/>
                </a:lnTo>
                <a:lnTo>
                  <a:pt x="873" y="95"/>
                </a:lnTo>
                <a:lnTo>
                  <a:pt x="872" y="99"/>
                </a:lnTo>
                <a:lnTo>
                  <a:pt x="869" y="104"/>
                </a:lnTo>
                <a:lnTo>
                  <a:pt x="867" y="110"/>
                </a:lnTo>
                <a:lnTo>
                  <a:pt x="865" y="114"/>
                </a:lnTo>
                <a:lnTo>
                  <a:pt x="913" y="114"/>
                </a:lnTo>
                <a:lnTo>
                  <a:pt x="913" y="67"/>
                </a:lnTo>
                <a:lnTo>
                  <a:pt x="897" y="16"/>
                </a:lnTo>
                <a:lnTo>
                  <a:pt x="890" y="11"/>
                </a:lnTo>
                <a:lnTo>
                  <a:pt x="882" y="7"/>
                </a:lnTo>
                <a:lnTo>
                  <a:pt x="873" y="4"/>
                </a:lnTo>
                <a:lnTo>
                  <a:pt x="864" y="2"/>
                </a:lnTo>
                <a:lnTo>
                  <a:pt x="855" y="1"/>
                </a:lnTo>
                <a:lnTo>
                  <a:pt x="845" y="0"/>
                </a:lnTo>
                <a:lnTo>
                  <a:pt x="834" y="0"/>
                </a:lnTo>
                <a:lnTo>
                  <a:pt x="824" y="0"/>
                </a:lnTo>
                <a:lnTo>
                  <a:pt x="811" y="1"/>
                </a:lnTo>
                <a:lnTo>
                  <a:pt x="799" y="2"/>
                </a:lnTo>
                <a:lnTo>
                  <a:pt x="787" y="4"/>
                </a:lnTo>
                <a:lnTo>
                  <a:pt x="777" y="6"/>
                </a:lnTo>
                <a:lnTo>
                  <a:pt x="769" y="7"/>
                </a:lnTo>
                <a:lnTo>
                  <a:pt x="763" y="9"/>
                </a:lnTo>
                <a:lnTo>
                  <a:pt x="759" y="10"/>
                </a:lnTo>
                <a:lnTo>
                  <a:pt x="758" y="10"/>
                </a:lnTo>
                <a:lnTo>
                  <a:pt x="738" y="26"/>
                </a:lnTo>
                <a:lnTo>
                  <a:pt x="721" y="43"/>
                </a:lnTo>
                <a:lnTo>
                  <a:pt x="707" y="61"/>
                </a:lnTo>
                <a:lnTo>
                  <a:pt x="697" y="80"/>
                </a:lnTo>
                <a:lnTo>
                  <a:pt x="691" y="98"/>
                </a:lnTo>
                <a:lnTo>
                  <a:pt x="689" y="116"/>
                </a:lnTo>
                <a:lnTo>
                  <a:pt x="691" y="133"/>
                </a:lnTo>
                <a:lnTo>
                  <a:pt x="698" y="149"/>
                </a:lnTo>
                <a:lnTo>
                  <a:pt x="706" y="161"/>
                </a:lnTo>
                <a:lnTo>
                  <a:pt x="715" y="172"/>
                </a:lnTo>
                <a:lnTo>
                  <a:pt x="725" y="182"/>
                </a:lnTo>
                <a:lnTo>
                  <a:pt x="736" y="191"/>
                </a:lnTo>
                <a:lnTo>
                  <a:pt x="747" y="199"/>
                </a:lnTo>
                <a:lnTo>
                  <a:pt x="760" y="205"/>
                </a:lnTo>
                <a:lnTo>
                  <a:pt x="774" y="208"/>
                </a:lnTo>
                <a:lnTo>
                  <a:pt x="790" y="209"/>
                </a:lnTo>
                <a:lnTo>
                  <a:pt x="790" y="210"/>
                </a:lnTo>
                <a:lnTo>
                  <a:pt x="790" y="209"/>
                </a:lnTo>
                <a:lnTo>
                  <a:pt x="781" y="234"/>
                </a:lnTo>
                <a:lnTo>
                  <a:pt x="772" y="258"/>
                </a:lnTo>
                <a:lnTo>
                  <a:pt x="763" y="282"/>
                </a:lnTo>
                <a:lnTo>
                  <a:pt x="753" y="305"/>
                </a:lnTo>
                <a:lnTo>
                  <a:pt x="743" y="329"/>
                </a:lnTo>
                <a:lnTo>
                  <a:pt x="733" y="353"/>
                </a:lnTo>
                <a:lnTo>
                  <a:pt x="723" y="376"/>
                </a:lnTo>
                <a:lnTo>
                  <a:pt x="713" y="400"/>
                </a:lnTo>
                <a:lnTo>
                  <a:pt x="702" y="423"/>
                </a:lnTo>
                <a:lnTo>
                  <a:pt x="691" y="447"/>
                </a:lnTo>
                <a:lnTo>
                  <a:pt x="680" y="470"/>
                </a:lnTo>
                <a:lnTo>
                  <a:pt x="669" y="494"/>
                </a:lnTo>
                <a:lnTo>
                  <a:pt x="659" y="517"/>
                </a:lnTo>
                <a:lnTo>
                  <a:pt x="648" y="541"/>
                </a:lnTo>
                <a:lnTo>
                  <a:pt x="637" y="564"/>
                </a:lnTo>
                <a:lnTo>
                  <a:pt x="627" y="588"/>
                </a:lnTo>
                <a:lnTo>
                  <a:pt x="617" y="611"/>
                </a:lnTo>
                <a:lnTo>
                  <a:pt x="608" y="635"/>
                </a:lnTo>
                <a:lnTo>
                  <a:pt x="599" y="659"/>
                </a:lnTo>
                <a:lnTo>
                  <a:pt x="591" y="682"/>
                </a:lnTo>
                <a:lnTo>
                  <a:pt x="583" y="707"/>
                </a:lnTo>
                <a:lnTo>
                  <a:pt x="576" y="730"/>
                </a:lnTo>
                <a:lnTo>
                  <a:pt x="571" y="754"/>
                </a:lnTo>
                <a:lnTo>
                  <a:pt x="565" y="779"/>
                </a:lnTo>
                <a:lnTo>
                  <a:pt x="557" y="762"/>
                </a:lnTo>
                <a:lnTo>
                  <a:pt x="547" y="745"/>
                </a:lnTo>
                <a:lnTo>
                  <a:pt x="537" y="729"/>
                </a:lnTo>
                <a:lnTo>
                  <a:pt x="527" y="713"/>
                </a:lnTo>
                <a:lnTo>
                  <a:pt x="516" y="697"/>
                </a:lnTo>
                <a:lnTo>
                  <a:pt x="504" y="682"/>
                </a:lnTo>
                <a:lnTo>
                  <a:pt x="492" y="666"/>
                </a:lnTo>
                <a:lnTo>
                  <a:pt x="480" y="651"/>
                </a:lnTo>
                <a:lnTo>
                  <a:pt x="467" y="636"/>
                </a:lnTo>
                <a:lnTo>
                  <a:pt x="455" y="622"/>
                </a:lnTo>
                <a:lnTo>
                  <a:pt x="442" y="607"/>
                </a:lnTo>
                <a:lnTo>
                  <a:pt x="429" y="593"/>
                </a:lnTo>
                <a:lnTo>
                  <a:pt x="415" y="579"/>
                </a:lnTo>
                <a:lnTo>
                  <a:pt x="402" y="564"/>
                </a:lnTo>
                <a:lnTo>
                  <a:pt x="388" y="550"/>
                </a:lnTo>
                <a:lnTo>
                  <a:pt x="375" y="536"/>
                </a:lnTo>
                <a:lnTo>
                  <a:pt x="365" y="525"/>
                </a:lnTo>
                <a:lnTo>
                  <a:pt x="353" y="514"/>
                </a:lnTo>
                <a:lnTo>
                  <a:pt x="340" y="503"/>
                </a:lnTo>
                <a:lnTo>
                  <a:pt x="325" y="492"/>
                </a:lnTo>
                <a:lnTo>
                  <a:pt x="311" y="482"/>
                </a:lnTo>
                <a:lnTo>
                  <a:pt x="294" y="471"/>
                </a:lnTo>
                <a:lnTo>
                  <a:pt x="279" y="460"/>
                </a:lnTo>
                <a:lnTo>
                  <a:pt x="263" y="450"/>
                </a:lnTo>
                <a:lnTo>
                  <a:pt x="249" y="441"/>
                </a:lnTo>
                <a:lnTo>
                  <a:pt x="235" y="432"/>
                </a:lnTo>
                <a:lnTo>
                  <a:pt x="222" y="426"/>
                </a:lnTo>
                <a:lnTo>
                  <a:pt x="211" y="419"/>
                </a:lnTo>
                <a:lnTo>
                  <a:pt x="202" y="413"/>
                </a:lnTo>
                <a:lnTo>
                  <a:pt x="195" y="409"/>
                </a:lnTo>
                <a:lnTo>
                  <a:pt x="190" y="407"/>
                </a:lnTo>
                <a:lnTo>
                  <a:pt x="189" y="406"/>
                </a:lnTo>
                <a:lnTo>
                  <a:pt x="192" y="398"/>
                </a:lnTo>
                <a:lnTo>
                  <a:pt x="196" y="389"/>
                </a:lnTo>
                <a:lnTo>
                  <a:pt x="201" y="381"/>
                </a:lnTo>
                <a:lnTo>
                  <a:pt x="205" y="372"/>
                </a:lnTo>
                <a:lnTo>
                  <a:pt x="209" y="364"/>
                </a:lnTo>
                <a:lnTo>
                  <a:pt x="211" y="355"/>
                </a:lnTo>
                <a:lnTo>
                  <a:pt x="212" y="346"/>
                </a:lnTo>
                <a:lnTo>
                  <a:pt x="210" y="338"/>
                </a:lnTo>
                <a:lnTo>
                  <a:pt x="149" y="265"/>
                </a:lnTo>
                <a:lnTo>
                  <a:pt x="138" y="263"/>
                </a:lnTo>
                <a:lnTo>
                  <a:pt x="123" y="262"/>
                </a:lnTo>
                <a:lnTo>
                  <a:pt x="106" y="262"/>
                </a:lnTo>
                <a:lnTo>
                  <a:pt x="88" y="264"/>
                </a:lnTo>
                <a:lnTo>
                  <a:pt x="71" y="266"/>
                </a:lnTo>
                <a:lnTo>
                  <a:pt x="56" y="269"/>
                </a:lnTo>
                <a:lnTo>
                  <a:pt x="44" y="273"/>
                </a:lnTo>
                <a:lnTo>
                  <a:pt x="39" y="277"/>
                </a:lnTo>
                <a:lnTo>
                  <a:pt x="23" y="289"/>
                </a:lnTo>
                <a:lnTo>
                  <a:pt x="12" y="306"/>
                </a:lnTo>
                <a:lnTo>
                  <a:pt x="4" y="325"/>
                </a:lnTo>
                <a:lnTo>
                  <a:pt x="0" y="347"/>
                </a:lnTo>
                <a:lnTo>
                  <a:pt x="0" y="369"/>
                </a:lnTo>
                <a:lnTo>
                  <a:pt x="3" y="390"/>
                </a:lnTo>
                <a:lnTo>
                  <a:pt x="9" y="409"/>
                </a:lnTo>
                <a:lnTo>
                  <a:pt x="19" y="425"/>
                </a:lnTo>
                <a:lnTo>
                  <a:pt x="25" y="431"/>
                </a:lnTo>
                <a:lnTo>
                  <a:pt x="31" y="436"/>
                </a:lnTo>
                <a:lnTo>
                  <a:pt x="38" y="441"/>
                </a:lnTo>
                <a:lnTo>
                  <a:pt x="46" y="446"/>
                </a:lnTo>
                <a:lnTo>
                  <a:pt x="54" y="449"/>
                </a:lnTo>
                <a:lnTo>
                  <a:pt x="62" y="452"/>
                </a:lnTo>
                <a:lnTo>
                  <a:pt x="71" y="455"/>
                </a:lnTo>
                <a:lnTo>
                  <a:pt x="79" y="457"/>
                </a:lnTo>
                <a:lnTo>
                  <a:pt x="79" y="402"/>
                </a:lnTo>
                <a:lnTo>
                  <a:pt x="73" y="400"/>
                </a:lnTo>
                <a:lnTo>
                  <a:pt x="67" y="398"/>
                </a:lnTo>
                <a:lnTo>
                  <a:pt x="61" y="395"/>
                </a:lnTo>
                <a:lnTo>
                  <a:pt x="56" y="392"/>
                </a:lnTo>
                <a:lnTo>
                  <a:pt x="51" y="390"/>
                </a:lnTo>
                <a:lnTo>
                  <a:pt x="48" y="387"/>
                </a:lnTo>
                <a:lnTo>
                  <a:pt x="46" y="384"/>
                </a:lnTo>
                <a:lnTo>
                  <a:pt x="45" y="381"/>
                </a:lnTo>
                <a:lnTo>
                  <a:pt x="44" y="360"/>
                </a:lnTo>
                <a:lnTo>
                  <a:pt x="47" y="344"/>
                </a:lnTo>
                <a:lnTo>
                  <a:pt x="54" y="331"/>
                </a:lnTo>
                <a:lnTo>
                  <a:pt x="62" y="321"/>
                </a:lnTo>
                <a:lnTo>
                  <a:pt x="70" y="313"/>
                </a:lnTo>
                <a:lnTo>
                  <a:pt x="78" y="307"/>
                </a:lnTo>
                <a:lnTo>
                  <a:pt x="82" y="303"/>
                </a:lnTo>
                <a:lnTo>
                  <a:pt x="84" y="300"/>
                </a:lnTo>
                <a:lnTo>
                  <a:pt x="91" y="301"/>
                </a:lnTo>
                <a:lnTo>
                  <a:pt x="99" y="303"/>
                </a:lnTo>
                <a:lnTo>
                  <a:pt x="109" y="305"/>
                </a:lnTo>
                <a:lnTo>
                  <a:pt x="119" y="308"/>
                </a:lnTo>
                <a:lnTo>
                  <a:pt x="128" y="311"/>
                </a:lnTo>
                <a:lnTo>
                  <a:pt x="136" y="313"/>
                </a:lnTo>
                <a:lnTo>
                  <a:pt x="141" y="315"/>
                </a:lnTo>
                <a:lnTo>
                  <a:pt x="143" y="315"/>
                </a:lnTo>
                <a:lnTo>
                  <a:pt x="152" y="325"/>
                </a:lnTo>
                <a:lnTo>
                  <a:pt x="157" y="336"/>
                </a:lnTo>
                <a:lnTo>
                  <a:pt x="158" y="349"/>
                </a:lnTo>
                <a:lnTo>
                  <a:pt x="155" y="362"/>
                </a:lnTo>
                <a:lnTo>
                  <a:pt x="150" y="375"/>
                </a:lnTo>
                <a:lnTo>
                  <a:pt x="145" y="385"/>
                </a:lnTo>
                <a:lnTo>
                  <a:pt x="138" y="395"/>
                </a:lnTo>
                <a:lnTo>
                  <a:pt x="132" y="402"/>
                </a:lnTo>
                <a:lnTo>
                  <a:pt x="128" y="404"/>
                </a:lnTo>
                <a:lnTo>
                  <a:pt x="123" y="405"/>
                </a:lnTo>
                <a:lnTo>
                  <a:pt x="117" y="405"/>
                </a:lnTo>
                <a:lnTo>
                  <a:pt x="109" y="405"/>
                </a:lnTo>
                <a:lnTo>
                  <a:pt x="101" y="405"/>
                </a:lnTo>
                <a:lnTo>
                  <a:pt x="94" y="404"/>
                </a:lnTo>
                <a:lnTo>
                  <a:pt x="86" y="402"/>
                </a:lnTo>
                <a:lnTo>
                  <a:pt x="79" y="402"/>
                </a:lnTo>
                <a:lnTo>
                  <a:pt x="79" y="457"/>
                </a:lnTo>
                <a:lnTo>
                  <a:pt x="84" y="458"/>
                </a:lnTo>
                <a:lnTo>
                  <a:pt x="91" y="458"/>
                </a:lnTo>
                <a:lnTo>
                  <a:pt x="98" y="459"/>
                </a:lnTo>
                <a:lnTo>
                  <a:pt x="105" y="459"/>
                </a:lnTo>
                <a:lnTo>
                  <a:pt x="112" y="459"/>
                </a:lnTo>
                <a:lnTo>
                  <a:pt x="119" y="459"/>
                </a:lnTo>
                <a:lnTo>
                  <a:pt x="125" y="458"/>
                </a:lnTo>
                <a:lnTo>
                  <a:pt x="130" y="457"/>
                </a:lnTo>
                <a:lnTo>
                  <a:pt x="132" y="467"/>
                </a:lnTo>
                <a:lnTo>
                  <a:pt x="140" y="496"/>
                </a:lnTo>
                <a:lnTo>
                  <a:pt x="151" y="541"/>
                </a:lnTo>
                <a:lnTo>
                  <a:pt x="164" y="600"/>
                </a:lnTo>
                <a:lnTo>
                  <a:pt x="179" y="669"/>
                </a:lnTo>
                <a:lnTo>
                  <a:pt x="195" y="747"/>
                </a:lnTo>
                <a:lnTo>
                  <a:pt x="211" y="830"/>
                </a:lnTo>
                <a:lnTo>
                  <a:pt x="225" y="916"/>
                </a:lnTo>
                <a:lnTo>
                  <a:pt x="232" y="968"/>
                </a:lnTo>
                <a:lnTo>
                  <a:pt x="237" y="1025"/>
                </a:lnTo>
                <a:lnTo>
                  <a:pt x="242" y="1084"/>
                </a:lnTo>
                <a:lnTo>
                  <a:pt x="246" y="1141"/>
                </a:lnTo>
                <a:lnTo>
                  <a:pt x="248" y="1191"/>
                </a:lnTo>
                <a:lnTo>
                  <a:pt x="250" y="1232"/>
                </a:lnTo>
                <a:lnTo>
                  <a:pt x="251" y="1259"/>
                </a:lnTo>
                <a:lnTo>
                  <a:pt x="251" y="1269"/>
                </a:lnTo>
                <a:lnTo>
                  <a:pt x="241" y="1269"/>
                </a:lnTo>
                <a:lnTo>
                  <a:pt x="226" y="1273"/>
                </a:lnTo>
                <a:lnTo>
                  <a:pt x="209" y="1278"/>
                </a:lnTo>
                <a:lnTo>
                  <a:pt x="189" y="1284"/>
                </a:lnTo>
                <a:lnTo>
                  <a:pt x="171" y="1289"/>
                </a:lnTo>
                <a:lnTo>
                  <a:pt x="155" y="1295"/>
                </a:lnTo>
                <a:lnTo>
                  <a:pt x="144" y="1298"/>
                </a:lnTo>
                <a:lnTo>
                  <a:pt x="140" y="1299"/>
                </a:lnTo>
                <a:lnTo>
                  <a:pt x="132" y="1314"/>
                </a:lnTo>
                <a:lnTo>
                  <a:pt x="125" y="1330"/>
                </a:lnTo>
                <a:lnTo>
                  <a:pt x="118" y="1348"/>
                </a:lnTo>
                <a:lnTo>
                  <a:pt x="113" y="1365"/>
                </a:lnTo>
                <a:lnTo>
                  <a:pt x="111" y="1383"/>
                </a:lnTo>
                <a:lnTo>
                  <a:pt x="111" y="1400"/>
                </a:lnTo>
                <a:lnTo>
                  <a:pt x="115" y="1417"/>
                </a:lnTo>
                <a:lnTo>
                  <a:pt x="125" y="1433"/>
                </a:lnTo>
                <a:lnTo>
                  <a:pt x="124" y="1436"/>
                </a:lnTo>
                <a:lnTo>
                  <a:pt x="124" y="1443"/>
                </a:lnTo>
                <a:lnTo>
                  <a:pt x="125" y="1450"/>
                </a:lnTo>
                <a:lnTo>
                  <a:pt x="127" y="1459"/>
                </a:lnTo>
                <a:lnTo>
                  <a:pt x="130" y="1467"/>
                </a:lnTo>
                <a:lnTo>
                  <a:pt x="134" y="1474"/>
                </a:lnTo>
                <a:lnTo>
                  <a:pt x="138" y="1479"/>
                </a:lnTo>
                <a:lnTo>
                  <a:pt x="144" y="1481"/>
                </a:lnTo>
                <a:lnTo>
                  <a:pt x="169" y="1484"/>
                </a:lnTo>
                <a:lnTo>
                  <a:pt x="198" y="1487"/>
                </a:lnTo>
                <a:lnTo>
                  <a:pt x="231" y="1490"/>
                </a:lnTo>
                <a:lnTo>
                  <a:pt x="267" y="1493"/>
                </a:lnTo>
                <a:lnTo>
                  <a:pt x="307" y="1496"/>
                </a:lnTo>
                <a:lnTo>
                  <a:pt x="349" y="1497"/>
                </a:lnTo>
                <a:lnTo>
                  <a:pt x="394" y="1500"/>
                </a:lnTo>
                <a:lnTo>
                  <a:pt x="441" y="1501"/>
                </a:lnTo>
                <a:lnTo>
                  <a:pt x="490" y="1503"/>
                </a:lnTo>
                <a:lnTo>
                  <a:pt x="540" y="1504"/>
                </a:lnTo>
                <a:lnTo>
                  <a:pt x="591" y="1506"/>
                </a:lnTo>
                <a:lnTo>
                  <a:pt x="643" y="1506"/>
                </a:lnTo>
                <a:lnTo>
                  <a:pt x="696" y="1507"/>
                </a:lnTo>
                <a:lnTo>
                  <a:pt x="749" y="1508"/>
                </a:lnTo>
                <a:lnTo>
                  <a:pt x="802" y="1508"/>
                </a:lnTo>
                <a:lnTo>
                  <a:pt x="855" y="1508"/>
                </a:lnTo>
                <a:lnTo>
                  <a:pt x="907" y="1508"/>
                </a:lnTo>
                <a:lnTo>
                  <a:pt x="957" y="1508"/>
                </a:lnTo>
                <a:lnTo>
                  <a:pt x="1007" y="1508"/>
                </a:lnTo>
                <a:lnTo>
                  <a:pt x="1055" y="1508"/>
                </a:lnTo>
                <a:lnTo>
                  <a:pt x="1101" y="1507"/>
                </a:lnTo>
                <a:lnTo>
                  <a:pt x="1145" y="1506"/>
                </a:lnTo>
                <a:lnTo>
                  <a:pt x="1186" y="1506"/>
                </a:lnTo>
                <a:lnTo>
                  <a:pt x="1223" y="1505"/>
                </a:lnTo>
                <a:lnTo>
                  <a:pt x="1258" y="1503"/>
                </a:lnTo>
                <a:lnTo>
                  <a:pt x="1289" y="1503"/>
                </a:lnTo>
                <a:lnTo>
                  <a:pt x="1317" y="1501"/>
                </a:lnTo>
                <a:lnTo>
                  <a:pt x="1340" y="1500"/>
                </a:lnTo>
                <a:lnTo>
                  <a:pt x="1358" y="1499"/>
                </a:lnTo>
                <a:lnTo>
                  <a:pt x="1372" y="1496"/>
                </a:lnTo>
                <a:lnTo>
                  <a:pt x="1381" y="1495"/>
                </a:lnTo>
                <a:lnTo>
                  <a:pt x="1384" y="1493"/>
                </a:lnTo>
                <a:lnTo>
                  <a:pt x="1391" y="1476"/>
                </a:lnTo>
                <a:lnTo>
                  <a:pt x="1397" y="1457"/>
                </a:lnTo>
                <a:lnTo>
                  <a:pt x="1403" y="1437"/>
                </a:lnTo>
                <a:lnTo>
                  <a:pt x="1409" y="1416"/>
                </a:lnTo>
                <a:lnTo>
                  <a:pt x="1412" y="1395"/>
                </a:lnTo>
                <a:lnTo>
                  <a:pt x="1412" y="1375"/>
                </a:lnTo>
                <a:lnTo>
                  <a:pt x="1411" y="1356"/>
                </a:lnTo>
                <a:lnTo>
                  <a:pt x="1405" y="1339"/>
                </a:lnTo>
                <a:lnTo>
                  <a:pt x="1401" y="1335"/>
                </a:lnTo>
                <a:lnTo>
                  <a:pt x="1390" y="1329"/>
                </a:lnTo>
                <a:lnTo>
                  <a:pt x="1375" y="1322"/>
                </a:lnTo>
                <a:lnTo>
                  <a:pt x="1358" y="1314"/>
                </a:lnTo>
                <a:lnTo>
                  <a:pt x="1340" y="1307"/>
                </a:lnTo>
                <a:lnTo>
                  <a:pt x="1322" y="1300"/>
                </a:lnTo>
                <a:lnTo>
                  <a:pt x="1307" y="1296"/>
                </a:lnTo>
                <a:lnTo>
                  <a:pt x="1297" y="1292"/>
                </a:lnTo>
                <a:lnTo>
                  <a:pt x="1299" y="1272"/>
                </a:lnTo>
                <a:lnTo>
                  <a:pt x="1300" y="1251"/>
                </a:lnTo>
                <a:lnTo>
                  <a:pt x="1298" y="1230"/>
                </a:lnTo>
                <a:lnTo>
                  <a:pt x="1297" y="1209"/>
                </a:lnTo>
                <a:lnTo>
                  <a:pt x="1217" y="1209"/>
                </a:lnTo>
                <a:lnTo>
                  <a:pt x="1215" y="1234"/>
                </a:lnTo>
                <a:lnTo>
                  <a:pt x="1213" y="1259"/>
                </a:lnTo>
                <a:lnTo>
                  <a:pt x="1212" y="1285"/>
                </a:lnTo>
                <a:lnTo>
                  <a:pt x="1210" y="1310"/>
                </a:lnTo>
                <a:lnTo>
                  <a:pt x="1203" y="1309"/>
                </a:lnTo>
                <a:lnTo>
                  <a:pt x="1194" y="1308"/>
                </a:lnTo>
                <a:lnTo>
                  <a:pt x="1184" y="1307"/>
                </a:lnTo>
                <a:lnTo>
                  <a:pt x="1174" y="1306"/>
                </a:lnTo>
                <a:lnTo>
                  <a:pt x="1164" y="1305"/>
                </a:lnTo>
                <a:lnTo>
                  <a:pt x="1154" y="1304"/>
                </a:lnTo>
                <a:lnTo>
                  <a:pt x="1145" y="1303"/>
                </a:lnTo>
                <a:lnTo>
                  <a:pt x="1138" y="1302"/>
                </a:lnTo>
                <a:lnTo>
                  <a:pt x="1138" y="1365"/>
                </a:lnTo>
                <a:lnTo>
                  <a:pt x="1159" y="1365"/>
                </a:lnTo>
                <a:lnTo>
                  <a:pt x="1178" y="1365"/>
                </a:lnTo>
                <a:lnTo>
                  <a:pt x="1197" y="1365"/>
                </a:lnTo>
                <a:lnTo>
                  <a:pt x="1216" y="1365"/>
                </a:lnTo>
                <a:lnTo>
                  <a:pt x="1233" y="1364"/>
                </a:lnTo>
                <a:lnTo>
                  <a:pt x="1250" y="1364"/>
                </a:lnTo>
                <a:lnTo>
                  <a:pt x="1264" y="1363"/>
                </a:lnTo>
                <a:lnTo>
                  <a:pt x="1278" y="1362"/>
                </a:lnTo>
                <a:lnTo>
                  <a:pt x="1291" y="1362"/>
                </a:lnTo>
                <a:lnTo>
                  <a:pt x="1301" y="1361"/>
                </a:lnTo>
                <a:lnTo>
                  <a:pt x="1311" y="1359"/>
                </a:lnTo>
                <a:lnTo>
                  <a:pt x="1318" y="1359"/>
                </a:lnTo>
                <a:lnTo>
                  <a:pt x="1323" y="1357"/>
                </a:lnTo>
                <a:lnTo>
                  <a:pt x="1327" y="1356"/>
                </a:lnTo>
                <a:lnTo>
                  <a:pt x="1328" y="1354"/>
                </a:lnTo>
                <a:lnTo>
                  <a:pt x="1328" y="1352"/>
                </a:lnTo>
                <a:lnTo>
                  <a:pt x="1339" y="1365"/>
                </a:lnTo>
                <a:lnTo>
                  <a:pt x="1346" y="1378"/>
                </a:lnTo>
                <a:lnTo>
                  <a:pt x="1350" y="1393"/>
                </a:lnTo>
                <a:lnTo>
                  <a:pt x="1351" y="1406"/>
                </a:lnTo>
                <a:lnTo>
                  <a:pt x="1348" y="1420"/>
                </a:lnTo>
                <a:lnTo>
                  <a:pt x="1344" y="1434"/>
                </a:lnTo>
                <a:lnTo>
                  <a:pt x="1337" y="1447"/>
                </a:lnTo>
                <a:lnTo>
                  <a:pt x="1328" y="1460"/>
                </a:lnTo>
                <a:lnTo>
                  <a:pt x="1322" y="1459"/>
                </a:lnTo>
                <a:lnTo>
                  <a:pt x="1313" y="1457"/>
                </a:lnTo>
                <a:lnTo>
                  <a:pt x="1300" y="1456"/>
                </a:lnTo>
                <a:lnTo>
                  <a:pt x="1283" y="1456"/>
                </a:lnTo>
                <a:lnTo>
                  <a:pt x="1263" y="1455"/>
                </a:lnTo>
                <a:lnTo>
                  <a:pt x="1240" y="1454"/>
                </a:lnTo>
                <a:lnTo>
                  <a:pt x="1213" y="1453"/>
                </a:lnTo>
                <a:lnTo>
                  <a:pt x="1183" y="1452"/>
                </a:lnTo>
                <a:lnTo>
                  <a:pt x="1152" y="1451"/>
                </a:lnTo>
                <a:lnTo>
                  <a:pt x="1117" y="1451"/>
                </a:lnTo>
                <a:lnTo>
                  <a:pt x="1081" y="1450"/>
                </a:lnTo>
                <a:lnTo>
                  <a:pt x="1042" y="1449"/>
                </a:lnTo>
                <a:lnTo>
                  <a:pt x="1002" y="1449"/>
                </a:lnTo>
                <a:lnTo>
                  <a:pt x="960" y="1448"/>
                </a:lnTo>
                <a:lnTo>
                  <a:pt x="917" y="1447"/>
                </a:lnTo>
                <a:lnTo>
                  <a:pt x="873" y="1446"/>
                </a:lnTo>
                <a:lnTo>
                  <a:pt x="828" y="1446"/>
                </a:lnTo>
                <a:lnTo>
                  <a:pt x="782" y="1445"/>
                </a:lnTo>
                <a:lnTo>
                  <a:pt x="736" y="1445"/>
                </a:lnTo>
                <a:lnTo>
                  <a:pt x="689" y="1444"/>
                </a:lnTo>
                <a:lnTo>
                  <a:pt x="643" y="1443"/>
                </a:lnTo>
                <a:lnTo>
                  <a:pt x="597" y="1443"/>
                </a:lnTo>
                <a:lnTo>
                  <a:pt x="551" y="1442"/>
                </a:lnTo>
                <a:lnTo>
                  <a:pt x="506" y="1441"/>
                </a:lnTo>
                <a:lnTo>
                  <a:pt x="461" y="1440"/>
                </a:lnTo>
                <a:lnTo>
                  <a:pt x="418" y="1439"/>
                </a:lnTo>
                <a:lnTo>
                  <a:pt x="375" y="1439"/>
                </a:lnTo>
                <a:lnTo>
                  <a:pt x="335" y="1438"/>
                </a:lnTo>
                <a:lnTo>
                  <a:pt x="296" y="1437"/>
                </a:lnTo>
                <a:lnTo>
                  <a:pt x="259" y="1436"/>
                </a:lnTo>
                <a:lnTo>
                  <a:pt x="224" y="1435"/>
                </a:lnTo>
                <a:lnTo>
                  <a:pt x="192" y="1434"/>
                </a:lnTo>
                <a:lnTo>
                  <a:pt x="181" y="1416"/>
                </a:lnTo>
                <a:lnTo>
                  <a:pt x="177" y="1398"/>
                </a:lnTo>
                <a:lnTo>
                  <a:pt x="179" y="1381"/>
                </a:lnTo>
                <a:lnTo>
                  <a:pt x="184" y="1364"/>
                </a:lnTo>
                <a:lnTo>
                  <a:pt x="192" y="1350"/>
                </a:lnTo>
                <a:lnTo>
                  <a:pt x="199" y="1339"/>
                </a:lnTo>
                <a:lnTo>
                  <a:pt x="205" y="1332"/>
                </a:lnTo>
                <a:lnTo>
                  <a:pt x="207" y="1329"/>
                </a:lnTo>
                <a:lnTo>
                  <a:pt x="210" y="1329"/>
                </a:lnTo>
                <a:lnTo>
                  <a:pt x="216" y="1329"/>
                </a:lnTo>
                <a:lnTo>
                  <a:pt x="225" y="1330"/>
                </a:lnTo>
                <a:lnTo>
                  <a:pt x="237" y="1331"/>
                </a:lnTo>
                <a:lnTo>
                  <a:pt x="253" y="1331"/>
                </a:lnTo>
                <a:lnTo>
                  <a:pt x="270" y="1332"/>
                </a:lnTo>
                <a:lnTo>
                  <a:pt x="290" y="1333"/>
                </a:lnTo>
                <a:lnTo>
                  <a:pt x="313" y="1334"/>
                </a:lnTo>
                <a:lnTo>
                  <a:pt x="338" y="1336"/>
                </a:lnTo>
                <a:lnTo>
                  <a:pt x="365" y="1337"/>
                </a:lnTo>
                <a:lnTo>
                  <a:pt x="393" y="1338"/>
                </a:lnTo>
                <a:lnTo>
                  <a:pt x="423" y="1339"/>
                </a:lnTo>
                <a:lnTo>
                  <a:pt x="455" y="1341"/>
                </a:lnTo>
                <a:lnTo>
                  <a:pt x="488" y="1342"/>
                </a:lnTo>
                <a:lnTo>
                  <a:pt x="523" y="1344"/>
                </a:lnTo>
                <a:lnTo>
                  <a:pt x="558" y="1346"/>
                </a:lnTo>
                <a:lnTo>
                  <a:pt x="595" y="1348"/>
                </a:lnTo>
                <a:lnTo>
                  <a:pt x="632" y="1349"/>
                </a:lnTo>
                <a:lnTo>
                  <a:pt x="669" y="1351"/>
                </a:lnTo>
                <a:lnTo>
                  <a:pt x="707" y="1352"/>
                </a:lnTo>
                <a:lnTo>
                  <a:pt x="746" y="1354"/>
                </a:lnTo>
                <a:lnTo>
                  <a:pt x="784" y="1356"/>
                </a:lnTo>
                <a:lnTo>
                  <a:pt x="822" y="1357"/>
                </a:lnTo>
                <a:lnTo>
                  <a:pt x="861" y="1358"/>
                </a:lnTo>
                <a:lnTo>
                  <a:pt x="899" y="1359"/>
                </a:lnTo>
                <a:lnTo>
                  <a:pt x="936" y="1361"/>
                </a:lnTo>
                <a:lnTo>
                  <a:pt x="972" y="1362"/>
                </a:lnTo>
                <a:lnTo>
                  <a:pt x="1007" y="1362"/>
                </a:lnTo>
                <a:lnTo>
                  <a:pt x="1042" y="1363"/>
                </a:lnTo>
                <a:lnTo>
                  <a:pt x="1075" y="1364"/>
                </a:lnTo>
                <a:lnTo>
                  <a:pt x="1108" y="1365"/>
                </a:lnTo>
                <a:lnTo>
                  <a:pt x="1138" y="1365"/>
                </a:lnTo>
                <a:lnTo>
                  <a:pt x="1138" y="1302"/>
                </a:lnTo>
                <a:lnTo>
                  <a:pt x="1113" y="1300"/>
                </a:lnTo>
                <a:lnTo>
                  <a:pt x="1088" y="1298"/>
                </a:lnTo>
                <a:lnTo>
                  <a:pt x="1064" y="1296"/>
                </a:lnTo>
                <a:lnTo>
                  <a:pt x="1039" y="1294"/>
                </a:lnTo>
                <a:lnTo>
                  <a:pt x="1014" y="1292"/>
                </a:lnTo>
                <a:lnTo>
                  <a:pt x="990" y="1291"/>
                </a:lnTo>
                <a:lnTo>
                  <a:pt x="965" y="1289"/>
                </a:lnTo>
                <a:lnTo>
                  <a:pt x="940" y="1289"/>
                </a:lnTo>
                <a:lnTo>
                  <a:pt x="915" y="1287"/>
                </a:lnTo>
                <a:lnTo>
                  <a:pt x="891" y="1286"/>
                </a:lnTo>
                <a:lnTo>
                  <a:pt x="866" y="1286"/>
                </a:lnTo>
                <a:lnTo>
                  <a:pt x="841" y="1284"/>
                </a:lnTo>
                <a:lnTo>
                  <a:pt x="817" y="1283"/>
                </a:lnTo>
                <a:lnTo>
                  <a:pt x="791" y="1283"/>
                </a:lnTo>
                <a:lnTo>
                  <a:pt x="767" y="1282"/>
                </a:lnTo>
                <a:lnTo>
                  <a:pt x="742" y="1282"/>
                </a:lnTo>
                <a:lnTo>
                  <a:pt x="717" y="1281"/>
                </a:lnTo>
                <a:lnTo>
                  <a:pt x="692" y="1281"/>
                </a:lnTo>
                <a:lnTo>
                  <a:pt x="668" y="1280"/>
                </a:lnTo>
                <a:lnTo>
                  <a:pt x="642" y="1280"/>
                </a:lnTo>
                <a:lnTo>
                  <a:pt x="618" y="1279"/>
                </a:lnTo>
                <a:lnTo>
                  <a:pt x="593" y="1279"/>
                </a:lnTo>
                <a:lnTo>
                  <a:pt x="568" y="1279"/>
                </a:lnTo>
                <a:lnTo>
                  <a:pt x="544" y="1279"/>
                </a:lnTo>
                <a:lnTo>
                  <a:pt x="518" y="1278"/>
                </a:lnTo>
                <a:lnTo>
                  <a:pt x="493" y="1277"/>
                </a:lnTo>
                <a:lnTo>
                  <a:pt x="469" y="1277"/>
                </a:lnTo>
                <a:lnTo>
                  <a:pt x="444" y="1276"/>
                </a:lnTo>
                <a:lnTo>
                  <a:pt x="419" y="1275"/>
                </a:lnTo>
                <a:lnTo>
                  <a:pt x="394" y="1275"/>
                </a:lnTo>
                <a:lnTo>
                  <a:pt x="369" y="1274"/>
                </a:lnTo>
                <a:lnTo>
                  <a:pt x="344" y="1273"/>
                </a:lnTo>
                <a:lnTo>
                  <a:pt x="328" y="1178"/>
                </a:lnTo>
                <a:lnTo>
                  <a:pt x="312" y="1083"/>
                </a:lnTo>
                <a:lnTo>
                  <a:pt x="297" y="988"/>
                </a:lnTo>
                <a:lnTo>
                  <a:pt x="280" y="892"/>
                </a:lnTo>
                <a:lnTo>
                  <a:pt x="265" y="797"/>
                </a:lnTo>
                <a:lnTo>
                  <a:pt x="250" y="702"/>
                </a:lnTo>
                <a:lnTo>
                  <a:pt x="236" y="606"/>
                </a:lnTo>
                <a:lnTo>
                  <a:pt x="222" y="511"/>
                </a:lnTo>
                <a:lnTo>
                  <a:pt x="247" y="525"/>
                </a:lnTo>
                <a:lnTo>
                  <a:pt x="271" y="541"/>
                </a:lnTo>
                <a:lnTo>
                  <a:pt x="295" y="559"/>
                </a:lnTo>
                <a:lnTo>
                  <a:pt x="318" y="579"/>
                </a:lnTo>
                <a:lnTo>
                  <a:pt x="341" y="600"/>
                </a:lnTo>
                <a:lnTo>
                  <a:pt x="364" y="623"/>
                </a:lnTo>
                <a:lnTo>
                  <a:pt x="386" y="646"/>
                </a:lnTo>
                <a:lnTo>
                  <a:pt x="408" y="670"/>
                </a:lnTo>
                <a:lnTo>
                  <a:pt x="429" y="694"/>
                </a:lnTo>
                <a:lnTo>
                  <a:pt x="451" y="719"/>
                </a:lnTo>
                <a:lnTo>
                  <a:pt x="472" y="743"/>
                </a:lnTo>
                <a:lnTo>
                  <a:pt x="493" y="767"/>
                </a:lnTo>
                <a:lnTo>
                  <a:pt x="514" y="790"/>
                </a:lnTo>
                <a:lnTo>
                  <a:pt x="536" y="811"/>
                </a:lnTo>
                <a:lnTo>
                  <a:pt x="557" y="832"/>
                </a:lnTo>
                <a:lnTo>
                  <a:pt x="578" y="851"/>
                </a:lnTo>
                <a:lnTo>
                  <a:pt x="581" y="846"/>
                </a:lnTo>
                <a:lnTo>
                  <a:pt x="589" y="828"/>
                </a:lnTo>
                <a:lnTo>
                  <a:pt x="602" y="800"/>
                </a:lnTo>
                <a:lnTo>
                  <a:pt x="618" y="763"/>
                </a:lnTo>
                <a:lnTo>
                  <a:pt x="638" y="718"/>
                </a:lnTo>
                <a:lnTo>
                  <a:pt x="660" y="669"/>
                </a:lnTo>
                <a:lnTo>
                  <a:pt x="683" y="615"/>
                </a:lnTo>
                <a:lnTo>
                  <a:pt x="707" y="560"/>
                </a:lnTo>
                <a:lnTo>
                  <a:pt x="731" y="505"/>
                </a:lnTo>
                <a:lnTo>
                  <a:pt x="755" y="451"/>
                </a:lnTo>
                <a:lnTo>
                  <a:pt x="777" y="401"/>
                </a:lnTo>
                <a:lnTo>
                  <a:pt x="797" y="355"/>
                </a:lnTo>
                <a:lnTo>
                  <a:pt x="813" y="318"/>
                </a:lnTo>
                <a:lnTo>
                  <a:pt x="826" y="288"/>
                </a:lnTo>
                <a:lnTo>
                  <a:pt x="834" y="269"/>
                </a:lnTo>
                <a:lnTo>
                  <a:pt x="837" y="262"/>
                </a:lnTo>
                <a:lnTo>
                  <a:pt x="842" y="304"/>
                </a:lnTo>
                <a:lnTo>
                  <a:pt x="850" y="348"/>
                </a:lnTo>
                <a:lnTo>
                  <a:pt x="859" y="394"/>
                </a:lnTo>
                <a:lnTo>
                  <a:pt x="870" y="441"/>
                </a:lnTo>
                <a:lnTo>
                  <a:pt x="882" y="489"/>
                </a:lnTo>
                <a:lnTo>
                  <a:pt x="895" y="537"/>
                </a:lnTo>
                <a:lnTo>
                  <a:pt x="909" y="584"/>
                </a:lnTo>
                <a:lnTo>
                  <a:pt x="922" y="629"/>
                </a:lnTo>
                <a:lnTo>
                  <a:pt x="936" y="672"/>
                </a:lnTo>
                <a:lnTo>
                  <a:pt x="949" y="711"/>
                </a:lnTo>
                <a:lnTo>
                  <a:pt x="961" y="747"/>
                </a:lnTo>
                <a:lnTo>
                  <a:pt x="972" y="778"/>
                </a:lnTo>
                <a:lnTo>
                  <a:pt x="981" y="804"/>
                </a:lnTo>
                <a:lnTo>
                  <a:pt x="989" y="822"/>
                </a:lnTo>
                <a:lnTo>
                  <a:pt x="993" y="834"/>
                </a:lnTo>
                <a:lnTo>
                  <a:pt x="996" y="839"/>
                </a:lnTo>
                <a:lnTo>
                  <a:pt x="998" y="840"/>
                </a:lnTo>
                <a:lnTo>
                  <a:pt x="1000" y="840"/>
                </a:lnTo>
                <a:lnTo>
                  <a:pt x="1002" y="840"/>
                </a:lnTo>
                <a:lnTo>
                  <a:pt x="1003" y="839"/>
                </a:lnTo>
                <a:lnTo>
                  <a:pt x="1007" y="838"/>
                </a:lnTo>
                <a:lnTo>
                  <a:pt x="1016" y="831"/>
                </a:lnTo>
                <a:lnTo>
                  <a:pt x="1027" y="819"/>
                </a:lnTo>
                <a:lnTo>
                  <a:pt x="1041" y="802"/>
                </a:lnTo>
                <a:lnTo>
                  <a:pt x="1058" y="781"/>
                </a:lnTo>
                <a:lnTo>
                  <a:pt x="1078" y="757"/>
                </a:lnTo>
                <a:lnTo>
                  <a:pt x="1099" y="730"/>
                </a:lnTo>
                <a:lnTo>
                  <a:pt x="1122" y="702"/>
                </a:lnTo>
                <a:lnTo>
                  <a:pt x="1145" y="673"/>
                </a:lnTo>
                <a:lnTo>
                  <a:pt x="1170" y="643"/>
                </a:lnTo>
                <a:lnTo>
                  <a:pt x="1195" y="613"/>
                </a:lnTo>
                <a:lnTo>
                  <a:pt x="1220" y="586"/>
                </a:lnTo>
                <a:lnTo>
                  <a:pt x="1243" y="559"/>
                </a:lnTo>
                <a:lnTo>
                  <a:pt x="1267" y="536"/>
                </a:lnTo>
                <a:lnTo>
                  <a:pt x="1289" y="516"/>
                </a:lnTo>
                <a:lnTo>
                  <a:pt x="1309" y="501"/>
                </a:lnTo>
                <a:lnTo>
                  <a:pt x="1297" y="589"/>
                </a:lnTo>
                <a:lnTo>
                  <a:pt x="1284" y="677"/>
                </a:lnTo>
                <a:lnTo>
                  <a:pt x="1270" y="765"/>
                </a:lnTo>
                <a:lnTo>
                  <a:pt x="1258" y="854"/>
                </a:lnTo>
                <a:lnTo>
                  <a:pt x="1246" y="944"/>
                </a:lnTo>
                <a:lnTo>
                  <a:pt x="1235" y="1033"/>
                </a:lnTo>
                <a:lnTo>
                  <a:pt x="1225" y="1122"/>
                </a:lnTo>
                <a:lnTo>
                  <a:pt x="1217" y="1209"/>
                </a:lnTo>
                <a:lnTo>
                  <a:pt x="1297" y="1209"/>
                </a:lnTo>
                <a:lnTo>
                  <a:pt x="1297" y="1204"/>
                </a:lnTo>
                <a:lnTo>
                  <a:pt x="1297" y="1195"/>
                </a:lnTo>
                <a:lnTo>
                  <a:pt x="1297" y="1188"/>
                </a:lnTo>
                <a:lnTo>
                  <a:pt x="1298" y="1182"/>
                </a:lnTo>
                <a:lnTo>
                  <a:pt x="1301" y="1118"/>
                </a:lnTo>
                <a:lnTo>
                  <a:pt x="1301" y="1055"/>
                </a:lnTo>
                <a:lnTo>
                  <a:pt x="1302" y="992"/>
                </a:lnTo>
                <a:lnTo>
                  <a:pt x="1307" y="929"/>
                </a:lnTo>
                <a:lnTo>
                  <a:pt x="1315" y="872"/>
                </a:lnTo>
                <a:lnTo>
                  <a:pt x="1325" y="815"/>
                </a:lnTo>
                <a:lnTo>
                  <a:pt x="1336" y="758"/>
                </a:lnTo>
                <a:lnTo>
                  <a:pt x="1347" y="700"/>
                </a:lnTo>
                <a:lnTo>
                  <a:pt x="1358" y="643"/>
                </a:lnTo>
                <a:lnTo>
                  <a:pt x="1367" y="586"/>
                </a:lnTo>
                <a:lnTo>
                  <a:pt x="1375" y="529"/>
                </a:lnTo>
                <a:lnTo>
                  <a:pt x="1381" y="472"/>
                </a:lnTo>
                <a:lnTo>
                  <a:pt x="1381" y="470"/>
                </a:lnTo>
                <a:lnTo>
                  <a:pt x="1391" y="472"/>
                </a:lnTo>
                <a:lnTo>
                  <a:pt x="1402" y="472"/>
                </a:lnTo>
                <a:lnTo>
                  <a:pt x="1412" y="472"/>
                </a:lnTo>
                <a:lnTo>
                  <a:pt x="1423" y="470"/>
                </a:lnTo>
                <a:lnTo>
                  <a:pt x="1434" y="467"/>
                </a:lnTo>
                <a:lnTo>
                  <a:pt x="1444" y="463"/>
                </a:lnTo>
                <a:lnTo>
                  <a:pt x="1454" y="459"/>
                </a:lnTo>
                <a:lnTo>
                  <a:pt x="1463" y="454"/>
                </a:lnTo>
                <a:lnTo>
                  <a:pt x="1483" y="439"/>
                </a:lnTo>
                <a:lnTo>
                  <a:pt x="1499" y="422"/>
                </a:lnTo>
                <a:lnTo>
                  <a:pt x="1511" y="402"/>
                </a:lnTo>
                <a:lnTo>
                  <a:pt x="1520" y="380"/>
                </a:lnTo>
                <a:lnTo>
                  <a:pt x="1524" y="357"/>
                </a:lnTo>
                <a:lnTo>
                  <a:pt x="1525" y="333"/>
                </a:lnTo>
                <a:lnTo>
                  <a:pt x="1520" y="310"/>
                </a:lnTo>
                <a:lnTo>
                  <a:pt x="1512" y="288"/>
                </a:lnTo>
                <a:close/>
              </a:path>
            </a:pathLst>
          </a:custGeom>
          <a:solidFill>
            <a:srgbClr val="0070C0"/>
          </a:solidFill>
          <a:ln w="9525">
            <a:solidFill>
              <a:schemeClr val="tx2"/>
            </a:solidFill>
            <a:round/>
            <a:headEnd/>
            <a:tailEnd/>
          </a:ln>
        </p:spPr>
        <p:txBody>
          <a:bodyPr lIns="112792" tIns="56396" rIns="112792" bIns="56396"/>
          <a:lstStyle/>
          <a:p>
            <a:endParaRPr lang="en-GB"/>
          </a:p>
        </p:txBody>
      </p:sp>
      <p:sp>
        <p:nvSpPr>
          <p:cNvPr id="10" name="Freeform 112"/>
          <p:cNvSpPr>
            <a:spLocks noEditPoints="1"/>
          </p:cNvSpPr>
          <p:nvPr/>
        </p:nvSpPr>
        <p:spPr bwMode="auto">
          <a:xfrm>
            <a:off x="360218" y="3663127"/>
            <a:ext cx="668575" cy="668575"/>
          </a:xfrm>
          <a:custGeom>
            <a:avLst/>
            <a:gdLst>
              <a:gd name="T0" fmla="*/ 49 w 110"/>
              <a:gd name="T1" fmla="*/ 0 h 110"/>
              <a:gd name="T2" fmla="*/ 90 w 110"/>
              <a:gd name="T3" fmla="*/ 12 h 110"/>
              <a:gd name="T4" fmla="*/ 108 w 110"/>
              <a:gd name="T5" fmla="*/ 38 h 110"/>
              <a:gd name="T6" fmla="*/ 104 w 110"/>
              <a:gd name="T7" fmla="*/ 80 h 110"/>
              <a:gd name="T8" fmla="*/ 71 w 110"/>
              <a:gd name="T9" fmla="*/ 108 h 110"/>
              <a:gd name="T10" fmla="*/ 49 w 110"/>
              <a:gd name="T11" fmla="*/ 110 h 110"/>
              <a:gd name="T12" fmla="*/ 12 w 110"/>
              <a:gd name="T13" fmla="*/ 91 h 110"/>
              <a:gd name="T14" fmla="*/ 3 w 110"/>
              <a:gd name="T15" fmla="*/ 71 h 110"/>
              <a:gd name="T16" fmla="*/ 6 w 110"/>
              <a:gd name="T17" fmla="*/ 29 h 110"/>
              <a:gd name="T18" fmla="*/ 39 w 110"/>
              <a:gd name="T19" fmla="*/ 3 h 110"/>
              <a:gd name="T20" fmla="*/ 88 w 110"/>
              <a:gd name="T21" fmla="*/ 48 h 110"/>
              <a:gd name="T22" fmla="*/ 80 w 110"/>
              <a:gd name="T23" fmla="*/ 41 h 110"/>
              <a:gd name="T24" fmla="*/ 79 w 110"/>
              <a:gd name="T25" fmla="*/ 24 h 110"/>
              <a:gd name="T26" fmla="*/ 82 w 110"/>
              <a:gd name="T27" fmla="*/ 21 h 110"/>
              <a:gd name="T28" fmla="*/ 74 w 110"/>
              <a:gd name="T29" fmla="*/ 26 h 110"/>
              <a:gd name="T30" fmla="*/ 68 w 110"/>
              <a:gd name="T31" fmla="*/ 28 h 110"/>
              <a:gd name="T32" fmla="*/ 60 w 110"/>
              <a:gd name="T33" fmla="*/ 15 h 110"/>
              <a:gd name="T34" fmla="*/ 53 w 110"/>
              <a:gd name="T35" fmla="*/ 11 h 110"/>
              <a:gd name="T36" fmla="*/ 46 w 110"/>
              <a:gd name="T37" fmla="*/ 20 h 110"/>
              <a:gd name="T38" fmla="*/ 37 w 110"/>
              <a:gd name="T39" fmla="*/ 17 h 110"/>
              <a:gd name="T40" fmla="*/ 28 w 110"/>
              <a:gd name="T41" fmla="*/ 28 h 110"/>
              <a:gd name="T42" fmla="*/ 28 w 110"/>
              <a:gd name="T43" fmla="*/ 34 h 110"/>
              <a:gd name="T44" fmla="*/ 39 w 110"/>
              <a:gd name="T45" fmla="*/ 32 h 110"/>
              <a:gd name="T46" fmla="*/ 36 w 110"/>
              <a:gd name="T47" fmla="*/ 35 h 110"/>
              <a:gd name="T48" fmla="*/ 32 w 110"/>
              <a:gd name="T49" fmla="*/ 40 h 110"/>
              <a:gd name="T50" fmla="*/ 29 w 110"/>
              <a:gd name="T51" fmla="*/ 49 h 110"/>
              <a:gd name="T52" fmla="*/ 29 w 110"/>
              <a:gd name="T53" fmla="*/ 54 h 110"/>
              <a:gd name="T54" fmla="*/ 20 w 110"/>
              <a:gd name="T55" fmla="*/ 57 h 110"/>
              <a:gd name="T56" fmla="*/ 25 w 110"/>
              <a:gd name="T57" fmla="*/ 62 h 110"/>
              <a:gd name="T58" fmla="*/ 37 w 110"/>
              <a:gd name="T59" fmla="*/ 69 h 110"/>
              <a:gd name="T60" fmla="*/ 40 w 110"/>
              <a:gd name="T61" fmla="*/ 66 h 110"/>
              <a:gd name="T62" fmla="*/ 46 w 110"/>
              <a:gd name="T63" fmla="*/ 65 h 110"/>
              <a:gd name="T64" fmla="*/ 57 w 110"/>
              <a:gd name="T65" fmla="*/ 65 h 110"/>
              <a:gd name="T66" fmla="*/ 60 w 110"/>
              <a:gd name="T67" fmla="*/ 66 h 110"/>
              <a:gd name="T68" fmla="*/ 68 w 110"/>
              <a:gd name="T69" fmla="*/ 68 h 110"/>
              <a:gd name="T70" fmla="*/ 74 w 110"/>
              <a:gd name="T71" fmla="*/ 71 h 110"/>
              <a:gd name="T72" fmla="*/ 74 w 110"/>
              <a:gd name="T73" fmla="*/ 76 h 110"/>
              <a:gd name="T74" fmla="*/ 73 w 110"/>
              <a:gd name="T75" fmla="*/ 80 h 110"/>
              <a:gd name="T76" fmla="*/ 70 w 110"/>
              <a:gd name="T77" fmla="*/ 85 h 110"/>
              <a:gd name="T78" fmla="*/ 70 w 110"/>
              <a:gd name="T79" fmla="*/ 88 h 110"/>
              <a:gd name="T80" fmla="*/ 65 w 110"/>
              <a:gd name="T81" fmla="*/ 94 h 110"/>
              <a:gd name="T82" fmla="*/ 62 w 110"/>
              <a:gd name="T83" fmla="*/ 97 h 110"/>
              <a:gd name="T84" fmla="*/ 68 w 110"/>
              <a:gd name="T85" fmla="*/ 97 h 110"/>
              <a:gd name="T86" fmla="*/ 94 w 110"/>
              <a:gd name="T87" fmla="*/ 76 h 110"/>
              <a:gd name="T88" fmla="*/ 54 w 110"/>
              <a:gd name="T89" fmla="*/ 99 h 110"/>
              <a:gd name="T90" fmla="*/ 53 w 110"/>
              <a:gd name="T91" fmla="*/ 93 h 110"/>
              <a:gd name="T92" fmla="*/ 43 w 110"/>
              <a:gd name="T93" fmla="*/ 86 h 110"/>
              <a:gd name="T94" fmla="*/ 39 w 110"/>
              <a:gd name="T95" fmla="*/ 82 h 110"/>
              <a:gd name="T96" fmla="*/ 36 w 110"/>
              <a:gd name="T97" fmla="*/ 77 h 110"/>
              <a:gd name="T98" fmla="*/ 37 w 110"/>
              <a:gd name="T99" fmla="*/ 71 h 110"/>
              <a:gd name="T100" fmla="*/ 23 w 110"/>
              <a:gd name="T101" fmla="*/ 65 h 110"/>
              <a:gd name="T102" fmla="*/ 15 w 110"/>
              <a:gd name="T103" fmla="*/ 62 h 110"/>
              <a:gd name="T104" fmla="*/ 12 w 110"/>
              <a:gd name="T105" fmla="*/ 68 h 110"/>
              <a:gd name="T106" fmla="*/ 34 w 110"/>
              <a:gd name="T107"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110">
                <a:moveTo>
                  <a:pt x="39" y="3"/>
                </a:moveTo>
                <a:lnTo>
                  <a:pt x="39" y="3"/>
                </a:lnTo>
                <a:lnTo>
                  <a:pt x="39" y="1"/>
                </a:lnTo>
                <a:lnTo>
                  <a:pt x="39" y="1"/>
                </a:lnTo>
                <a:lnTo>
                  <a:pt x="49" y="0"/>
                </a:lnTo>
                <a:lnTo>
                  <a:pt x="60" y="0"/>
                </a:lnTo>
                <a:lnTo>
                  <a:pt x="71" y="1"/>
                </a:lnTo>
                <a:lnTo>
                  <a:pt x="80" y="6"/>
                </a:lnTo>
                <a:lnTo>
                  <a:pt x="80" y="6"/>
                </a:lnTo>
                <a:lnTo>
                  <a:pt x="90" y="12"/>
                </a:lnTo>
                <a:lnTo>
                  <a:pt x="97" y="20"/>
                </a:lnTo>
                <a:lnTo>
                  <a:pt x="104" y="28"/>
                </a:lnTo>
                <a:lnTo>
                  <a:pt x="108" y="38"/>
                </a:lnTo>
                <a:lnTo>
                  <a:pt x="108" y="38"/>
                </a:lnTo>
                <a:lnTo>
                  <a:pt x="108" y="38"/>
                </a:lnTo>
                <a:lnTo>
                  <a:pt x="108" y="38"/>
                </a:lnTo>
                <a:lnTo>
                  <a:pt x="110" y="49"/>
                </a:lnTo>
                <a:lnTo>
                  <a:pt x="110" y="60"/>
                </a:lnTo>
                <a:lnTo>
                  <a:pt x="108" y="71"/>
                </a:lnTo>
                <a:lnTo>
                  <a:pt x="104" y="80"/>
                </a:lnTo>
                <a:lnTo>
                  <a:pt x="104" y="80"/>
                </a:lnTo>
                <a:lnTo>
                  <a:pt x="99" y="89"/>
                </a:lnTo>
                <a:lnTo>
                  <a:pt x="91" y="97"/>
                </a:lnTo>
                <a:lnTo>
                  <a:pt x="82" y="103"/>
                </a:lnTo>
                <a:lnTo>
                  <a:pt x="71" y="108"/>
                </a:lnTo>
                <a:lnTo>
                  <a:pt x="71" y="108"/>
                </a:lnTo>
                <a:lnTo>
                  <a:pt x="71" y="108"/>
                </a:lnTo>
                <a:lnTo>
                  <a:pt x="71" y="108"/>
                </a:lnTo>
                <a:lnTo>
                  <a:pt x="60" y="110"/>
                </a:lnTo>
                <a:lnTo>
                  <a:pt x="49" y="110"/>
                </a:lnTo>
                <a:lnTo>
                  <a:pt x="39" y="108"/>
                </a:lnTo>
                <a:lnTo>
                  <a:pt x="29" y="103"/>
                </a:lnTo>
                <a:lnTo>
                  <a:pt x="29" y="103"/>
                </a:lnTo>
                <a:lnTo>
                  <a:pt x="20" y="97"/>
                </a:lnTo>
                <a:lnTo>
                  <a:pt x="12" y="91"/>
                </a:lnTo>
                <a:lnTo>
                  <a:pt x="6" y="82"/>
                </a:lnTo>
                <a:lnTo>
                  <a:pt x="3" y="71"/>
                </a:lnTo>
                <a:lnTo>
                  <a:pt x="3" y="71"/>
                </a:lnTo>
                <a:lnTo>
                  <a:pt x="3" y="71"/>
                </a:lnTo>
                <a:lnTo>
                  <a:pt x="3" y="71"/>
                </a:lnTo>
                <a:lnTo>
                  <a:pt x="0" y="60"/>
                </a:lnTo>
                <a:lnTo>
                  <a:pt x="0" y="49"/>
                </a:lnTo>
                <a:lnTo>
                  <a:pt x="3" y="38"/>
                </a:lnTo>
                <a:lnTo>
                  <a:pt x="6" y="29"/>
                </a:lnTo>
                <a:lnTo>
                  <a:pt x="6" y="29"/>
                </a:lnTo>
                <a:lnTo>
                  <a:pt x="12" y="20"/>
                </a:lnTo>
                <a:lnTo>
                  <a:pt x="20" y="12"/>
                </a:lnTo>
                <a:lnTo>
                  <a:pt x="28" y="6"/>
                </a:lnTo>
                <a:lnTo>
                  <a:pt x="39" y="3"/>
                </a:lnTo>
                <a:lnTo>
                  <a:pt x="39" y="3"/>
                </a:lnTo>
                <a:close/>
                <a:moveTo>
                  <a:pt x="99" y="63"/>
                </a:moveTo>
                <a:lnTo>
                  <a:pt x="96" y="55"/>
                </a:lnTo>
                <a:lnTo>
                  <a:pt x="94" y="49"/>
                </a:lnTo>
                <a:lnTo>
                  <a:pt x="93" y="46"/>
                </a:lnTo>
                <a:lnTo>
                  <a:pt x="88" y="48"/>
                </a:lnTo>
                <a:lnTo>
                  <a:pt x="84" y="48"/>
                </a:lnTo>
                <a:lnTo>
                  <a:pt x="84" y="48"/>
                </a:lnTo>
                <a:lnTo>
                  <a:pt x="82" y="43"/>
                </a:lnTo>
                <a:lnTo>
                  <a:pt x="82" y="43"/>
                </a:lnTo>
                <a:lnTo>
                  <a:pt x="80" y="41"/>
                </a:lnTo>
                <a:lnTo>
                  <a:pt x="77" y="38"/>
                </a:lnTo>
                <a:lnTo>
                  <a:pt x="77" y="35"/>
                </a:lnTo>
                <a:lnTo>
                  <a:pt x="77" y="28"/>
                </a:lnTo>
                <a:lnTo>
                  <a:pt x="79" y="24"/>
                </a:lnTo>
                <a:lnTo>
                  <a:pt x="79" y="24"/>
                </a:lnTo>
                <a:lnTo>
                  <a:pt x="80" y="24"/>
                </a:lnTo>
                <a:lnTo>
                  <a:pt x="80" y="24"/>
                </a:lnTo>
                <a:lnTo>
                  <a:pt x="82" y="23"/>
                </a:lnTo>
                <a:lnTo>
                  <a:pt x="82" y="21"/>
                </a:lnTo>
                <a:lnTo>
                  <a:pt x="82" y="21"/>
                </a:lnTo>
                <a:lnTo>
                  <a:pt x="79" y="21"/>
                </a:lnTo>
                <a:lnTo>
                  <a:pt x="79" y="21"/>
                </a:lnTo>
                <a:lnTo>
                  <a:pt x="74" y="23"/>
                </a:lnTo>
                <a:lnTo>
                  <a:pt x="74" y="23"/>
                </a:lnTo>
                <a:lnTo>
                  <a:pt x="74" y="26"/>
                </a:lnTo>
                <a:lnTo>
                  <a:pt x="76" y="26"/>
                </a:lnTo>
                <a:lnTo>
                  <a:pt x="74" y="31"/>
                </a:lnTo>
                <a:lnTo>
                  <a:pt x="71" y="31"/>
                </a:lnTo>
                <a:lnTo>
                  <a:pt x="71" y="29"/>
                </a:lnTo>
                <a:lnTo>
                  <a:pt x="68" y="28"/>
                </a:lnTo>
                <a:lnTo>
                  <a:pt x="68" y="24"/>
                </a:lnTo>
                <a:lnTo>
                  <a:pt x="68" y="20"/>
                </a:lnTo>
                <a:lnTo>
                  <a:pt x="66" y="17"/>
                </a:lnTo>
                <a:lnTo>
                  <a:pt x="66" y="14"/>
                </a:lnTo>
                <a:lnTo>
                  <a:pt x="60" y="15"/>
                </a:lnTo>
                <a:lnTo>
                  <a:pt x="57" y="14"/>
                </a:lnTo>
                <a:lnTo>
                  <a:pt x="59" y="12"/>
                </a:lnTo>
                <a:lnTo>
                  <a:pt x="60" y="11"/>
                </a:lnTo>
                <a:lnTo>
                  <a:pt x="60" y="11"/>
                </a:lnTo>
                <a:lnTo>
                  <a:pt x="53" y="11"/>
                </a:lnTo>
                <a:lnTo>
                  <a:pt x="45" y="12"/>
                </a:lnTo>
                <a:lnTo>
                  <a:pt x="46" y="14"/>
                </a:lnTo>
                <a:lnTo>
                  <a:pt x="46" y="14"/>
                </a:lnTo>
                <a:lnTo>
                  <a:pt x="46" y="20"/>
                </a:lnTo>
                <a:lnTo>
                  <a:pt x="46" y="20"/>
                </a:lnTo>
                <a:lnTo>
                  <a:pt x="45" y="21"/>
                </a:lnTo>
                <a:lnTo>
                  <a:pt x="43" y="21"/>
                </a:lnTo>
                <a:lnTo>
                  <a:pt x="40" y="21"/>
                </a:lnTo>
                <a:lnTo>
                  <a:pt x="39" y="17"/>
                </a:lnTo>
                <a:lnTo>
                  <a:pt x="37" y="17"/>
                </a:lnTo>
                <a:lnTo>
                  <a:pt x="36" y="18"/>
                </a:lnTo>
                <a:lnTo>
                  <a:pt x="34" y="24"/>
                </a:lnTo>
                <a:lnTo>
                  <a:pt x="34" y="28"/>
                </a:lnTo>
                <a:lnTo>
                  <a:pt x="31" y="28"/>
                </a:lnTo>
                <a:lnTo>
                  <a:pt x="28" y="28"/>
                </a:lnTo>
                <a:lnTo>
                  <a:pt x="25" y="29"/>
                </a:lnTo>
                <a:lnTo>
                  <a:pt x="23" y="31"/>
                </a:lnTo>
                <a:lnTo>
                  <a:pt x="25" y="34"/>
                </a:lnTo>
                <a:lnTo>
                  <a:pt x="26" y="35"/>
                </a:lnTo>
                <a:lnTo>
                  <a:pt x="28" y="34"/>
                </a:lnTo>
                <a:lnTo>
                  <a:pt x="28" y="31"/>
                </a:lnTo>
                <a:lnTo>
                  <a:pt x="31" y="29"/>
                </a:lnTo>
                <a:lnTo>
                  <a:pt x="34" y="29"/>
                </a:lnTo>
                <a:lnTo>
                  <a:pt x="36" y="31"/>
                </a:lnTo>
                <a:lnTo>
                  <a:pt x="39" y="32"/>
                </a:lnTo>
                <a:lnTo>
                  <a:pt x="39" y="32"/>
                </a:lnTo>
                <a:lnTo>
                  <a:pt x="40" y="34"/>
                </a:lnTo>
                <a:lnTo>
                  <a:pt x="40" y="35"/>
                </a:lnTo>
                <a:lnTo>
                  <a:pt x="39" y="35"/>
                </a:lnTo>
                <a:lnTo>
                  <a:pt x="36" y="35"/>
                </a:lnTo>
                <a:lnTo>
                  <a:pt x="36" y="35"/>
                </a:lnTo>
                <a:lnTo>
                  <a:pt x="36" y="37"/>
                </a:lnTo>
                <a:lnTo>
                  <a:pt x="37" y="38"/>
                </a:lnTo>
                <a:lnTo>
                  <a:pt x="36" y="40"/>
                </a:lnTo>
                <a:lnTo>
                  <a:pt x="32" y="40"/>
                </a:lnTo>
                <a:lnTo>
                  <a:pt x="31" y="45"/>
                </a:lnTo>
                <a:lnTo>
                  <a:pt x="32" y="45"/>
                </a:lnTo>
                <a:lnTo>
                  <a:pt x="31" y="46"/>
                </a:lnTo>
                <a:lnTo>
                  <a:pt x="29" y="49"/>
                </a:lnTo>
                <a:lnTo>
                  <a:pt x="29" y="49"/>
                </a:lnTo>
                <a:lnTo>
                  <a:pt x="31" y="52"/>
                </a:lnTo>
                <a:lnTo>
                  <a:pt x="31" y="52"/>
                </a:lnTo>
                <a:lnTo>
                  <a:pt x="31" y="54"/>
                </a:lnTo>
                <a:lnTo>
                  <a:pt x="29" y="54"/>
                </a:lnTo>
                <a:lnTo>
                  <a:pt x="29" y="54"/>
                </a:lnTo>
                <a:lnTo>
                  <a:pt x="28" y="52"/>
                </a:lnTo>
                <a:lnTo>
                  <a:pt x="26" y="51"/>
                </a:lnTo>
                <a:lnTo>
                  <a:pt x="26" y="52"/>
                </a:lnTo>
                <a:lnTo>
                  <a:pt x="22" y="54"/>
                </a:lnTo>
                <a:lnTo>
                  <a:pt x="20" y="57"/>
                </a:lnTo>
                <a:lnTo>
                  <a:pt x="20" y="60"/>
                </a:lnTo>
                <a:lnTo>
                  <a:pt x="23" y="62"/>
                </a:lnTo>
                <a:lnTo>
                  <a:pt x="23" y="59"/>
                </a:lnTo>
                <a:lnTo>
                  <a:pt x="26" y="59"/>
                </a:lnTo>
                <a:lnTo>
                  <a:pt x="25" y="62"/>
                </a:lnTo>
                <a:lnTo>
                  <a:pt x="29" y="62"/>
                </a:lnTo>
                <a:lnTo>
                  <a:pt x="29" y="65"/>
                </a:lnTo>
                <a:lnTo>
                  <a:pt x="32" y="66"/>
                </a:lnTo>
                <a:lnTo>
                  <a:pt x="34" y="68"/>
                </a:lnTo>
                <a:lnTo>
                  <a:pt x="37" y="69"/>
                </a:lnTo>
                <a:lnTo>
                  <a:pt x="37" y="69"/>
                </a:lnTo>
                <a:lnTo>
                  <a:pt x="39" y="68"/>
                </a:lnTo>
                <a:lnTo>
                  <a:pt x="39" y="68"/>
                </a:lnTo>
                <a:lnTo>
                  <a:pt x="39" y="66"/>
                </a:lnTo>
                <a:lnTo>
                  <a:pt x="40" y="66"/>
                </a:lnTo>
                <a:lnTo>
                  <a:pt x="40" y="66"/>
                </a:lnTo>
                <a:lnTo>
                  <a:pt x="45" y="65"/>
                </a:lnTo>
                <a:lnTo>
                  <a:pt x="45" y="65"/>
                </a:lnTo>
                <a:lnTo>
                  <a:pt x="46" y="65"/>
                </a:lnTo>
                <a:lnTo>
                  <a:pt x="46" y="65"/>
                </a:lnTo>
                <a:lnTo>
                  <a:pt x="49" y="63"/>
                </a:lnTo>
                <a:lnTo>
                  <a:pt x="49" y="63"/>
                </a:lnTo>
                <a:lnTo>
                  <a:pt x="53" y="63"/>
                </a:lnTo>
                <a:lnTo>
                  <a:pt x="53" y="63"/>
                </a:lnTo>
                <a:lnTo>
                  <a:pt x="57" y="65"/>
                </a:lnTo>
                <a:lnTo>
                  <a:pt x="57" y="65"/>
                </a:lnTo>
                <a:lnTo>
                  <a:pt x="59" y="65"/>
                </a:lnTo>
                <a:lnTo>
                  <a:pt x="59" y="65"/>
                </a:lnTo>
                <a:lnTo>
                  <a:pt x="59" y="66"/>
                </a:lnTo>
                <a:lnTo>
                  <a:pt x="60" y="66"/>
                </a:lnTo>
                <a:lnTo>
                  <a:pt x="60" y="66"/>
                </a:lnTo>
                <a:lnTo>
                  <a:pt x="63" y="68"/>
                </a:lnTo>
                <a:lnTo>
                  <a:pt x="63" y="68"/>
                </a:lnTo>
                <a:lnTo>
                  <a:pt x="68" y="68"/>
                </a:lnTo>
                <a:lnTo>
                  <a:pt x="68" y="68"/>
                </a:lnTo>
                <a:lnTo>
                  <a:pt x="71" y="68"/>
                </a:lnTo>
                <a:lnTo>
                  <a:pt x="71" y="68"/>
                </a:lnTo>
                <a:lnTo>
                  <a:pt x="73" y="68"/>
                </a:lnTo>
                <a:lnTo>
                  <a:pt x="74" y="71"/>
                </a:lnTo>
                <a:lnTo>
                  <a:pt x="74" y="71"/>
                </a:lnTo>
                <a:lnTo>
                  <a:pt x="73" y="71"/>
                </a:lnTo>
                <a:lnTo>
                  <a:pt x="73" y="74"/>
                </a:lnTo>
                <a:lnTo>
                  <a:pt x="73" y="74"/>
                </a:lnTo>
                <a:lnTo>
                  <a:pt x="74" y="76"/>
                </a:lnTo>
                <a:lnTo>
                  <a:pt x="74" y="76"/>
                </a:lnTo>
                <a:lnTo>
                  <a:pt x="74" y="77"/>
                </a:lnTo>
                <a:lnTo>
                  <a:pt x="74" y="79"/>
                </a:lnTo>
                <a:lnTo>
                  <a:pt x="74" y="79"/>
                </a:lnTo>
                <a:lnTo>
                  <a:pt x="73" y="80"/>
                </a:lnTo>
                <a:lnTo>
                  <a:pt x="73" y="80"/>
                </a:lnTo>
                <a:lnTo>
                  <a:pt x="71" y="82"/>
                </a:lnTo>
                <a:lnTo>
                  <a:pt x="71" y="82"/>
                </a:lnTo>
                <a:lnTo>
                  <a:pt x="71" y="85"/>
                </a:lnTo>
                <a:lnTo>
                  <a:pt x="71" y="85"/>
                </a:lnTo>
                <a:lnTo>
                  <a:pt x="70" y="85"/>
                </a:lnTo>
                <a:lnTo>
                  <a:pt x="70" y="85"/>
                </a:lnTo>
                <a:lnTo>
                  <a:pt x="70" y="85"/>
                </a:lnTo>
                <a:lnTo>
                  <a:pt x="71" y="88"/>
                </a:lnTo>
                <a:lnTo>
                  <a:pt x="70" y="88"/>
                </a:lnTo>
                <a:lnTo>
                  <a:pt x="70" y="88"/>
                </a:lnTo>
                <a:lnTo>
                  <a:pt x="68" y="91"/>
                </a:lnTo>
                <a:lnTo>
                  <a:pt x="68" y="91"/>
                </a:lnTo>
                <a:lnTo>
                  <a:pt x="66" y="93"/>
                </a:lnTo>
                <a:lnTo>
                  <a:pt x="66" y="93"/>
                </a:lnTo>
                <a:lnTo>
                  <a:pt x="65" y="94"/>
                </a:lnTo>
                <a:lnTo>
                  <a:pt x="65" y="94"/>
                </a:lnTo>
                <a:lnTo>
                  <a:pt x="66" y="96"/>
                </a:lnTo>
                <a:lnTo>
                  <a:pt x="65" y="96"/>
                </a:lnTo>
                <a:lnTo>
                  <a:pt x="65" y="96"/>
                </a:lnTo>
                <a:lnTo>
                  <a:pt x="62" y="97"/>
                </a:lnTo>
                <a:lnTo>
                  <a:pt x="62" y="97"/>
                </a:lnTo>
                <a:lnTo>
                  <a:pt x="62" y="99"/>
                </a:lnTo>
                <a:lnTo>
                  <a:pt x="62" y="99"/>
                </a:lnTo>
                <a:lnTo>
                  <a:pt x="68" y="97"/>
                </a:lnTo>
                <a:lnTo>
                  <a:pt x="68" y="97"/>
                </a:lnTo>
                <a:lnTo>
                  <a:pt x="68" y="97"/>
                </a:lnTo>
                <a:lnTo>
                  <a:pt x="76" y="94"/>
                </a:lnTo>
                <a:lnTo>
                  <a:pt x="84" y="88"/>
                </a:lnTo>
                <a:lnTo>
                  <a:pt x="90" y="82"/>
                </a:lnTo>
                <a:lnTo>
                  <a:pt x="94" y="76"/>
                </a:lnTo>
                <a:lnTo>
                  <a:pt x="94" y="76"/>
                </a:lnTo>
                <a:lnTo>
                  <a:pt x="97" y="69"/>
                </a:lnTo>
                <a:lnTo>
                  <a:pt x="99" y="63"/>
                </a:lnTo>
                <a:lnTo>
                  <a:pt x="99" y="63"/>
                </a:lnTo>
                <a:close/>
                <a:moveTo>
                  <a:pt x="54" y="99"/>
                </a:moveTo>
                <a:lnTo>
                  <a:pt x="54" y="99"/>
                </a:lnTo>
                <a:lnTo>
                  <a:pt x="53" y="97"/>
                </a:lnTo>
                <a:lnTo>
                  <a:pt x="53" y="97"/>
                </a:lnTo>
                <a:lnTo>
                  <a:pt x="53" y="93"/>
                </a:lnTo>
                <a:lnTo>
                  <a:pt x="53" y="93"/>
                </a:lnTo>
                <a:lnTo>
                  <a:pt x="49" y="88"/>
                </a:lnTo>
                <a:lnTo>
                  <a:pt x="45" y="88"/>
                </a:lnTo>
                <a:lnTo>
                  <a:pt x="45" y="88"/>
                </a:lnTo>
                <a:lnTo>
                  <a:pt x="43" y="86"/>
                </a:lnTo>
                <a:lnTo>
                  <a:pt x="43" y="86"/>
                </a:lnTo>
                <a:lnTo>
                  <a:pt x="42" y="85"/>
                </a:lnTo>
                <a:lnTo>
                  <a:pt x="42" y="85"/>
                </a:lnTo>
                <a:lnTo>
                  <a:pt x="40" y="83"/>
                </a:lnTo>
                <a:lnTo>
                  <a:pt x="40" y="83"/>
                </a:lnTo>
                <a:lnTo>
                  <a:pt x="39" y="82"/>
                </a:lnTo>
                <a:lnTo>
                  <a:pt x="39" y="82"/>
                </a:lnTo>
                <a:lnTo>
                  <a:pt x="37" y="80"/>
                </a:lnTo>
                <a:lnTo>
                  <a:pt x="37" y="80"/>
                </a:lnTo>
                <a:lnTo>
                  <a:pt x="36" y="77"/>
                </a:lnTo>
                <a:lnTo>
                  <a:pt x="36" y="77"/>
                </a:lnTo>
                <a:lnTo>
                  <a:pt x="37" y="76"/>
                </a:lnTo>
                <a:lnTo>
                  <a:pt x="39" y="72"/>
                </a:lnTo>
                <a:lnTo>
                  <a:pt x="39" y="72"/>
                </a:lnTo>
                <a:lnTo>
                  <a:pt x="37" y="71"/>
                </a:lnTo>
                <a:lnTo>
                  <a:pt x="37" y="71"/>
                </a:lnTo>
                <a:lnTo>
                  <a:pt x="37" y="69"/>
                </a:lnTo>
                <a:lnTo>
                  <a:pt x="34" y="71"/>
                </a:lnTo>
                <a:lnTo>
                  <a:pt x="31" y="68"/>
                </a:lnTo>
                <a:lnTo>
                  <a:pt x="28" y="66"/>
                </a:lnTo>
                <a:lnTo>
                  <a:pt x="23" y="65"/>
                </a:lnTo>
                <a:lnTo>
                  <a:pt x="22" y="65"/>
                </a:lnTo>
                <a:lnTo>
                  <a:pt x="22" y="65"/>
                </a:lnTo>
                <a:lnTo>
                  <a:pt x="18" y="63"/>
                </a:lnTo>
                <a:lnTo>
                  <a:pt x="18" y="63"/>
                </a:lnTo>
                <a:lnTo>
                  <a:pt x="15" y="62"/>
                </a:lnTo>
                <a:lnTo>
                  <a:pt x="12" y="54"/>
                </a:lnTo>
                <a:lnTo>
                  <a:pt x="11" y="57"/>
                </a:lnTo>
                <a:lnTo>
                  <a:pt x="11" y="57"/>
                </a:lnTo>
                <a:lnTo>
                  <a:pt x="12" y="68"/>
                </a:lnTo>
                <a:lnTo>
                  <a:pt x="12" y="68"/>
                </a:lnTo>
                <a:lnTo>
                  <a:pt x="12" y="68"/>
                </a:lnTo>
                <a:lnTo>
                  <a:pt x="17" y="76"/>
                </a:lnTo>
                <a:lnTo>
                  <a:pt x="22" y="83"/>
                </a:lnTo>
                <a:lnTo>
                  <a:pt x="28" y="89"/>
                </a:lnTo>
                <a:lnTo>
                  <a:pt x="34" y="94"/>
                </a:lnTo>
                <a:lnTo>
                  <a:pt x="34" y="94"/>
                </a:lnTo>
                <a:lnTo>
                  <a:pt x="43" y="97"/>
                </a:lnTo>
                <a:lnTo>
                  <a:pt x="54" y="99"/>
                </a:lnTo>
                <a:lnTo>
                  <a:pt x="54" y="99"/>
                </a:lnTo>
                <a:close/>
              </a:path>
            </a:pathLst>
          </a:custGeom>
          <a:solidFill>
            <a:schemeClr val="accent2"/>
          </a:solidFill>
          <a:ln>
            <a:noFill/>
          </a:ln>
          <a:extLst/>
        </p:spPr>
        <p:txBody>
          <a:bodyPr vert="horz" wrap="square" lIns="84406" tIns="42203" rIns="84406" bIns="42203" numCol="1" anchor="t" anchorCtr="0" compatLnSpc="1">
            <a:prstTxWarp prst="textNoShape">
              <a:avLst/>
            </a:prstTxWarp>
          </a:bodyPr>
          <a:lstStyle/>
          <a:p>
            <a:endParaRPr lang="en-US" u="sng"/>
          </a:p>
        </p:txBody>
      </p:sp>
      <p:sp>
        <p:nvSpPr>
          <p:cNvPr id="11" name="Slide Number Placeholder 5"/>
          <p:cNvSpPr>
            <a:spLocks noGrp="1"/>
          </p:cNvSpPr>
          <p:nvPr>
            <p:ph type="sldNum" sz="quarter" idx="4"/>
          </p:nvPr>
        </p:nvSpPr>
        <p:spPr>
          <a:xfrm>
            <a:off x="386471" y="6494812"/>
            <a:ext cx="792088" cy="113557"/>
          </a:xfrm>
        </p:spPr>
        <p:txBody>
          <a:bodyPr/>
          <a:lstStyle/>
          <a:p>
            <a:pPr algn="l"/>
            <a:r>
              <a:rPr lang="en-GB" dirty="0" smtClean="0">
                <a:solidFill>
                  <a:schemeClr val="tx1"/>
                </a:solidFill>
              </a:rPr>
              <a:t>67</a:t>
            </a:r>
            <a:endParaRPr lang="en-GB" dirty="0">
              <a:solidFill>
                <a:schemeClr val="tx1"/>
              </a:solidFill>
            </a:endParaRPr>
          </a:p>
        </p:txBody>
      </p:sp>
    </p:spTree>
    <p:extLst>
      <p:ext uri="{BB962C8B-B14F-4D97-AF65-F5344CB8AC3E}">
        <p14:creationId xmlns:p14="http://schemas.microsoft.com/office/powerpoint/2010/main" val="3518879687"/>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fr-FR" dirty="0" smtClean="0"/>
              <a:t>Organisation et contacts</a:t>
            </a:r>
            <a:endParaRPr lang="fr-FR" dirty="0"/>
          </a:p>
        </p:txBody>
      </p:sp>
      <p:sp>
        <p:nvSpPr>
          <p:cNvPr id="3" name="Title 2"/>
          <p:cNvSpPr>
            <a:spLocks noGrp="1"/>
          </p:cNvSpPr>
          <p:nvPr>
            <p:ph type="title"/>
          </p:nvPr>
        </p:nvSpPr>
        <p:spPr/>
        <p:txBody>
          <a:bodyPr/>
          <a:lstStyle/>
          <a:p>
            <a:r>
              <a:rPr lang="fr-FR" dirty="0"/>
              <a:t>La communauté LSS Deloitte</a:t>
            </a:r>
          </a:p>
        </p:txBody>
      </p:sp>
      <p:sp>
        <p:nvSpPr>
          <p:cNvPr id="7" name="Rectangle 6"/>
          <p:cNvSpPr/>
          <p:nvPr/>
        </p:nvSpPr>
        <p:spPr>
          <a:xfrm>
            <a:off x="1416267" y="1825420"/>
            <a:ext cx="797538" cy="7975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3231" tIns="33231" rIns="33231" bIns="33231" rtlCol="0" anchor="ctr"/>
          <a:lstStyle/>
          <a:p>
            <a:pPr algn="ctr"/>
            <a:r>
              <a:rPr lang="fr-FR" sz="1108" dirty="0"/>
              <a:t>Animation</a:t>
            </a:r>
            <a:endParaRPr lang="fr-FR" sz="1108" dirty="0">
              <a:solidFill>
                <a:schemeClr val="bg1"/>
              </a:solidFill>
            </a:endParaRPr>
          </a:p>
        </p:txBody>
      </p:sp>
      <p:sp>
        <p:nvSpPr>
          <p:cNvPr id="8" name="Rectangle 7"/>
          <p:cNvSpPr/>
          <p:nvPr/>
        </p:nvSpPr>
        <p:spPr>
          <a:xfrm>
            <a:off x="1416267" y="2710519"/>
            <a:ext cx="797538" cy="7975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3231" tIns="33231" rIns="33231" bIns="33231" rtlCol="0" anchor="ctr"/>
          <a:lstStyle/>
          <a:p>
            <a:pPr algn="ctr"/>
            <a:r>
              <a:rPr lang="fr-FR" sz="1108" dirty="0">
                <a:solidFill>
                  <a:schemeClr val="bg1"/>
                </a:solidFill>
              </a:rPr>
              <a:t>Formation</a:t>
            </a:r>
          </a:p>
        </p:txBody>
      </p:sp>
      <p:sp>
        <p:nvSpPr>
          <p:cNvPr id="9" name="Rectangle 8"/>
          <p:cNvSpPr/>
          <p:nvPr/>
        </p:nvSpPr>
        <p:spPr>
          <a:xfrm>
            <a:off x="1416267" y="3595617"/>
            <a:ext cx="797538" cy="797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3231" tIns="33231" rIns="33231" bIns="33231" rtlCol="0" anchor="ctr"/>
          <a:lstStyle/>
          <a:p>
            <a:pPr algn="ctr"/>
            <a:r>
              <a:rPr lang="fr-FR" sz="1108" dirty="0">
                <a:solidFill>
                  <a:schemeClr val="bg1"/>
                </a:solidFill>
              </a:rPr>
              <a:t>Offre</a:t>
            </a:r>
          </a:p>
        </p:txBody>
      </p:sp>
      <p:sp>
        <p:nvSpPr>
          <p:cNvPr id="10" name="Rectangle 9"/>
          <p:cNvSpPr/>
          <p:nvPr/>
        </p:nvSpPr>
        <p:spPr>
          <a:xfrm>
            <a:off x="1416267" y="4480715"/>
            <a:ext cx="797538" cy="79753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33231" tIns="33231" rIns="33231" bIns="33231" rtlCol="0" anchor="ctr"/>
          <a:lstStyle/>
          <a:p>
            <a:pPr algn="ctr"/>
            <a:r>
              <a:rPr lang="fr-FR" sz="1108" dirty="0">
                <a:solidFill>
                  <a:schemeClr val="bg1"/>
                </a:solidFill>
              </a:rPr>
              <a:t>Eminence</a:t>
            </a:r>
          </a:p>
        </p:txBody>
      </p:sp>
      <p:sp>
        <p:nvSpPr>
          <p:cNvPr id="11" name="Freeform 408"/>
          <p:cNvSpPr>
            <a:spLocks noEditPoints="1"/>
          </p:cNvSpPr>
          <p:nvPr/>
        </p:nvSpPr>
        <p:spPr bwMode="auto">
          <a:xfrm>
            <a:off x="528506" y="1944436"/>
            <a:ext cx="664689" cy="544314"/>
          </a:xfrm>
          <a:custGeom>
            <a:avLst/>
            <a:gdLst>
              <a:gd name="T0" fmla="*/ 96 w 127"/>
              <a:gd name="T1" fmla="*/ 62 h 104"/>
              <a:gd name="T2" fmla="*/ 72 w 127"/>
              <a:gd name="T3" fmla="*/ 59 h 104"/>
              <a:gd name="T4" fmla="*/ 74 w 127"/>
              <a:gd name="T5" fmla="*/ 37 h 104"/>
              <a:gd name="T6" fmla="*/ 82 w 127"/>
              <a:gd name="T7" fmla="*/ 20 h 104"/>
              <a:gd name="T8" fmla="*/ 110 w 127"/>
              <a:gd name="T9" fmla="*/ 18 h 104"/>
              <a:gd name="T10" fmla="*/ 116 w 127"/>
              <a:gd name="T11" fmla="*/ 37 h 104"/>
              <a:gd name="T12" fmla="*/ 105 w 127"/>
              <a:gd name="T13" fmla="*/ 59 h 104"/>
              <a:gd name="T14" fmla="*/ 68 w 127"/>
              <a:gd name="T15" fmla="*/ 34 h 104"/>
              <a:gd name="T16" fmla="*/ 66 w 127"/>
              <a:gd name="T17" fmla="*/ 43 h 104"/>
              <a:gd name="T18" fmla="*/ 63 w 127"/>
              <a:gd name="T19" fmla="*/ 48 h 104"/>
              <a:gd name="T20" fmla="*/ 48 w 127"/>
              <a:gd name="T21" fmla="*/ 66 h 104"/>
              <a:gd name="T22" fmla="*/ 26 w 127"/>
              <a:gd name="T23" fmla="*/ 62 h 104"/>
              <a:gd name="T24" fmla="*/ 17 w 127"/>
              <a:gd name="T25" fmla="*/ 48 h 104"/>
              <a:gd name="T26" fmla="*/ 12 w 127"/>
              <a:gd name="T27" fmla="*/ 35 h 104"/>
              <a:gd name="T28" fmla="*/ 14 w 127"/>
              <a:gd name="T29" fmla="*/ 32 h 104"/>
              <a:gd name="T30" fmla="*/ 15 w 127"/>
              <a:gd name="T31" fmla="*/ 11 h 104"/>
              <a:gd name="T32" fmla="*/ 29 w 127"/>
              <a:gd name="T33" fmla="*/ 1 h 104"/>
              <a:gd name="T34" fmla="*/ 59 w 127"/>
              <a:gd name="T35" fmla="*/ 6 h 104"/>
              <a:gd name="T36" fmla="*/ 66 w 127"/>
              <a:gd name="T37" fmla="*/ 23 h 104"/>
              <a:gd name="T38" fmla="*/ 11 w 127"/>
              <a:gd name="T39" fmla="*/ 68 h 104"/>
              <a:gd name="T40" fmla="*/ 29 w 127"/>
              <a:gd name="T41" fmla="*/ 74 h 104"/>
              <a:gd name="T42" fmla="*/ 45 w 127"/>
              <a:gd name="T43" fmla="*/ 76 h 104"/>
              <a:gd name="T44" fmla="*/ 59 w 127"/>
              <a:gd name="T45" fmla="*/ 68 h 104"/>
              <a:gd name="T46" fmla="*/ 77 w 127"/>
              <a:gd name="T47" fmla="*/ 84 h 104"/>
              <a:gd name="T48" fmla="*/ 0 w 127"/>
              <a:gd name="T49" fmla="*/ 104 h 104"/>
              <a:gd name="T50" fmla="*/ 4 w 127"/>
              <a:gd name="T51" fmla="*/ 76 h 104"/>
              <a:gd name="T52" fmla="*/ 63 w 127"/>
              <a:gd name="T53" fmla="*/ 35 h 104"/>
              <a:gd name="T54" fmla="*/ 59 w 127"/>
              <a:gd name="T55" fmla="*/ 31 h 104"/>
              <a:gd name="T56" fmla="*/ 26 w 127"/>
              <a:gd name="T57" fmla="*/ 29 h 104"/>
              <a:gd name="T58" fmla="*/ 17 w 127"/>
              <a:gd name="T59" fmla="*/ 35 h 104"/>
              <a:gd name="T60" fmla="*/ 17 w 127"/>
              <a:gd name="T61" fmla="*/ 37 h 104"/>
              <a:gd name="T62" fmla="*/ 20 w 127"/>
              <a:gd name="T63" fmla="*/ 45 h 104"/>
              <a:gd name="T64" fmla="*/ 29 w 127"/>
              <a:gd name="T65" fmla="*/ 59 h 104"/>
              <a:gd name="T66" fmla="*/ 40 w 127"/>
              <a:gd name="T67" fmla="*/ 63 h 104"/>
              <a:gd name="T68" fmla="*/ 57 w 127"/>
              <a:gd name="T69" fmla="*/ 53 h 104"/>
              <a:gd name="T70" fmla="*/ 60 w 127"/>
              <a:gd name="T71" fmla="*/ 45 h 104"/>
              <a:gd name="T72" fmla="*/ 63 w 127"/>
              <a:gd name="T73" fmla="*/ 37 h 104"/>
              <a:gd name="T74" fmla="*/ 82 w 127"/>
              <a:gd name="T75" fmla="*/ 65 h 104"/>
              <a:gd name="T76" fmla="*/ 80 w 127"/>
              <a:gd name="T77" fmla="*/ 71 h 104"/>
              <a:gd name="T78" fmla="*/ 127 w 127"/>
              <a:gd name="T79" fmla="*/ 90 h 104"/>
              <a:gd name="T80" fmla="*/ 114 w 127"/>
              <a:gd name="T81" fmla="*/ 66 h 104"/>
              <a:gd name="T82" fmla="*/ 96 w 127"/>
              <a:gd name="T83" fmla="*/ 70 h 104"/>
              <a:gd name="T84" fmla="*/ 82 w 127"/>
              <a:gd name="T85" fmla="*/ 65 h 104"/>
              <a:gd name="T86" fmla="*/ 110 w 127"/>
              <a:gd name="T87" fmla="*/ 35 h 104"/>
              <a:gd name="T88" fmla="*/ 82 w 127"/>
              <a:gd name="T89" fmla="*/ 45 h 104"/>
              <a:gd name="T90" fmla="*/ 83 w 127"/>
              <a:gd name="T91" fmla="*/ 51 h 104"/>
              <a:gd name="T92" fmla="*/ 96 w 127"/>
              <a:gd name="T93" fmla="*/ 59 h 104"/>
              <a:gd name="T94" fmla="*/ 110 w 127"/>
              <a:gd name="T95" fmla="*/ 4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04">
                <a:moveTo>
                  <a:pt x="105" y="59"/>
                </a:moveTo>
                <a:lnTo>
                  <a:pt x="105" y="59"/>
                </a:lnTo>
                <a:lnTo>
                  <a:pt x="96" y="62"/>
                </a:lnTo>
                <a:lnTo>
                  <a:pt x="96" y="62"/>
                </a:lnTo>
                <a:lnTo>
                  <a:pt x="96" y="62"/>
                </a:lnTo>
                <a:lnTo>
                  <a:pt x="96" y="62"/>
                </a:lnTo>
                <a:lnTo>
                  <a:pt x="88" y="59"/>
                </a:lnTo>
                <a:lnTo>
                  <a:pt x="72" y="59"/>
                </a:lnTo>
                <a:lnTo>
                  <a:pt x="74" y="45"/>
                </a:lnTo>
                <a:lnTo>
                  <a:pt x="74" y="45"/>
                </a:lnTo>
                <a:lnTo>
                  <a:pt x="74" y="45"/>
                </a:lnTo>
                <a:lnTo>
                  <a:pt x="74" y="37"/>
                </a:lnTo>
                <a:lnTo>
                  <a:pt x="76" y="29"/>
                </a:lnTo>
                <a:lnTo>
                  <a:pt x="79" y="23"/>
                </a:lnTo>
                <a:lnTo>
                  <a:pt x="82" y="20"/>
                </a:lnTo>
                <a:lnTo>
                  <a:pt x="82" y="20"/>
                </a:lnTo>
                <a:lnTo>
                  <a:pt x="88" y="15"/>
                </a:lnTo>
                <a:lnTo>
                  <a:pt x="96" y="15"/>
                </a:lnTo>
                <a:lnTo>
                  <a:pt x="102" y="15"/>
                </a:lnTo>
                <a:lnTo>
                  <a:pt x="110" y="18"/>
                </a:lnTo>
                <a:lnTo>
                  <a:pt x="110" y="18"/>
                </a:lnTo>
                <a:lnTo>
                  <a:pt x="113" y="23"/>
                </a:lnTo>
                <a:lnTo>
                  <a:pt x="114" y="29"/>
                </a:lnTo>
                <a:lnTo>
                  <a:pt x="116" y="37"/>
                </a:lnTo>
                <a:lnTo>
                  <a:pt x="117" y="45"/>
                </a:lnTo>
                <a:lnTo>
                  <a:pt x="117" y="45"/>
                </a:lnTo>
                <a:lnTo>
                  <a:pt x="117" y="59"/>
                </a:lnTo>
                <a:lnTo>
                  <a:pt x="105" y="59"/>
                </a:lnTo>
                <a:lnTo>
                  <a:pt x="105" y="59"/>
                </a:lnTo>
                <a:close/>
                <a:moveTo>
                  <a:pt x="66" y="32"/>
                </a:moveTo>
                <a:lnTo>
                  <a:pt x="66" y="32"/>
                </a:lnTo>
                <a:lnTo>
                  <a:pt x="68" y="34"/>
                </a:lnTo>
                <a:lnTo>
                  <a:pt x="68" y="34"/>
                </a:lnTo>
                <a:lnTo>
                  <a:pt x="68" y="35"/>
                </a:lnTo>
                <a:lnTo>
                  <a:pt x="68" y="35"/>
                </a:lnTo>
                <a:lnTo>
                  <a:pt x="66" y="43"/>
                </a:lnTo>
                <a:lnTo>
                  <a:pt x="66" y="43"/>
                </a:lnTo>
                <a:lnTo>
                  <a:pt x="65" y="46"/>
                </a:lnTo>
                <a:lnTo>
                  <a:pt x="63" y="48"/>
                </a:lnTo>
                <a:lnTo>
                  <a:pt x="63" y="48"/>
                </a:lnTo>
                <a:lnTo>
                  <a:pt x="60" y="56"/>
                </a:lnTo>
                <a:lnTo>
                  <a:pt x="54" y="62"/>
                </a:lnTo>
                <a:lnTo>
                  <a:pt x="54" y="62"/>
                </a:lnTo>
                <a:lnTo>
                  <a:pt x="48" y="66"/>
                </a:lnTo>
                <a:lnTo>
                  <a:pt x="40" y="68"/>
                </a:lnTo>
                <a:lnTo>
                  <a:pt x="40" y="68"/>
                </a:lnTo>
                <a:lnTo>
                  <a:pt x="32" y="66"/>
                </a:lnTo>
                <a:lnTo>
                  <a:pt x="26" y="62"/>
                </a:lnTo>
                <a:lnTo>
                  <a:pt x="26" y="62"/>
                </a:lnTo>
                <a:lnTo>
                  <a:pt x="20" y="56"/>
                </a:lnTo>
                <a:lnTo>
                  <a:pt x="17" y="48"/>
                </a:lnTo>
                <a:lnTo>
                  <a:pt x="17" y="48"/>
                </a:lnTo>
                <a:lnTo>
                  <a:pt x="15" y="46"/>
                </a:lnTo>
                <a:lnTo>
                  <a:pt x="14" y="43"/>
                </a:lnTo>
                <a:lnTo>
                  <a:pt x="14" y="43"/>
                </a:lnTo>
                <a:lnTo>
                  <a:pt x="12" y="35"/>
                </a:lnTo>
                <a:lnTo>
                  <a:pt x="12" y="34"/>
                </a:lnTo>
                <a:lnTo>
                  <a:pt x="12" y="34"/>
                </a:lnTo>
                <a:lnTo>
                  <a:pt x="12" y="34"/>
                </a:lnTo>
                <a:lnTo>
                  <a:pt x="14" y="32"/>
                </a:lnTo>
                <a:lnTo>
                  <a:pt x="14" y="32"/>
                </a:lnTo>
                <a:lnTo>
                  <a:pt x="12" y="23"/>
                </a:lnTo>
                <a:lnTo>
                  <a:pt x="14" y="15"/>
                </a:lnTo>
                <a:lnTo>
                  <a:pt x="15" y="11"/>
                </a:lnTo>
                <a:lnTo>
                  <a:pt x="20" y="6"/>
                </a:lnTo>
                <a:lnTo>
                  <a:pt x="20" y="6"/>
                </a:lnTo>
                <a:lnTo>
                  <a:pt x="23" y="3"/>
                </a:lnTo>
                <a:lnTo>
                  <a:pt x="29" y="1"/>
                </a:lnTo>
                <a:lnTo>
                  <a:pt x="38" y="0"/>
                </a:lnTo>
                <a:lnTo>
                  <a:pt x="49" y="1"/>
                </a:lnTo>
                <a:lnTo>
                  <a:pt x="54" y="3"/>
                </a:lnTo>
                <a:lnTo>
                  <a:pt x="59" y="6"/>
                </a:lnTo>
                <a:lnTo>
                  <a:pt x="59" y="6"/>
                </a:lnTo>
                <a:lnTo>
                  <a:pt x="63" y="9"/>
                </a:lnTo>
                <a:lnTo>
                  <a:pt x="66" y="15"/>
                </a:lnTo>
                <a:lnTo>
                  <a:pt x="66" y="23"/>
                </a:lnTo>
                <a:lnTo>
                  <a:pt x="66" y="32"/>
                </a:lnTo>
                <a:lnTo>
                  <a:pt x="66" y="32"/>
                </a:lnTo>
                <a:close/>
                <a:moveTo>
                  <a:pt x="11" y="68"/>
                </a:moveTo>
                <a:lnTo>
                  <a:pt x="11" y="68"/>
                </a:lnTo>
                <a:lnTo>
                  <a:pt x="21" y="68"/>
                </a:lnTo>
                <a:lnTo>
                  <a:pt x="21" y="68"/>
                </a:lnTo>
                <a:lnTo>
                  <a:pt x="26" y="71"/>
                </a:lnTo>
                <a:lnTo>
                  <a:pt x="29" y="74"/>
                </a:lnTo>
                <a:lnTo>
                  <a:pt x="34" y="76"/>
                </a:lnTo>
                <a:lnTo>
                  <a:pt x="40" y="76"/>
                </a:lnTo>
                <a:lnTo>
                  <a:pt x="40" y="76"/>
                </a:lnTo>
                <a:lnTo>
                  <a:pt x="45" y="76"/>
                </a:lnTo>
                <a:lnTo>
                  <a:pt x="49" y="74"/>
                </a:lnTo>
                <a:lnTo>
                  <a:pt x="54" y="71"/>
                </a:lnTo>
                <a:lnTo>
                  <a:pt x="59" y="68"/>
                </a:lnTo>
                <a:lnTo>
                  <a:pt x="59" y="68"/>
                </a:lnTo>
                <a:lnTo>
                  <a:pt x="69" y="68"/>
                </a:lnTo>
                <a:lnTo>
                  <a:pt x="69" y="68"/>
                </a:lnTo>
                <a:lnTo>
                  <a:pt x="74" y="76"/>
                </a:lnTo>
                <a:lnTo>
                  <a:pt x="77" y="84"/>
                </a:lnTo>
                <a:lnTo>
                  <a:pt x="80" y="94"/>
                </a:lnTo>
                <a:lnTo>
                  <a:pt x="80" y="104"/>
                </a:lnTo>
                <a:lnTo>
                  <a:pt x="80" y="104"/>
                </a:lnTo>
                <a:lnTo>
                  <a:pt x="0" y="104"/>
                </a:lnTo>
                <a:lnTo>
                  <a:pt x="0" y="104"/>
                </a:lnTo>
                <a:lnTo>
                  <a:pt x="0" y="94"/>
                </a:lnTo>
                <a:lnTo>
                  <a:pt x="1" y="85"/>
                </a:lnTo>
                <a:lnTo>
                  <a:pt x="4" y="76"/>
                </a:lnTo>
                <a:lnTo>
                  <a:pt x="11" y="68"/>
                </a:lnTo>
                <a:lnTo>
                  <a:pt x="11" y="68"/>
                </a:lnTo>
                <a:close/>
                <a:moveTo>
                  <a:pt x="63" y="35"/>
                </a:moveTo>
                <a:lnTo>
                  <a:pt x="63" y="35"/>
                </a:lnTo>
                <a:lnTo>
                  <a:pt x="60" y="37"/>
                </a:lnTo>
                <a:lnTo>
                  <a:pt x="60" y="37"/>
                </a:lnTo>
                <a:lnTo>
                  <a:pt x="59" y="31"/>
                </a:lnTo>
                <a:lnTo>
                  <a:pt x="59" y="31"/>
                </a:lnTo>
                <a:lnTo>
                  <a:pt x="43" y="32"/>
                </a:lnTo>
                <a:lnTo>
                  <a:pt x="35" y="32"/>
                </a:lnTo>
                <a:lnTo>
                  <a:pt x="26" y="29"/>
                </a:lnTo>
                <a:lnTo>
                  <a:pt x="26" y="29"/>
                </a:lnTo>
                <a:lnTo>
                  <a:pt x="21" y="37"/>
                </a:lnTo>
                <a:lnTo>
                  <a:pt x="21" y="37"/>
                </a:lnTo>
                <a:lnTo>
                  <a:pt x="17" y="35"/>
                </a:lnTo>
                <a:lnTo>
                  <a:pt x="17" y="35"/>
                </a:lnTo>
                <a:lnTo>
                  <a:pt x="17" y="35"/>
                </a:lnTo>
                <a:lnTo>
                  <a:pt x="17" y="35"/>
                </a:lnTo>
                <a:lnTo>
                  <a:pt x="17" y="37"/>
                </a:lnTo>
                <a:lnTo>
                  <a:pt x="17" y="37"/>
                </a:lnTo>
                <a:lnTo>
                  <a:pt x="17" y="42"/>
                </a:lnTo>
                <a:lnTo>
                  <a:pt x="17" y="42"/>
                </a:lnTo>
                <a:lnTo>
                  <a:pt x="20" y="45"/>
                </a:lnTo>
                <a:lnTo>
                  <a:pt x="20" y="45"/>
                </a:lnTo>
                <a:lnTo>
                  <a:pt x="21" y="46"/>
                </a:lnTo>
                <a:lnTo>
                  <a:pt x="21" y="46"/>
                </a:lnTo>
                <a:lnTo>
                  <a:pt x="24" y="53"/>
                </a:lnTo>
                <a:lnTo>
                  <a:pt x="29" y="59"/>
                </a:lnTo>
                <a:lnTo>
                  <a:pt x="29" y="59"/>
                </a:lnTo>
                <a:lnTo>
                  <a:pt x="34" y="62"/>
                </a:lnTo>
                <a:lnTo>
                  <a:pt x="40" y="63"/>
                </a:lnTo>
                <a:lnTo>
                  <a:pt x="40" y="63"/>
                </a:lnTo>
                <a:lnTo>
                  <a:pt x="46" y="62"/>
                </a:lnTo>
                <a:lnTo>
                  <a:pt x="52" y="59"/>
                </a:lnTo>
                <a:lnTo>
                  <a:pt x="52" y="59"/>
                </a:lnTo>
                <a:lnTo>
                  <a:pt x="57" y="53"/>
                </a:lnTo>
                <a:lnTo>
                  <a:pt x="60" y="46"/>
                </a:lnTo>
                <a:lnTo>
                  <a:pt x="60" y="45"/>
                </a:lnTo>
                <a:lnTo>
                  <a:pt x="60" y="45"/>
                </a:lnTo>
                <a:lnTo>
                  <a:pt x="60" y="45"/>
                </a:lnTo>
                <a:lnTo>
                  <a:pt x="63" y="42"/>
                </a:lnTo>
                <a:lnTo>
                  <a:pt x="63" y="42"/>
                </a:lnTo>
                <a:lnTo>
                  <a:pt x="63" y="37"/>
                </a:lnTo>
                <a:lnTo>
                  <a:pt x="63" y="37"/>
                </a:lnTo>
                <a:lnTo>
                  <a:pt x="63" y="35"/>
                </a:lnTo>
                <a:lnTo>
                  <a:pt x="63" y="35"/>
                </a:lnTo>
                <a:lnTo>
                  <a:pt x="63" y="35"/>
                </a:lnTo>
                <a:close/>
                <a:moveTo>
                  <a:pt x="82" y="65"/>
                </a:moveTo>
                <a:lnTo>
                  <a:pt x="82" y="65"/>
                </a:lnTo>
                <a:lnTo>
                  <a:pt x="77" y="66"/>
                </a:lnTo>
                <a:lnTo>
                  <a:pt x="77" y="66"/>
                </a:lnTo>
                <a:lnTo>
                  <a:pt x="80" y="71"/>
                </a:lnTo>
                <a:lnTo>
                  <a:pt x="82" y="77"/>
                </a:lnTo>
                <a:lnTo>
                  <a:pt x="85" y="90"/>
                </a:lnTo>
                <a:lnTo>
                  <a:pt x="127" y="90"/>
                </a:lnTo>
                <a:lnTo>
                  <a:pt x="127" y="90"/>
                </a:lnTo>
                <a:lnTo>
                  <a:pt x="127" y="84"/>
                </a:lnTo>
                <a:lnTo>
                  <a:pt x="124" y="76"/>
                </a:lnTo>
                <a:lnTo>
                  <a:pt x="117" y="70"/>
                </a:lnTo>
                <a:lnTo>
                  <a:pt x="114" y="66"/>
                </a:lnTo>
                <a:lnTo>
                  <a:pt x="110" y="63"/>
                </a:lnTo>
                <a:lnTo>
                  <a:pt x="110" y="63"/>
                </a:lnTo>
                <a:lnTo>
                  <a:pt x="103" y="68"/>
                </a:lnTo>
                <a:lnTo>
                  <a:pt x="96" y="70"/>
                </a:lnTo>
                <a:lnTo>
                  <a:pt x="96" y="70"/>
                </a:lnTo>
                <a:lnTo>
                  <a:pt x="88" y="68"/>
                </a:lnTo>
                <a:lnTo>
                  <a:pt x="82" y="65"/>
                </a:lnTo>
                <a:lnTo>
                  <a:pt x="82" y="65"/>
                </a:lnTo>
                <a:close/>
                <a:moveTo>
                  <a:pt x="110" y="48"/>
                </a:moveTo>
                <a:lnTo>
                  <a:pt x="110" y="48"/>
                </a:lnTo>
                <a:lnTo>
                  <a:pt x="110" y="35"/>
                </a:lnTo>
                <a:lnTo>
                  <a:pt x="110" y="35"/>
                </a:lnTo>
                <a:lnTo>
                  <a:pt x="97" y="37"/>
                </a:lnTo>
                <a:lnTo>
                  <a:pt x="90" y="37"/>
                </a:lnTo>
                <a:lnTo>
                  <a:pt x="82" y="35"/>
                </a:lnTo>
                <a:lnTo>
                  <a:pt x="82" y="45"/>
                </a:lnTo>
                <a:lnTo>
                  <a:pt x="82" y="45"/>
                </a:lnTo>
                <a:lnTo>
                  <a:pt x="82" y="46"/>
                </a:lnTo>
                <a:lnTo>
                  <a:pt x="82" y="46"/>
                </a:lnTo>
                <a:lnTo>
                  <a:pt x="83" y="51"/>
                </a:lnTo>
                <a:lnTo>
                  <a:pt x="86" y="54"/>
                </a:lnTo>
                <a:lnTo>
                  <a:pt x="91" y="57"/>
                </a:lnTo>
                <a:lnTo>
                  <a:pt x="96" y="59"/>
                </a:lnTo>
                <a:lnTo>
                  <a:pt x="96" y="59"/>
                </a:lnTo>
                <a:lnTo>
                  <a:pt x="100" y="57"/>
                </a:lnTo>
                <a:lnTo>
                  <a:pt x="105" y="56"/>
                </a:lnTo>
                <a:lnTo>
                  <a:pt x="108" y="51"/>
                </a:lnTo>
                <a:lnTo>
                  <a:pt x="110" y="48"/>
                </a:lnTo>
                <a:lnTo>
                  <a:pt x="110" y="48"/>
                </a:lnTo>
                <a:close/>
              </a:path>
            </a:pathLst>
          </a:custGeom>
          <a:solidFill>
            <a:schemeClr val="accent3"/>
          </a:solidFill>
          <a:ln>
            <a:noFill/>
          </a:ln>
          <a:extLst/>
        </p:spPr>
        <p:txBody>
          <a:bodyPr vert="horz" wrap="square" lIns="84406" tIns="42203" rIns="84406" bIns="42203" numCol="1" anchor="t" anchorCtr="0" compatLnSpc="1">
            <a:prstTxWarp prst="textNoShape">
              <a:avLst/>
            </a:prstTxWarp>
          </a:bodyPr>
          <a:lstStyle/>
          <a:p>
            <a:endParaRPr lang="en-US"/>
          </a:p>
        </p:txBody>
      </p:sp>
      <p:sp>
        <p:nvSpPr>
          <p:cNvPr id="12" name="Rectangle 11"/>
          <p:cNvSpPr/>
          <p:nvPr/>
        </p:nvSpPr>
        <p:spPr>
          <a:xfrm>
            <a:off x="1416267" y="5375351"/>
            <a:ext cx="797538" cy="7975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3231" tIns="33231" rIns="33231" bIns="33231" rtlCol="0" anchor="ctr"/>
          <a:lstStyle/>
          <a:p>
            <a:pPr algn="ctr"/>
            <a:r>
              <a:rPr lang="fr-FR" sz="1108" dirty="0">
                <a:solidFill>
                  <a:schemeClr val="bg1"/>
                </a:solidFill>
              </a:rPr>
              <a:t>KM &amp;</a:t>
            </a:r>
          </a:p>
          <a:p>
            <a:pPr algn="ctr"/>
            <a:r>
              <a:rPr lang="fr-FR" sz="1108" dirty="0">
                <a:solidFill>
                  <a:schemeClr val="bg1"/>
                </a:solidFill>
              </a:rPr>
              <a:t>Sales</a:t>
            </a:r>
          </a:p>
        </p:txBody>
      </p:sp>
      <p:sp>
        <p:nvSpPr>
          <p:cNvPr id="13" name="Freeform 130"/>
          <p:cNvSpPr>
            <a:spLocks noEditPoints="1"/>
          </p:cNvSpPr>
          <p:nvPr/>
        </p:nvSpPr>
        <p:spPr bwMode="auto">
          <a:xfrm>
            <a:off x="569250" y="3648906"/>
            <a:ext cx="583200" cy="654482"/>
          </a:xfrm>
          <a:custGeom>
            <a:avLst/>
            <a:gdLst>
              <a:gd name="T0" fmla="*/ 12 w 90"/>
              <a:gd name="T1" fmla="*/ 101 h 101"/>
              <a:gd name="T2" fmla="*/ 0 w 90"/>
              <a:gd name="T3" fmla="*/ 54 h 101"/>
              <a:gd name="T4" fmla="*/ 37 w 90"/>
              <a:gd name="T5" fmla="*/ 33 h 101"/>
              <a:gd name="T6" fmla="*/ 37 w 90"/>
              <a:gd name="T7" fmla="*/ 101 h 101"/>
              <a:gd name="T8" fmla="*/ 18 w 90"/>
              <a:gd name="T9" fmla="*/ 22 h 101"/>
              <a:gd name="T10" fmla="*/ 21 w 90"/>
              <a:gd name="T11" fmla="*/ 23 h 101"/>
              <a:gd name="T12" fmla="*/ 26 w 90"/>
              <a:gd name="T13" fmla="*/ 25 h 101"/>
              <a:gd name="T14" fmla="*/ 37 w 90"/>
              <a:gd name="T15" fmla="*/ 25 h 101"/>
              <a:gd name="T16" fmla="*/ 37 w 90"/>
              <a:gd name="T17" fmla="*/ 28 h 101"/>
              <a:gd name="T18" fmla="*/ 37 w 90"/>
              <a:gd name="T19" fmla="*/ 28 h 101"/>
              <a:gd name="T20" fmla="*/ 24 w 90"/>
              <a:gd name="T21" fmla="*/ 28 h 101"/>
              <a:gd name="T22" fmla="*/ 18 w 90"/>
              <a:gd name="T23" fmla="*/ 26 h 101"/>
              <a:gd name="T24" fmla="*/ 14 w 90"/>
              <a:gd name="T25" fmla="*/ 17 h 101"/>
              <a:gd name="T26" fmla="*/ 14 w 90"/>
              <a:gd name="T27" fmla="*/ 11 h 101"/>
              <a:gd name="T28" fmla="*/ 15 w 90"/>
              <a:gd name="T29" fmla="*/ 0 h 101"/>
              <a:gd name="T30" fmla="*/ 23 w 90"/>
              <a:gd name="T31" fmla="*/ 0 h 101"/>
              <a:gd name="T32" fmla="*/ 34 w 90"/>
              <a:gd name="T33" fmla="*/ 6 h 101"/>
              <a:gd name="T34" fmla="*/ 40 w 90"/>
              <a:gd name="T35" fmla="*/ 11 h 101"/>
              <a:gd name="T36" fmla="*/ 37 w 90"/>
              <a:gd name="T37" fmla="*/ 16 h 101"/>
              <a:gd name="T38" fmla="*/ 37 w 90"/>
              <a:gd name="T39" fmla="*/ 22 h 101"/>
              <a:gd name="T40" fmla="*/ 18 w 90"/>
              <a:gd name="T41" fmla="*/ 22 h 101"/>
              <a:gd name="T42" fmla="*/ 40 w 90"/>
              <a:gd name="T43" fmla="*/ 26 h 101"/>
              <a:gd name="T44" fmla="*/ 40 w 90"/>
              <a:gd name="T45" fmla="*/ 26 h 101"/>
              <a:gd name="T46" fmla="*/ 48 w 90"/>
              <a:gd name="T47" fmla="*/ 26 h 101"/>
              <a:gd name="T48" fmla="*/ 48 w 90"/>
              <a:gd name="T49" fmla="*/ 26 h 101"/>
              <a:gd name="T50" fmla="*/ 46 w 90"/>
              <a:gd name="T51" fmla="*/ 12 h 101"/>
              <a:gd name="T52" fmla="*/ 46 w 90"/>
              <a:gd name="T53" fmla="*/ 12 h 101"/>
              <a:gd name="T54" fmla="*/ 46 w 90"/>
              <a:gd name="T55" fmla="*/ 12 h 101"/>
              <a:gd name="T56" fmla="*/ 42 w 90"/>
              <a:gd name="T57" fmla="*/ 12 h 101"/>
              <a:gd name="T58" fmla="*/ 42 w 90"/>
              <a:gd name="T59" fmla="*/ 12 h 101"/>
              <a:gd name="T60" fmla="*/ 42 w 90"/>
              <a:gd name="T61" fmla="*/ 12 h 101"/>
              <a:gd name="T62" fmla="*/ 40 w 90"/>
              <a:gd name="T63" fmla="*/ 26 h 101"/>
              <a:gd name="T64" fmla="*/ 51 w 90"/>
              <a:gd name="T65" fmla="*/ 25 h 101"/>
              <a:gd name="T66" fmla="*/ 62 w 90"/>
              <a:gd name="T67" fmla="*/ 25 h 101"/>
              <a:gd name="T68" fmla="*/ 66 w 90"/>
              <a:gd name="T69" fmla="*/ 23 h 101"/>
              <a:gd name="T70" fmla="*/ 69 w 90"/>
              <a:gd name="T71" fmla="*/ 22 h 101"/>
              <a:gd name="T72" fmla="*/ 51 w 90"/>
              <a:gd name="T73" fmla="*/ 22 h 101"/>
              <a:gd name="T74" fmla="*/ 51 w 90"/>
              <a:gd name="T75" fmla="*/ 19 h 101"/>
              <a:gd name="T76" fmla="*/ 49 w 90"/>
              <a:gd name="T77" fmla="*/ 14 h 101"/>
              <a:gd name="T78" fmla="*/ 48 w 90"/>
              <a:gd name="T79" fmla="*/ 9 h 101"/>
              <a:gd name="T80" fmla="*/ 59 w 90"/>
              <a:gd name="T81" fmla="*/ 3 h 101"/>
              <a:gd name="T82" fmla="*/ 72 w 90"/>
              <a:gd name="T83" fmla="*/ 0 h 101"/>
              <a:gd name="T84" fmla="*/ 74 w 90"/>
              <a:gd name="T85" fmla="*/ 5 h 101"/>
              <a:gd name="T86" fmla="*/ 74 w 90"/>
              <a:gd name="T87" fmla="*/ 11 h 101"/>
              <a:gd name="T88" fmla="*/ 72 w 90"/>
              <a:gd name="T89" fmla="*/ 23 h 101"/>
              <a:gd name="T90" fmla="*/ 62 w 90"/>
              <a:gd name="T91" fmla="*/ 28 h 101"/>
              <a:gd name="T92" fmla="*/ 51 w 90"/>
              <a:gd name="T93" fmla="*/ 28 h 101"/>
              <a:gd name="T94" fmla="*/ 51 w 90"/>
              <a:gd name="T95" fmla="*/ 28 h 101"/>
              <a:gd name="T96" fmla="*/ 51 w 90"/>
              <a:gd name="T97" fmla="*/ 25 h 101"/>
              <a:gd name="T98" fmla="*/ 90 w 90"/>
              <a:gd name="T99" fmla="*/ 33 h 101"/>
              <a:gd name="T100" fmla="*/ 77 w 90"/>
              <a:gd name="T101" fmla="*/ 54 h 101"/>
              <a:gd name="T102" fmla="*/ 51 w 90"/>
              <a:gd name="T103" fmla="*/ 101 h 101"/>
              <a:gd name="T104" fmla="*/ 51 w 90"/>
              <a:gd name="T105" fmla="*/ 3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101">
                <a:moveTo>
                  <a:pt x="37" y="101"/>
                </a:moveTo>
                <a:lnTo>
                  <a:pt x="12" y="101"/>
                </a:lnTo>
                <a:lnTo>
                  <a:pt x="12" y="54"/>
                </a:lnTo>
                <a:lnTo>
                  <a:pt x="0" y="54"/>
                </a:lnTo>
                <a:lnTo>
                  <a:pt x="0" y="33"/>
                </a:lnTo>
                <a:lnTo>
                  <a:pt x="37" y="33"/>
                </a:lnTo>
                <a:lnTo>
                  <a:pt x="37" y="33"/>
                </a:lnTo>
                <a:lnTo>
                  <a:pt x="37" y="101"/>
                </a:lnTo>
                <a:lnTo>
                  <a:pt x="37" y="101"/>
                </a:lnTo>
                <a:close/>
                <a:moveTo>
                  <a:pt x="18" y="22"/>
                </a:moveTo>
                <a:lnTo>
                  <a:pt x="18" y="22"/>
                </a:lnTo>
                <a:lnTo>
                  <a:pt x="21" y="23"/>
                </a:lnTo>
                <a:lnTo>
                  <a:pt x="26" y="25"/>
                </a:lnTo>
                <a:lnTo>
                  <a:pt x="26" y="25"/>
                </a:lnTo>
                <a:lnTo>
                  <a:pt x="37" y="25"/>
                </a:lnTo>
                <a:lnTo>
                  <a:pt x="37" y="25"/>
                </a:lnTo>
                <a:lnTo>
                  <a:pt x="37" y="28"/>
                </a:lnTo>
                <a:lnTo>
                  <a:pt x="37" y="28"/>
                </a:lnTo>
                <a:lnTo>
                  <a:pt x="37" y="28"/>
                </a:lnTo>
                <a:lnTo>
                  <a:pt x="37" y="28"/>
                </a:lnTo>
                <a:lnTo>
                  <a:pt x="37" y="28"/>
                </a:lnTo>
                <a:lnTo>
                  <a:pt x="24" y="28"/>
                </a:lnTo>
                <a:lnTo>
                  <a:pt x="24" y="28"/>
                </a:lnTo>
                <a:lnTo>
                  <a:pt x="18" y="26"/>
                </a:lnTo>
                <a:lnTo>
                  <a:pt x="15" y="23"/>
                </a:lnTo>
                <a:lnTo>
                  <a:pt x="14" y="17"/>
                </a:lnTo>
                <a:lnTo>
                  <a:pt x="14" y="11"/>
                </a:lnTo>
                <a:lnTo>
                  <a:pt x="14" y="11"/>
                </a:lnTo>
                <a:lnTo>
                  <a:pt x="14" y="5"/>
                </a:lnTo>
                <a:lnTo>
                  <a:pt x="15" y="0"/>
                </a:lnTo>
                <a:lnTo>
                  <a:pt x="15" y="0"/>
                </a:lnTo>
                <a:lnTo>
                  <a:pt x="23" y="0"/>
                </a:lnTo>
                <a:lnTo>
                  <a:pt x="29" y="3"/>
                </a:lnTo>
                <a:lnTo>
                  <a:pt x="34" y="6"/>
                </a:lnTo>
                <a:lnTo>
                  <a:pt x="40" y="11"/>
                </a:lnTo>
                <a:lnTo>
                  <a:pt x="40" y="11"/>
                </a:lnTo>
                <a:lnTo>
                  <a:pt x="40" y="11"/>
                </a:lnTo>
                <a:lnTo>
                  <a:pt x="37" y="16"/>
                </a:lnTo>
                <a:lnTo>
                  <a:pt x="37" y="22"/>
                </a:lnTo>
                <a:lnTo>
                  <a:pt x="37" y="22"/>
                </a:lnTo>
                <a:lnTo>
                  <a:pt x="28" y="22"/>
                </a:lnTo>
                <a:lnTo>
                  <a:pt x="18" y="22"/>
                </a:lnTo>
                <a:lnTo>
                  <a:pt x="18" y="22"/>
                </a:lnTo>
                <a:close/>
                <a:moveTo>
                  <a:pt x="40" y="26"/>
                </a:moveTo>
                <a:lnTo>
                  <a:pt x="40" y="26"/>
                </a:lnTo>
                <a:lnTo>
                  <a:pt x="40" y="26"/>
                </a:lnTo>
                <a:lnTo>
                  <a:pt x="48" y="26"/>
                </a:lnTo>
                <a:lnTo>
                  <a:pt x="48" y="26"/>
                </a:lnTo>
                <a:lnTo>
                  <a:pt x="48" y="26"/>
                </a:lnTo>
                <a:lnTo>
                  <a:pt x="48" y="26"/>
                </a:lnTo>
                <a:lnTo>
                  <a:pt x="48" y="19"/>
                </a:lnTo>
                <a:lnTo>
                  <a:pt x="46" y="12"/>
                </a:lnTo>
                <a:lnTo>
                  <a:pt x="46" y="12"/>
                </a:lnTo>
                <a:lnTo>
                  <a:pt x="46" y="12"/>
                </a:lnTo>
                <a:lnTo>
                  <a:pt x="46" y="12"/>
                </a:lnTo>
                <a:lnTo>
                  <a:pt x="46" y="12"/>
                </a:lnTo>
                <a:lnTo>
                  <a:pt x="42" y="12"/>
                </a:lnTo>
                <a:lnTo>
                  <a:pt x="42" y="12"/>
                </a:lnTo>
                <a:lnTo>
                  <a:pt x="42" y="12"/>
                </a:lnTo>
                <a:lnTo>
                  <a:pt x="42" y="12"/>
                </a:lnTo>
                <a:lnTo>
                  <a:pt x="42" y="12"/>
                </a:lnTo>
                <a:lnTo>
                  <a:pt x="42" y="12"/>
                </a:lnTo>
                <a:lnTo>
                  <a:pt x="40" y="19"/>
                </a:lnTo>
                <a:lnTo>
                  <a:pt x="40" y="26"/>
                </a:lnTo>
                <a:lnTo>
                  <a:pt x="40" y="26"/>
                </a:lnTo>
                <a:close/>
                <a:moveTo>
                  <a:pt x="51" y="25"/>
                </a:moveTo>
                <a:lnTo>
                  <a:pt x="51" y="25"/>
                </a:lnTo>
                <a:lnTo>
                  <a:pt x="62" y="25"/>
                </a:lnTo>
                <a:lnTo>
                  <a:pt x="62" y="25"/>
                </a:lnTo>
                <a:lnTo>
                  <a:pt x="66" y="23"/>
                </a:lnTo>
                <a:lnTo>
                  <a:pt x="69" y="22"/>
                </a:lnTo>
                <a:lnTo>
                  <a:pt x="69" y="22"/>
                </a:lnTo>
                <a:lnTo>
                  <a:pt x="60" y="22"/>
                </a:lnTo>
                <a:lnTo>
                  <a:pt x="51" y="22"/>
                </a:lnTo>
                <a:lnTo>
                  <a:pt x="51" y="22"/>
                </a:lnTo>
                <a:lnTo>
                  <a:pt x="51" y="19"/>
                </a:lnTo>
                <a:lnTo>
                  <a:pt x="51" y="19"/>
                </a:lnTo>
                <a:lnTo>
                  <a:pt x="49" y="14"/>
                </a:lnTo>
                <a:lnTo>
                  <a:pt x="48" y="9"/>
                </a:lnTo>
                <a:lnTo>
                  <a:pt x="48" y="9"/>
                </a:lnTo>
                <a:lnTo>
                  <a:pt x="54" y="6"/>
                </a:lnTo>
                <a:lnTo>
                  <a:pt x="59" y="3"/>
                </a:lnTo>
                <a:lnTo>
                  <a:pt x="65" y="0"/>
                </a:lnTo>
                <a:lnTo>
                  <a:pt x="72" y="0"/>
                </a:lnTo>
                <a:lnTo>
                  <a:pt x="72" y="0"/>
                </a:lnTo>
                <a:lnTo>
                  <a:pt x="74" y="5"/>
                </a:lnTo>
                <a:lnTo>
                  <a:pt x="74" y="11"/>
                </a:lnTo>
                <a:lnTo>
                  <a:pt x="74" y="11"/>
                </a:lnTo>
                <a:lnTo>
                  <a:pt x="74" y="17"/>
                </a:lnTo>
                <a:lnTo>
                  <a:pt x="72" y="23"/>
                </a:lnTo>
                <a:lnTo>
                  <a:pt x="69" y="26"/>
                </a:lnTo>
                <a:lnTo>
                  <a:pt x="62" y="28"/>
                </a:lnTo>
                <a:lnTo>
                  <a:pt x="62" y="28"/>
                </a:lnTo>
                <a:lnTo>
                  <a:pt x="51" y="28"/>
                </a:lnTo>
                <a:lnTo>
                  <a:pt x="51" y="28"/>
                </a:lnTo>
                <a:lnTo>
                  <a:pt x="51" y="28"/>
                </a:lnTo>
                <a:lnTo>
                  <a:pt x="51" y="25"/>
                </a:lnTo>
                <a:lnTo>
                  <a:pt x="51" y="25"/>
                </a:lnTo>
                <a:close/>
                <a:moveTo>
                  <a:pt x="51" y="33"/>
                </a:moveTo>
                <a:lnTo>
                  <a:pt x="90" y="33"/>
                </a:lnTo>
                <a:lnTo>
                  <a:pt x="90" y="54"/>
                </a:lnTo>
                <a:lnTo>
                  <a:pt x="77" y="54"/>
                </a:lnTo>
                <a:lnTo>
                  <a:pt x="77" y="101"/>
                </a:lnTo>
                <a:lnTo>
                  <a:pt x="51" y="101"/>
                </a:lnTo>
                <a:lnTo>
                  <a:pt x="51" y="101"/>
                </a:lnTo>
                <a:lnTo>
                  <a:pt x="51" y="33"/>
                </a:lnTo>
                <a:lnTo>
                  <a:pt x="51" y="33"/>
                </a:lnTo>
                <a:close/>
              </a:path>
            </a:pathLst>
          </a:custGeom>
          <a:solidFill>
            <a:schemeClr val="accent2"/>
          </a:solidFill>
          <a:ln>
            <a:noFill/>
          </a:ln>
          <a:extLst/>
        </p:spPr>
        <p:txBody>
          <a:bodyPr vert="horz" wrap="square" lIns="84406" tIns="42203" rIns="84406" bIns="42203" numCol="1" anchor="t" anchorCtr="0" compatLnSpc="1">
            <a:prstTxWarp prst="textNoShape">
              <a:avLst/>
            </a:prstTxWarp>
          </a:bodyPr>
          <a:lstStyle/>
          <a:p>
            <a:endParaRPr lang="en-US"/>
          </a:p>
        </p:txBody>
      </p:sp>
      <p:sp>
        <p:nvSpPr>
          <p:cNvPr id="14" name="Freeform 381"/>
          <p:cNvSpPr>
            <a:spLocks noEditPoints="1"/>
          </p:cNvSpPr>
          <p:nvPr/>
        </p:nvSpPr>
        <p:spPr bwMode="auto">
          <a:xfrm>
            <a:off x="556785" y="2733969"/>
            <a:ext cx="608133" cy="687990"/>
          </a:xfrm>
          <a:custGeom>
            <a:avLst/>
            <a:gdLst>
              <a:gd name="T0" fmla="*/ 64 w 99"/>
              <a:gd name="T1" fmla="*/ 62 h 112"/>
              <a:gd name="T2" fmla="*/ 56 w 99"/>
              <a:gd name="T3" fmla="*/ 84 h 112"/>
              <a:gd name="T4" fmla="*/ 58 w 99"/>
              <a:gd name="T5" fmla="*/ 106 h 112"/>
              <a:gd name="T6" fmla="*/ 42 w 99"/>
              <a:gd name="T7" fmla="*/ 112 h 112"/>
              <a:gd name="T8" fmla="*/ 44 w 99"/>
              <a:gd name="T9" fmla="*/ 70 h 112"/>
              <a:gd name="T10" fmla="*/ 45 w 99"/>
              <a:gd name="T11" fmla="*/ 59 h 112"/>
              <a:gd name="T12" fmla="*/ 58 w 99"/>
              <a:gd name="T13" fmla="*/ 64 h 112"/>
              <a:gd name="T14" fmla="*/ 64 w 99"/>
              <a:gd name="T15" fmla="*/ 56 h 112"/>
              <a:gd name="T16" fmla="*/ 39 w 99"/>
              <a:gd name="T17" fmla="*/ 2 h 112"/>
              <a:gd name="T18" fmla="*/ 14 w 99"/>
              <a:gd name="T19" fmla="*/ 14 h 112"/>
              <a:gd name="T20" fmla="*/ 0 w 99"/>
              <a:gd name="T21" fmla="*/ 39 h 112"/>
              <a:gd name="T22" fmla="*/ 2 w 99"/>
              <a:gd name="T23" fmla="*/ 59 h 112"/>
              <a:gd name="T24" fmla="*/ 22 w 99"/>
              <a:gd name="T25" fmla="*/ 87 h 112"/>
              <a:gd name="T26" fmla="*/ 17 w 99"/>
              <a:gd name="T27" fmla="*/ 78 h 112"/>
              <a:gd name="T28" fmla="*/ 8 w 99"/>
              <a:gd name="T29" fmla="*/ 53 h 112"/>
              <a:gd name="T30" fmla="*/ 13 w 99"/>
              <a:gd name="T31" fmla="*/ 36 h 112"/>
              <a:gd name="T32" fmla="*/ 27 w 99"/>
              <a:gd name="T33" fmla="*/ 17 h 112"/>
              <a:gd name="T34" fmla="*/ 50 w 99"/>
              <a:gd name="T35" fmla="*/ 10 h 112"/>
              <a:gd name="T36" fmla="*/ 65 w 99"/>
              <a:gd name="T37" fmla="*/ 13 h 112"/>
              <a:gd name="T38" fmla="*/ 84 w 99"/>
              <a:gd name="T39" fmla="*/ 28 h 112"/>
              <a:gd name="T40" fmla="*/ 90 w 99"/>
              <a:gd name="T41" fmla="*/ 53 h 112"/>
              <a:gd name="T42" fmla="*/ 87 w 99"/>
              <a:gd name="T43" fmla="*/ 70 h 112"/>
              <a:gd name="T44" fmla="*/ 79 w 99"/>
              <a:gd name="T45" fmla="*/ 85 h 112"/>
              <a:gd name="T46" fmla="*/ 93 w 99"/>
              <a:gd name="T47" fmla="*/ 70 h 112"/>
              <a:gd name="T48" fmla="*/ 99 w 99"/>
              <a:gd name="T49" fmla="*/ 48 h 112"/>
              <a:gd name="T50" fmla="*/ 90 w 99"/>
              <a:gd name="T51" fmla="*/ 22 h 112"/>
              <a:gd name="T52" fmla="*/ 68 w 99"/>
              <a:gd name="T53" fmla="*/ 5 h 112"/>
              <a:gd name="T54" fmla="*/ 50 w 99"/>
              <a:gd name="T55" fmla="*/ 0 h 112"/>
              <a:gd name="T56" fmla="*/ 64 w 99"/>
              <a:gd name="T57" fmla="*/ 47 h 112"/>
              <a:gd name="T58" fmla="*/ 68 w 99"/>
              <a:gd name="T59" fmla="*/ 39 h 112"/>
              <a:gd name="T60" fmla="*/ 78 w 99"/>
              <a:gd name="T61" fmla="*/ 34 h 112"/>
              <a:gd name="T62" fmla="*/ 76 w 99"/>
              <a:gd name="T63" fmla="*/ 45 h 112"/>
              <a:gd name="T64" fmla="*/ 65 w 99"/>
              <a:gd name="T65" fmla="*/ 51 h 112"/>
              <a:gd name="T66" fmla="*/ 65 w 99"/>
              <a:gd name="T67" fmla="*/ 65 h 112"/>
              <a:gd name="T68" fmla="*/ 73 w 99"/>
              <a:gd name="T69" fmla="*/ 53 h 112"/>
              <a:gd name="T70" fmla="*/ 82 w 99"/>
              <a:gd name="T71" fmla="*/ 51 h 112"/>
              <a:gd name="T72" fmla="*/ 85 w 99"/>
              <a:gd name="T73" fmla="*/ 54 h 112"/>
              <a:gd name="T74" fmla="*/ 81 w 99"/>
              <a:gd name="T75" fmla="*/ 61 h 112"/>
              <a:gd name="T76" fmla="*/ 65 w 99"/>
              <a:gd name="T77" fmla="*/ 65 h 112"/>
              <a:gd name="T78" fmla="*/ 41 w 99"/>
              <a:gd name="T79" fmla="*/ 72 h 112"/>
              <a:gd name="T80" fmla="*/ 25 w 99"/>
              <a:gd name="T81" fmla="*/ 70 h 112"/>
              <a:gd name="T82" fmla="*/ 20 w 99"/>
              <a:gd name="T83" fmla="*/ 65 h 112"/>
              <a:gd name="T84" fmla="*/ 14 w 99"/>
              <a:gd name="T85" fmla="*/ 47 h 112"/>
              <a:gd name="T86" fmla="*/ 23 w 99"/>
              <a:gd name="T87" fmla="*/ 48 h 112"/>
              <a:gd name="T88" fmla="*/ 34 w 99"/>
              <a:gd name="T89" fmla="*/ 56 h 112"/>
              <a:gd name="T90" fmla="*/ 41 w 99"/>
              <a:gd name="T91" fmla="*/ 72 h 112"/>
              <a:gd name="T92" fmla="*/ 58 w 99"/>
              <a:gd name="T93" fmla="*/ 51 h 112"/>
              <a:gd name="T94" fmla="*/ 53 w 99"/>
              <a:gd name="T95" fmla="*/ 47 h 112"/>
              <a:gd name="T96" fmla="*/ 53 w 99"/>
              <a:gd name="T97" fmla="*/ 36 h 112"/>
              <a:gd name="T98" fmla="*/ 59 w 99"/>
              <a:gd name="T99" fmla="*/ 42 h 112"/>
              <a:gd name="T100" fmla="*/ 61 w 99"/>
              <a:gd name="T101" fmla="*/ 53 h 112"/>
              <a:gd name="T102" fmla="*/ 42 w 99"/>
              <a:gd name="T103" fmla="*/ 54 h 112"/>
              <a:gd name="T104" fmla="*/ 30 w 99"/>
              <a:gd name="T105" fmla="*/ 48 h 112"/>
              <a:gd name="T106" fmla="*/ 27 w 99"/>
              <a:gd name="T107" fmla="*/ 41 h 112"/>
              <a:gd name="T108" fmla="*/ 28 w 99"/>
              <a:gd name="T109" fmla="*/ 22 h 112"/>
              <a:gd name="T110" fmla="*/ 37 w 99"/>
              <a:gd name="T111" fmla="*/ 27 h 112"/>
              <a:gd name="T112" fmla="*/ 42 w 99"/>
              <a:gd name="T113" fmla="*/ 37 h 112"/>
              <a:gd name="T114" fmla="*/ 42 w 99"/>
              <a:gd name="T115" fmla="*/ 5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 h="112">
                <a:moveTo>
                  <a:pt x="64" y="56"/>
                </a:moveTo>
                <a:lnTo>
                  <a:pt x="64" y="56"/>
                </a:lnTo>
                <a:lnTo>
                  <a:pt x="64" y="62"/>
                </a:lnTo>
                <a:lnTo>
                  <a:pt x="62" y="68"/>
                </a:lnTo>
                <a:lnTo>
                  <a:pt x="61" y="76"/>
                </a:lnTo>
                <a:lnTo>
                  <a:pt x="56" y="84"/>
                </a:lnTo>
                <a:lnTo>
                  <a:pt x="56" y="84"/>
                </a:lnTo>
                <a:lnTo>
                  <a:pt x="58" y="98"/>
                </a:lnTo>
                <a:lnTo>
                  <a:pt x="58" y="106"/>
                </a:lnTo>
                <a:lnTo>
                  <a:pt x="58" y="112"/>
                </a:lnTo>
                <a:lnTo>
                  <a:pt x="42" y="112"/>
                </a:lnTo>
                <a:lnTo>
                  <a:pt x="42" y="112"/>
                </a:lnTo>
                <a:lnTo>
                  <a:pt x="44" y="101"/>
                </a:lnTo>
                <a:lnTo>
                  <a:pt x="45" y="85"/>
                </a:lnTo>
                <a:lnTo>
                  <a:pt x="44" y="70"/>
                </a:lnTo>
                <a:lnTo>
                  <a:pt x="41" y="59"/>
                </a:lnTo>
                <a:lnTo>
                  <a:pt x="45" y="59"/>
                </a:lnTo>
                <a:lnTo>
                  <a:pt x="45" y="59"/>
                </a:lnTo>
                <a:lnTo>
                  <a:pt x="53" y="75"/>
                </a:lnTo>
                <a:lnTo>
                  <a:pt x="53" y="75"/>
                </a:lnTo>
                <a:lnTo>
                  <a:pt x="58" y="64"/>
                </a:lnTo>
                <a:lnTo>
                  <a:pt x="61" y="54"/>
                </a:lnTo>
                <a:lnTo>
                  <a:pt x="64" y="56"/>
                </a:lnTo>
                <a:lnTo>
                  <a:pt x="64" y="56"/>
                </a:lnTo>
                <a:close/>
                <a:moveTo>
                  <a:pt x="50" y="0"/>
                </a:moveTo>
                <a:lnTo>
                  <a:pt x="50" y="0"/>
                </a:lnTo>
                <a:lnTo>
                  <a:pt x="39" y="2"/>
                </a:lnTo>
                <a:lnTo>
                  <a:pt x="30" y="5"/>
                </a:lnTo>
                <a:lnTo>
                  <a:pt x="22" y="8"/>
                </a:lnTo>
                <a:lnTo>
                  <a:pt x="14" y="14"/>
                </a:lnTo>
                <a:lnTo>
                  <a:pt x="8" y="22"/>
                </a:lnTo>
                <a:lnTo>
                  <a:pt x="3" y="30"/>
                </a:lnTo>
                <a:lnTo>
                  <a:pt x="0" y="39"/>
                </a:lnTo>
                <a:lnTo>
                  <a:pt x="0" y="48"/>
                </a:lnTo>
                <a:lnTo>
                  <a:pt x="0" y="48"/>
                </a:lnTo>
                <a:lnTo>
                  <a:pt x="2" y="59"/>
                </a:lnTo>
                <a:lnTo>
                  <a:pt x="6" y="70"/>
                </a:lnTo>
                <a:lnTo>
                  <a:pt x="13" y="79"/>
                </a:lnTo>
                <a:lnTo>
                  <a:pt x="22" y="87"/>
                </a:lnTo>
                <a:lnTo>
                  <a:pt x="22" y="85"/>
                </a:lnTo>
                <a:lnTo>
                  <a:pt x="22" y="85"/>
                </a:lnTo>
                <a:lnTo>
                  <a:pt x="17" y="78"/>
                </a:lnTo>
                <a:lnTo>
                  <a:pt x="13" y="70"/>
                </a:lnTo>
                <a:lnTo>
                  <a:pt x="10" y="62"/>
                </a:lnTo>
                <a:lnTo>
                  <a:pt x="8" y="53"/>
                </a:lnTo>
                <a:lnTo>
                  <a:pt x="8" y="53"/>
                </a:lnTo>
                <a:lnTo>
                  <a:pt x="10" y="44"/>
                </a:lnTo>
                <a:lnTo>
                  <a:pt x="13" y="36"/>
                </a:lnTo>
                <a:lnTo>
                  <a:pt x="16" y="28"/>
                </a:lnTo>
                <a:lnTo>
                  <a:pt x="20" y="22"/>
                </a:lnTo>
                <a:lnTo>
                  <a:pt x="27" y="17"/>
                </a:lnTo>
                <a:lnTo>
                  <a:pt x="34" y="13"/>
                </a:lnTo>
                <a:lnTo>
                  <a:pt x="42" y="11"/>
                </a:lnTo>
                <a:lnTo>
                  <a:pt x="50" y="10"/>
                </a:lnTo>
                <a:lnTo>
                  <a:pt x="50" y="10"/>
                </a:lnTo>
                <a:lnTo>
                  <a:pt x="58" y="11"/>
                </a:lnTo>
                <a:lnTo>
                  <a:pt x="65" y="13"/>
                </a:lnTo>
                <a:lnTo>
                  <a:pt x="73" y="17"/>
                </a:lnTo>
                <a:lnTo>
                  <a:pt x="79" y="22"/>
                </a:lnTo>
                <a:lnTo>
                  <a:pt x="84" y="28"/>
                </a:lnTo>
                <a:lnTo>
                  <a:pt x="87" y="36"/>
                </a:lnTo>
                <a:lnTo>
                  <a:pt x="90" y="44"/>
                </a:lnTo>
                <a:lnTo>
                  <a:pt x="90" y="53"/>
                </a:lnTo>
                <a:lnTo>
                  <a:pt x="90" y="53"/>
                </a:lnTo>
                <a:lnTo>
                  <a:pt x="90" y="62"/>
                </a:lnTo>
                <a:lnTo>
                  <a:pt x="87" y="70"/>
                </a:lnTo>
                <a:lnTo>
                  <a:pt x="84" y="78"/>
                </a:lnTo>
                <a:lnTo>
                  <a:pt x="78" y="84"/>
                </a:lnTo>
                <a:lnTo>
                  <a:pt x="79" y="85"/>
                </a:lnTo>
                <a:lnTo>
                  <a:pt x="79" y="85"/>
                </a:lnTo>
                <a:lnTo>
                  <a:pt x="87" y="78"/>
                </a:lnTo>
                <a:lnTo>
                  <a:pt x="93" y="70"/>
                </a:lnTo>
                <a:lnTo>
                  <a:pt x="98" y="59"/>
                </a:lnTo>
                <a:lnTo>
                  <a:pt x="99" y="48"/>
                </a:lnTo>
                <a:lnTo>
                  <a:pt x="99" y="48"/>
                </a:lnTo>
                <a:lnTo>
                  <a:pt x="98" y="39"/>
                </a:lnTo>
                <a:lnTo>
                  <a:pt x="95" y="30"/>
                </a:lnTo>
                <a:lnTo>
                  <a:pt x="90" y="22"/>
                </a:lnTo>
                <a:lnTo>
                  <a:pt x="85" y="14"/>
                </a:lnTo>
                <a:lnTo>
                  <a:pt x="78" y="8"/>
                </a:lnTo>
                <a:lnTo>
                  <a:pt x="68" y="5"/>
                </a:lnTo>
                <a:lnTo>
                  <a:pt x="59" y="2"/>
                </a:lnTo>
                <a:lnTo>
                  <a:pt x="50" y="0"/>
                </a:lnTo>
                <a:lnTo>
                  <a:pt x="50" y="0"/>
                </a:lnTo>
                <a:close/>
                <a:moveTo>
                  <a:pt x="65" y="51"/>
                </a:moveTo>
                <a:lnTo>
                  <a:pt x="65" y="51"/>
                </a:lnTo>
                <a:lnTo>
                  <a:pt x="64" y="47"/>
                </a:lnTo>
                <a:lnTo>
                  <a:pt x="65" y="44"/>
                </a:lnTo>
                <a:lnTo>
                  <a:pt x="68" y="39"/>
                </a:lnTo>
                <a:lnTo>
                  <a:pt x="68" y="39"/>
                </a:lnTo>
                <a:lnTo>
                  <a:pt x="75" y="36"/>
                </a:lnTo>
                <a:lnTo>
                  <a:pt x="78" y="34"/>
                </a:lnTo>
                <a:lnTo>
                  <a:pt x="78" y="34"/>
                </a:lnTo>
                <a:lnTo>
                  <a:pt x="78" y="39"/>
                </a:lnTo>
                <a:lnTo>
                  <a:pt x="76" y="45"/>
                </a:lnTo>
                <a:lnTo>
                  <a:pt x="76" y="45"/>
                </a:lnTo>
                <a:lnTo>
                  <a:pt x="73" y="47"/>
                </a:lnTo>
                <a:lnTo>
                  <a:pt x="70" y="50"/>
                </a:lnTo>
                <a:lnTo>
                  <a:pt x="65" y="51"/>
                </a:lnTo>
                <a:lnTo>
                  <a:pt x="65" y="51"/>
                </a:lnTo>
                <a:close/>
                <a:moveTo>
                  <a:pt x="65" y="65"/>
                </a:moveTo>
                <a:lnTo>
                  <a:pt x="65" y="65"/>
                </a:lnTo>
                <a:lnTo>
                  <a:pt x="65" y="61"/>
                </a:lnTo>
                <a:lnTo>
                  <a:pt x="68" y="56"/>
                </a:lnTo>
                <a:lnTo>
                  <a:pt x="73" y="53"/>
                </a:lnTo>
                <a:lnTo>
                  <a:pt x="73" y="53"/>
                </a:lnTo>
                <a:lnTo>
                  <a:pt x="78" y="51"/>
                </a:lnTo>
                <a:lnTo>
                  <a:pt x="82" y="51"/>
                </a:lnTo>
                <a:lnTo>
                  <a:pt x="85" y="51"/>
                </a:lnTo>
                <a:lnTo>
                  <a:pt x="85" y="51"/>
                </a:lnTo>
                <a:lnTo>
                  <a:pt x="85" y="54"/>
                </a:lnTo>
                <a:lnTo>
                  <a:pt x="84" y="58"/>
                </a:lnTo>
                <a:lnTo>
                  <a:pt x="81" y="61"/>
                </a:lnTo>
                <a:lnTo>
                  <a:pt x="81" y="61"/>
                </a:lnTo>
                <a:lnTo>
                  <a:pt x="76" y="64"/>
                </a:lnTo>
                <a:lnTo>
                  <a:pt x="71" y="65"/>
                </a:lnTo>
                <a:lnTo>
                  <a:pt x="65" y="65"/>
                </a:lnTo>
                <a:lnTo>
                  <a:pt x="65" y="65"/>
                </a:lnTo>
                <a:close/>
                <a:moveTo>
                  <a:pt x="41" y="72"/>
                </a:moveTo>
                <a:lnTo>
                  <a:pt x="41" y="72"/>
                </a:lnTo>
                <a:lnTo>
                  <a:pt x="37" y="72"/>
                </a:lnTo>
                <a:lnTo>
                  <a:pt x="33" y="73"/>
                </a:lnTo>
                <a:lnTo>
                  <a:pt x="25" y="70"/>
                </a:lnTo>
                <a:lnTo>
                  <a:pt x="22" y="68"/>
                </a:lnTo>
                <a:lnTo>
                  <a:pt x="20" y="65"/>
                </a:lnTo>
                <a:lnTo>
                  <a:pt x="20" y="65"/>
                </a:lnTo>
                <a:lnTo>
                  <a:pt x="16" y="58"/>
                </a:lnTo>
                <a:lnTo>
                  <a:pt x="14" y="51"/>
                </a:lnTo>
                <a:lnTo>
                  <a:pt x="14" y="47"/>
                </a:lnTo>
                <a:lnTo>
                  <a:pt x="14" y="47"/>
                </a:lnTo>
                <a:lnTo>
                  <a:pt x="19" y="47"/>
                </a:lnTo>
                <a:lnTo>
                  <a:pt x="23" y="48"/>
                </a:lnTo>
                <a:lnTo>
                  <a:pt x="30" y="51"/>
                </a:lnTo>
                <a:lnTo>
                  <a:pt x="30" y="51"/>
                </a:lnTo>
                <a:lnTo>
                  <a:pt x="34" y="56"/>
                </a:lnTo>
                <a:lnTo>
                  <a:pt x="37" y="64"/>
                </a:lnTo>
                <a:lnTo>
                  <a:pt x="41" y="72"/>
                </a:lnTo>
                <a:lnTo>
                  <a:pt x="41" y="72"/>
                </a:lnTo>
                <a:close/>
                <a:moveTo>
                  <a:pt x="61" y="53"/>
                </a:moveTo>
                <a:lnTo>
                  <a:pt x="61" y="53"/>
                </a:lnTo>
                <a:lnTo>
                  <a:pt x="58" y="51"/>
                </a:lnTo>
                <a:lnTo>
                  <a:pt x="54" y="50"/>
                </a:lnTo>
                <a:lnTo>
                  <a:pt x="53" y="47"/>
                </a:lnTo>
                <a:lnTo>
                  <a:pt x="53" y="47"/>
                </a:lnTo>
                <a:lnTo>
                  <a:pt x="53" y="39"/>
                </a:lnTo>
                <a:lnTo>
                  <a:pt x="53" y="36"/>
                </a:lnTo>
                <a:lnTo>
                  <a:pt x="53" y="36"/>
                </a:lnTo>
                <a:lnTo>
                  <a:pt x="56" y="37"/>
                </a:lnTo>
                <a:lnTo>
                  <a:pt x="59" y="42"/>
                </a:lnTo>
                <a:lnTo>
                  <a:pt x="59" y="42"/>
                </a:lnTo>
                <a:lnTo>
                  <a:pt x="61" y="45"/>
                </a:lnTo>
                <a:lnTo>
                  <a:pt x="61" y="48"/>
                </a:lnTo>
                <a:lnTo>
                  <a:pt x="61" y="53"/>
                </a:lnTo>
                <a:lnTo>
                  <a:pt x="61" y="53"/>
                </a:lnTo>
                <a:close/>
                <a:moveTo>
                  <a:pt x="42" y="54"/>
                </a:moveTo>
                <a:lnTo>
                  <a:pt x="42" y="54"/>
                </a:lnTo>
                <a:lnTo>
                  <a:pt x="41" y="54"/>
                </a:lnTo>
                <a:lnTo>
                  <a:pt x="36" y="51"/>
                </a:lnTo>
                <a:lnTo>
                  <a:pt x="30" y="48"/>
                </a:lnTo>
                <a:lnTo>
                  <a:pt x="28" y="45"/>
                </a:lnTo>
                <a:lnTo>
                  <a:pt x="27" y="41"/>
                </a:lnTo>
                <a:lnTo>
                  <a:pt x="27" y="41"/>
                </a:lnTo>
                <a:lnTo>
                  <a:pt x="27" y="33"/>
                </a:lnTo>
                <a:lnTo>
                  <a:pt x="27" y="27"/>
                </a:lnTo>
                <a:lnTo>
                  <a:pt x="28" y="22"/>
                </a:lnTo>
                <a:lnTo>
                  <a:pt x="28" y="22"/>
                </a:lnTo>
                <a:lnTo>
                  <a:pt x="33" y="24"/>
                </a:lnTo>
                <a:lnTo>
                  <a:pt x="37" y="27"/>
                </a:lnTo>
                <a:lnTo>
                  <a:pt x="41" y="31"/>
                </a:lnTo>
                <a:lnTo>
                  <a:pt x="41" y="31"/>
                </a:lnTo>
                <a:lnTo>
                  <a:pt x="42" y="37"/>
                </a:lnTo>
                <a:lnTo>
                  <a:pt x="44" y="45"/>
                </a:lnTo>
                <a:lnTo>
                  <a:pt x="42" y="54"/>
                </a:lnTo>
                <a:lnTo>
                  <a:pt x="42" y="54"/>
                </a:lnTo>
                <a:close/>
              </a:path>
            </a:pathLst>
          </a:custGeom>
          <a:solidFill>
            <a:schemeClr val="accent6"/>
          </a:solidFill>
          <a:ln>
            <a:noFill/>
          </a:ln>
          <a:extLst/>
        </p:spPr>
        <p:txBody>
          <a:bodyPr vert="horz" wrap="square" lIns="84406" tIns="42203" rIns="84406" bIns="42203" numCol="1" anchor="t" anchorCtr="0" compatLnSpc="1">
            <a:prstTxWarp prst="textNoShape">
              <a:avLst/>
            </a:prstTxWarp>
          </a:bodyPr>
          <a:lstStyle/>
          <a:p>
            <a:endParaRPr lang="en-US" u="sng"/>
          </a:p>
        </p:txBody>
      </p:sp>
      <p:sp>
        <p:nvSpPr>
          <p:cNvPr id="15" name="Freeform 71"/>
          <p:cNvSpPr>
            <a:spLocks noEditPoints="1"/>
          </p:cNvSpPr>
          <p:nvPr/>
        </p:nvSpPr>
        <p:spPr bwMode="auto">
          <a:xfrm>
            <a:off x="558695" y="4531090"/>
            <a:ext cx="604311" cy="658757"/>
          </a:xfrm>
          <a:custGeom>
            <a:avLst/>
            <a:gdLst>
              <a:gd name="T0" fmla="*/ 67 w 111"/>
              <a:gd name="T1" fmla="*/ 0 h 121"/>
              <a:gd name="T2" fmla="*/ 94 w 111"/>
              <a:gd name="T3" fmla="*/ 16 h 121"/>
              <a:gd name="T4" fmla="*/ 110 w 111"/>
              <a:gd name="T5" fmla="*/ 44 h 121"/>
              <a:gd name="T6" fmla="*/ 110 w 111"/>
              <a:gd name="T7" fmla="*/ 67 h 121"/>
              <a:gd name="T8" fmla="*/ 93 w 111"/>
              <a:gd name="T9" fmla="*/ 96 h 121"/>
              <a:gd name="T10" fmla="*/ 102 w 111"/>
              <a:gd name="T11" fmla="*/ 81 h 121"/>
              <a:gd name="T12" fmla="*/ 105 w 111"/>
              <a:gd name="T13" fmla="*/ 64 h 121"/>
              <a:gd name="T14" fmla="*/ 97 w 111"/>
              <a:gd name="T15" fmla="*/ 36 h 121"/>
              <a:gd name="T16" fmla="*/ 74 w 111"/>
              <a:gd name="T17" fmla="*/ 17 h 121"/>
              <a:gd name="T18" fmla="*/ 56 w 111"/>
              <a:gd name="T19" fmla="*/ 14 h 121"/>
              <a:gd name="T20" fmla="*/ 28 w 111"/>
              <a:gd name="T21" fmla="*/ 22 h 121"/>
              <a:gd name="T22" fmla="*/ 9 w 111"/>
              <a:gd name="T23" fmla="*/ 45 h 121"/>
              <a:gd name="T24" fmla="*/ 6 w 111"/>
              <a:gd name="T25" fmla="*/ 64 h 121"/>
              <a:gd name="T26" fmla="*/ 12 w 111"/>
              <a:gd name="T27" fmla="*/ 89 h 121"/>
              <a:gd name="T28" fmla="*/ 11 w 111"/>
              <a:gd name="T29" fmla="*/ 89 h 121"/>
              <a:gd name="T30" fmla="*/ 0 w 111"/>
              <a:gd name="T31" fmla="*/ 56 h 121"/>
              <a:gd name="T32" fmla="*/ 5 w 111"/>
              <a:gd name="T33" fmla="*/ 34 h 121"/>
              <a:gd name="T34" fmla="*/ 25 w 111"/>
              <a:gd name="T35" fmla="*/ 10 h 121"/>
              <a:gd name="T36" fmla="*/ 56 w 111"/>
              <a:gd name="T37" fmla="*/ 0 h 121"/>
              <a:gd name="T38" fmla="*/ 67 w 111"/>
              <a:gd name="T39" fmla="*/ 89 h 121"/>
              <a:gd name="T40" fmla="*/ 76 w 111"/>
              <a:gd name="T41" fmla="*/ 76 h 121"/>
              <a:gd name="T42" fmla="*/ 76 w 111"/>
              <a:gd name="T43" fmla="*/ 62 h 121"/>
              <a:gd name="T44" fmla="*/ 56 w 111"/>
              <a:gd name="T45" fmla="*/ 48 h 121"/>
              <a:gd name="T46" fmla="*/ 40 w 111"/>
              <a:gd name="T47" fmla="*/ 54 h 121"/>
              <a:gd name="T48" fmla="*/ 34 w 111"/>
              <a:gd name="T49" fmla="*/ 70 h 121"/>
              <a:gd name="T50" fmla="*/ 40 w 111"/>
              <a:gd name="T51" fmla="*/ 85 h 121"/>
              <a:gd name="T52" fmla="*/ 67 w 111"/>
              <a:gd name="T53" fmla="*/ 121 h 121"/>
              <a:gd name="T54" fmla="*/ 56 w 111"/>
              <a:gd name="T55" fmla="*/ 27 h 121"/>
              <a:gd name="T56" fmla="*/ 40 w 111"/>
              <a:gd name="T57" fmla="*/ 30 h 121"/>
              <a:gd name="T58" fmla="*/ 23 w 111"/>
              <a:gd name="T59" fmla="*/ 44 h 121"/>
              <a:gd name="T60" fmla="*/ 17 w 111"/>
              <a:gd name="T61" fmla="*/ 65 h 121"/>
              <a:gd name="T62" fmla="*/ 22 w 111"/>
              <a:gd name="T63" fmla="*/ 82 h 121"/>
              <a:gd name="T64" fmla="*/ 34 w 111"/>
              <a:gd name="T65" fmla="*/ 96 h 121"/>
              <a:gd name="T66" fmla="*/ 23 w 111"/>
              <a:gd name="T67" fmla="*/ 78 h 121"/>
              <a:gd name="T68" fmla="*/ 23 w 111"/>
              <a:gd name="T69" fmla="*/ 64 h 121"/>
              <a:gd name="T70" fmla="*/ 32 w 111"/>
              <a:gd name="T71" fmla="*/ 47 h 121"/>
              <a:gd name="T72" fmla="*/ 49 w 111"/>
              <a:gd name="T73" fmla="*/ 37 h 121"/>
              <a:gd name="T74" fmla="*/ 62 w 111"/>
              <a:gd name="T75" fmla="*/ 37 h 121"/>
              <a:gd name="T76" fmla="*/ 79 w 111"/>
              <a:gd name="T77" fmla="*/ 47 h 121"/>
              <a:gd name="T78" fmla="*/ 88 w 111"/>
              <a:gd name="T79" fmla="*/ 64 h 121"/>
              <a:gd name="T80" fmla="*/ 88 w 111"/>
              <a:gd name="T81" fmla="*/ 78 h 121"/>
              <a:gd name="T82" fmla="*/ 77 w 111"/>
              <a:gd name="T83" fmla="*/ 96 h 121"/>
              <a:gd name="T84" fmla="*/ 90 w 111"/>
              <a:gd name="T85" fmla="*/ 82 h 121"/>
              <a:gd name="T86" fmla="*/ 94 w 111"/>
              <a:gd name="T87" fmla="*/ 65 h 121"/>
              <a:gd name="T88" fmla="*/ 87 w 111"/>
              <a:gd name="T89" fmla="*/ 44 h 121"/>
              <a:gd name="T90" fmla="*/ 71 w 111"/>
              <a:gd name="T91" fmla="*/ 30 h 121"/>
              <a:gd name="T92" fmla="*/ 56 w 111"/>
              <a:gd name="T93" fmla="*/ 2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 h="121">
                <a:moveTo>
                  <a:pt x="56" y="0"/>
                </a:moveTo>
                <a:lnTo>
                  <a:pt x="56" y="0"/>
                </a:lnTo>
                <a:lnTo>
                  <a:pt x="67" y="0"/>
                </a:lnTo>
                <a:lnTo>
                  <a:pt x="77" y="5"/>
                </a:lnTo>
                <a:lnTo>
                  <a:pt x="87" y="10"/>
                </a:lnTo>
                <a:lnTo>
                  <a:pt x="94" y="16"/>
                </a:lnTo>
                <a:lnTo>
                  <a:pt x="102" y="25"/>
                </a:lnTo>
                <a:lnTo>
                  <a:pt x="107" y="34"/>
                </a:lnTo>
                <a:lnTo>
                  <a:pt x="110" y="44"/>
                </a:lnTo>
                <a:lnTo>
                  <a:pt x="111" y="56"/>
                </a:lnTo>
                <a:lnTo>
                  <a:pt x="111" y="56"/>
                </a:lnTo>
                <a:lnTo>
                  <a:pt x="110" y="67"/>
                </a:lnTo>
                <a:lnTo>
                  <a:pt x="107" y="78"/>
                </a:lnTo>
                <a:lnTo>
                  <a:pt x="101" y="89"/>
                </a:lnTo>
                <a:lnTo>
                  <a:pt x="93" y="96"/>
                </a:lnTo>
                <a:lnTo>
                  <a:pt x="93" y="96"/>
                </a:lnTo>
                <a:lnTo>
                  <a:pt x="99" y="89"/>
                </a:lnTo>
                <a:lnTo>
                  <a:pt x="102" y="81"/>
                </a:lnTo>
                <a:lnTo>
                  <a:pt x="105" y="73"/>
                </a:lnTo>
                <a:lnTo>
                  <a:pt x="105" y="64"/>
                </a:lnTo>
                <a:lnTo>
                  <a:pt x="105" y="64"/>
                </a:lnTo>
                <a:lnTo>
                  <a:pt x="104" y="54"/>
                </a:lnTo>
                <a:lnTo>
                  <a:pt x="102" y="45"/>
                </a:lnTo>
                <a:lnTo>
                  <a:pt x="97" y="36"/>
                </a:lnTo>
                <a:lnTo>
                  <a:pt x="91" y="28"/>
                </a:lnTo>
                <a:lnTo>
                  <a:pt x="84" y="22"/>
                </a:lnTo>
                <a:lnTo>
                  <a:pt x="74" y="17"/>
                </a:lnTo>
                <a:lnTo>
                  <a:pt x="65" y="14"/>
                </a:lnTo>
                <a:lnTo>
                  <a:pt x="56" y="14"/>
                </a:lnTo>
                <a:lnTo>
                  <a:pt x="56" y="14"/>
                </a:lnTo>
                <a:lnTo>
                  <a:pt x="45" y="14"/>
                </a:lnTo>
                <a:lnTo>
                  <a:pt x="36" y="17"/>
                </a:lnTo>
                <a:lnTo>
                  <a:pt x="28" y="22"/>
                </a:lnTo>
                <a:lnTo>
                  <a:pt x="20" y="28"/>
                </a:lnTo>
                <a:lnTo>
                  <a:pt x="14" y="36"/>
                </a:lnTo>
                <a:lnTo>
                  <a:pt x="9" y="45"/>
                </a:lnTo>
                <a:lnTo>
                  <a:pt x="6" y="54"/>
                </a:lnTo>
                <a:lnTo>
                  <a:pt x="6" y="64"/>
                </a:lnTo>
                <a:lnTo>
                  <a:pt x="6" y="64"/>
                </a:lnTo>
                <a:lnTo>
                  <a:pt x="6" y="73"/>
                </a:lnTo>
                <a:lnTo>
                  <a:pt x="9" y="81"/>
                </a:lnTo>
                <a:lnTo>
                  <a:pt x="12" y="89"/>
                </a:lnTo>
                <a:lnTo>
                  <a:pt x="19" y="96"/>
                </a:lnTo>
                <a:lnTo>
                  <a:pt x="19" y="96"/>
                </a:lnTo>
                <a:lnTo>
                  <a:pt x="11" y="89"/>
                </a:lnTo>
                <a:lnTo>
                  <a:pt x="5" y="78"/>
                </a:lnTo>
                <a:lnTo>
                  <a:pt x="1" y="67"/>
                </a:lnTo>
                <a:lnTo>
                  <a:pt x="0" y="56"/>
                </a:lnTo>
                <a:lnTo>
                  <a:pt x="0" y="56"/>
                </a:lnTo>
                <a:lnTo>
                  <a:pt x="1" y="44"/>
                </a:lnTo>
                <a:lnTo>
                  <a:pt x="5" y="34"/>
                </a:lnTo>
                <a:lnTo>
                  <a:pt x="9" y="25"/>
                </a:lnTo>
                <a:lnTo>
                  <a:pt x="17" y="16"/>
                </a:lnTo>
                <a:lnTo>
                  <a:pt x="25" y="10"/>
                </a:lnTo>
                <a:lnTo>
                  <a:pt x="34" y="5"/>
                </a:lnTo>
                <a:lnTo>
                  <a:pt x="45" y="0"/>
                </a:lnTo>
                <a:lnTo>
                  <a:pt x="56" y="0"/>
                </a:lnTo>
                <a:lnTo>
                  <a:pt x="56" y="0"/>
                </a:lnTo>
                <a:close/>
                <a:moveTo>
                  <a:pt x="67" y="89"/>
                </a:moveTo>
                <a:lnTo>
                  <a:pt x="67" y="89"/>
                </a:lnTo>
                <a:lnTo>
                  <a:pt x="71" y="85"/>
                </a:lnTo>
                <a:lnTo>
                  <a:pt x="74" y="81"/>
                </a:lnTo>
                <a:lnTo>
                  <a:pt x="76" y="76"/>
                </a:lnTo>
                <a:lnTo>
                  <a:pt x="77" y="70"/>
                </a:lnTo>
                <a:lnTo>
                  <a:pt x="77" y="70"/>
                </a:lnTo>
                <a:lnTo>
                  <a:pt x="76" y="62"/>
                </a:lnTo>
                <a:lnTo>
                  <a:pt x="71" y="54"/>
                </a:lnTo>
                <a:lnTo>
                  <a:pt x="63" y="50"/>
                </a:lnTo>
                <a:lnTo>
                  <a:pt x="56" y="48"/>
                </a:lnTo>
                <a:lnTo>
                  <a:pt x="56" y="48"/>
                </a:lnTo>
                <a:lnTo>
                  <a:pt x="46" y="50"/>
                </a:lnTo>
                <a:lnTo>
                  <a:pt x="40" y="54"/>
                </a:lnTo>
                <a:lnTo>
                  <a:pt x="36" y="62"/>
                </a:lnTo>
                <a:lnTo>
                  <a:pt x="34" y="70"/>
                </a:lnTo>
                <a:lnTo>
                  <a:pt x="34" y="70"/>
                </a:lnTo>
                <a:lnTo>
                  <a:pt x="34" y="76"/>
                </a:lnTo>
                <a:lnTo>
                  <a:pt x="37" y="81"/>
                </a:lnTo>
                <a:lnTo>
                  <a:pt x="40" y="85"/>
                </a:lnTo>
                <a:lnTo>
                  <a:pt x="45" y="89"/>
                </a:lnTo>
                <a:lnTo>
                  <a:pt x="45" y="121"/>
                </a:lnTo>
                <a:lnTo>
                  <a:pt x="67" y="121"/>
                </a:lnTo>
                <a:lnTo>
                  <a:pt x="67" y="89"/>
                </a:lnTo>
                <a:lnTo>
                  <a:pt x="67" y="89"/>
                </a:lnTo>
                <a:close/>
                <a:moveTo>
                  <a:pt x="56" y="27"/>
                </a:moveTo>
                <a:lnTo>
                  <a:pt x="56" y="27"/>
                </a:lnTo>
                <a:lnTo>
                  <a:pt x="48" y="27"/>
                </a:lnTo>
                <a:lnTo>
                  <a:pt x="40" y="30"/>
                </a:lnTo>
                <a:lnTo>
                  <a:pt x="34" y="33"/>
                </a:lnTo>
                <a:lnTo>
                  <a:pt x="28" y="37"/>
                </a:lnTo>
                <a:lnTo>
                  <a:pt x="23" y="44"/>
                </a:lnTo>
                <a:lnTo>
                  <a:pt x="20" y="50"/>
                </a:lnTo>
                <a:lnTo>
                  <a:pt x="19" y="58"/>
                </a:lnTo>
                <a:lnTo>
                  <a:pt x="17" y="65"/>
                </a:lnTo>
                <a:lnTo>
                  <a:pt x="17" y="65"/>
                </a:lnTo>
                <a:lnTo>
                  <a:pt x="19" y="75"/>
                </a:lnTo>
                <a:lnTo>
                  <a:pt x="22" y="82"/>
                </a:lnTo>
                <a:lnTo>
                  <a:pt x="28" y="90"/>
                </a:lnTo>
                <a:lnTo>
                  <a:pt x="34" y="96"/>
                </a:lnTo>
                <a:lnTo>
                  <a:pt x="34" y="96"/>
                </a:lnTo>
                <a:lnTo>
                  <a:pt x="29" y="92"/>
                </a:lnTo>
                <a:lnTo>
                  <a:pt x="25" y="85"/>
                </a:lnTo>
                <a:lnTo>
                  <a:pt x="23" y="78"/>
                </a:lnTo>
                <a:lnTo>
                  <a:pt x="22" y="70"/>
                </a:lnTo>
                <a:lnTo>
                  <a:pt x="22" y="70"/>
                </a:lnTo>
                <a:lnTo>
                  <a:pt x="23" y="64"/>
                </a:lnTo>
                <a:lnTo>
                  <a:pt x="25" y="58"/>
                </a:lnTo>
                <a:lnTo>
                  <a:pt x="28" y="51"/>
                </a:lnTo>
                <a:lnTo>
                  <a:pt x="32" y="47"/>
                </a:lnTo>
                <a:lnTo>
                  <a:pt x="37" y="42"/>
                </a:lnTo>
                <a:lnTo>
                  <a:pt x="43" y="39"/>
                </a:lnTo>
                <a:lnTo>
                  <a:pt x="49" y="37"/>
                </a:lnTo>
                <a:lnTo>
                  <a:pt x="56" y="37"/>
                </a:lnTo>
                <a:lnTo>
                  <a:pt x="56" y="37"/>
                </a:lnTo>
                <a:lnTo>
                  <a:pt x="62" y="37"/>
                </a:lnTo>
                <a:lnTo>
                  <a:pt x="68" y="39"/>
                </a:lnTo>
                <a:lnTo>
                  <a:pt x="74" y="42"/>
                </a:lnTo>
                <a:lnTo>
                  <a:pt x="79" y="47"/>
                </a:lnTo>
                <a:lnTo>
                  <a:pt x="84" y="51"/>
                </a:lnTo>
                <a:lnTo>
                  <a:pt x="87" y="58"/>
                </a:lnTo>
                <a:lnTo>
                  <a:pt x="88" y="64"/>
                </a:lnTo>
                <a:lnTo>
                  <a:pt x="90" y="70"/>
                </a:lnTo>
                <a:lnTo>
                  <a:pt x="90" y="70"/>
                </a:lnTo>
                <a:lnTo>
                  <a:pt x="88" y="78"/>
                </a:lnTo>
                <a:lnTo>
                  <a:pt x="85" y="85"/>
                </a:lnTo>
                <a:lnTo>
                  <a:pt x="82" y="92"/>
                </a:lnTo>
                <a:lnTo>
                  <a:pt x="77" y="96"/>
                </a:lnTo>
                <a:lnTo>
                  <a:pt x="77" y="96"/>
                </a:lnTo>
                <a:lnTo>
                  <a:pt x="84" y="90"/>
                </a:lnTo>
                <a:lnTo>
                  <a:pt x="90" y="82"/>
                </a:lnTo>
                <a:lnTo>
                  <a:pt x="93" y="75"/>
                </a:lnTo>
                <a:lnTo>
                  <a:pt x="94" y="65"/>
                </a:lnTo>
                <a:lnTo>
                  <a:pt x="94" y="65"/>
                </a:lnTo>
                <a:lnTo>
                  <a:pt x="93" y="58"/>
                </a:lnTo>
                <a:lnTo>
                  <a:pt x="91" y="50"/>
                </a:lnTo>
                <a:lnTo>
                  <a:pt x="87" y="44"/>
                </a:lnTo>
                <a:lnTo>
                  <a:pt x="82" y="37"/>
                </a:lnTo>
                <a:lnTo>
                  <a:pt x="77" y="33"/>
                </a:lnTo>
                <a:lnTo>
                  <a:pt x="71" y="30"/>
                </a:lnTo>
                <a:lnTo>
                  <a:pt x="63" y="27"/>
                </a:lnTo>
                <a:lnTo>
                  <a:pt x="56" y="27"/>
                </a:lnTo>
                <a:lnTo>
                  <a:pt x="56" y="27"/>
                </a:lnTo>
                <a:close/>
              </a:path>
            </a:pathLst>
          </a:custGeom>
          <a:solidFill>
            <a:srgbClr val="00B050"/>
          </a:solidFill>
          <a:ln>
            <a:noFill/>
          </a:ln>
          <a:extLst/>
        </p:spPr>
        <p:txBody>
          <a:bodyPr vert="horz" wrap="square" lIns="84406" tIns="42203" rIns="84406" bIns="42203" numCol="1" anchor="t" anchorCtr="0" compatLnSpc="1">
            <a:prstTxWarp prst="textNoShape">
              <a:avLst/>
            </a:prstTxWarp>
          </a:bodyPr>
          <a:lstStyle/>
          <a:p>
            <a:endParaRPr lang="en-US"/>
          </a:p>
        </p:txBody>
      </p:sp>
      <p:sp>
        <p:nvSpPr>
          <p:cNvPr id="16" name="Freeform 337"/>
          <p:cNvSpPr>
            <a:spLocks noEditPoints="1"/>
          </p:cNvSpPr>
          <p:nvPr/>
        </p:nvSpPr>
        <p:spPr bwMode="auto">
          <a:xfrm>
            <a:off x="498382" y="5476137"/>
            <a:ext cx="724939" cy="584826"/>
          </a:xfrm>
          <a:custGeom>
            <a:avLst/>
            <a:gdLst>
              <a:gd name="T0" fmla="*/ 28 w 119"/>
              <a:gd name="T1" fmla="*/ 2 h 96"/>
              <a:gd name="T2" fmla="*/ 0 w 119"/>
              <a:gd name="T3" fmla="*/ 93 h 96"/>
              <a:gd name="T4" fmla="*/ 0 w 119"/>
              <a:gd name="T5" fmla="*/ 2 h 96"/>
              <a:gd name="T6" fmla="*/ 90 w 119"/>
              <a:gd name="T7" fmla="*/ 0 h 96"/>
              <a:gd name="T8" fmla="*/ 93 w 119"/>
              <a:gd name="T9" fmla="*/ 96 h 96"/>
              <a:gd name="T10" fmla="*/ 63 w 119"/>
              <a:gd name="T11" fmla="*/ 10 h 96"/>
              <a:gd name="T12" fmla="*/ 96 w 119"/>
              <a:gd name="T13" fmla="*/ 61 h 96"/>
              <a:gd name="T14" fmla="*/ 90 w 119"/>
              <a:gd name="T15" fmla="*/ 65 h 96"/>
              <a:gd name="T16" fmla="*/ 90 w 119"/>
              <a:gd name="T17" fmla="*/ 73 h 96"/>
              <a:gd name="T18" fmla="*/ 91 w 119"/>
              <a:gd name="T19" fmla="*/ 76 h 96"/>
              <a:gd name="T20" fmla="*/ 97 w 119"/>
              <a:gd name="T21" fmla="*/ 79 h 96"/>
              <a:gd name="T22" fmla="*/ 102 w 119"/>
              <a:gd name="T23" fmla="*/ 79 h 96"/>
              <a:gd name="T24" fmla="*/ 107 w 119"/>
              <a:gd name="T25" fmla="*/ 75 h 96"/>
              <a:gd name="T26" fmla="*/ 108 w 119"/>
              <a:gd name="T27" fmla="*/ 67 h 96"/>
              <a:gd name="T28" fmla="*/ 105 w 119"/>
              <a:gd name="T29" fmla="*/ 64 h 96"/>
              <a:gd name="T30" fmla="*/ 99 w 119"/>
              <a:gd name="T31" fmla="*/ 61 h 96"/>
              <a:gd name="T32" fmla="*/ 96 w 119"/>
              <a:gd name="T33" fmla="*/ 61 h 96"/>
              <a:gd name="T34" fmla="*/ 77 w 119"/>
              <a:gd name="T35" fmla="*/ 36 h 96"/>
              <a:gd name="T36" fmla="*/ 94 w 119"/>
              <a:gd name="T37" fmla="*/ 24 h 96"/>
              <a:gd name="T38" fmla="*/ 74 w 119"/>
              <a:gd name="T39" fmla="*/ 30 h 96"/>
              <a:gd name="T40" fmla="*/ 73 w 119"/>
              <a:gd name="T41" fmla="*/ 24 h 96"/>
              <a:gd name="T42" fmla="*/ 90 w 119"/>
              <a:gd name="T43" fmla="*/ 10 h 96"/>
              <a:gd name="T44" fmla="*/ 70 w 119"/>
              <a:gd name="T45" fmla="*/ 16 h 96"/>
              <a:gd name="T46" fmla="*/ 62 w 119"/>
              <a:gd name="T47" fmla="*/ 2 h 96"/>
              <a:gd name="T48" fmla="*/ 32 w 119"/>
              <a:gd name="T49" fmla="*/ 93 h 96"/>
              <a:gd name="T50" fmla="*/ 32 w 119"/>
              <a:gd name="T51" fmla="*/ 2 h 96"/>
              <a:gd name="T52" fmla="*/ 46 w 119"/>
              <a:gd name="T53" fmla="*/ 62 h 96"/>
              <a:gd name="T54" fmla="*/ 40 w 119"/>
              <a:gd name="T55" fmla="*/ 64 h 96"/>
              <a:gd name="T56" fmla="*/ 37 w 119"/>
              <a:gd name="T57" fmla="*/ 72 h 96"/>
              <a:gd name="T58" fmla="*/ 39 w 119"/>
              <a:gd name="T59" fmla="*/ 75 h 96"/>
              <a:gd name="T60" fmla="*/ 43 w 119"/>
              <a:gd name="T61" fmla="*/ 81 h 96"/>
              <a:gd name="T62" fmla="*/ 46 w 119"/>
              <a:gd name="T63" fmla="*/ 81 h 96"/>
              <a:gd name="T64" fmla="*/ 54 w 119"/>
              <a:gd name="T65" fmla="*/ 78 h 96"/>
              <a:gd name="T66" fmla="*/ 56 w 119"/>
              <a:gd name="T67" fmla="*/ 72 h 96"/>
              <a:gd name="T68" fmla="*/ 56 w 119"/>
              <a:gd name="T69" fmla="*/ 67 h 96"/>
              <a:gd name="T70" fmla="*/ 51 w 119"/>
              <a:gd name="T71" fmla="*/ 62 h 96"/>
              <a:gd name="T72" fmla="*/ 46 w 119"/>
              <a:gd name="T73" fmla="*/ 62 h 96"/>
              <a:gd name="T74" fmla="*/ 37 w 119"/>
              <a:gd name="T75" fmla="*/ 31 h 96"/>
              <a:gd name="T76" fmla="*/ 57 w 119"/>
              <a:gd name="T77" fmla="*/ 25 h 96"/>
              <a:gd name="T78" fmla="*/ 37 w 119"/>
              <a:gd name="T79" fmla="*/ 25 h 96"/>
              <a:gd name="T80" fmla="*/ 37 w 119"/>
              <a:gd name="T81" fmla="*/ 17 h 96"/>
              <a:gd name="T82" fmla="*/ 57 w 119"/>
              <a:gd name="T83" fmla="*/ 11 h 96"/>
              <a:gd name="T84" fmla="*/ 37 w 119"/>
              <a:gd name="T85" fmla="*/ 11 h 96"/>
              <a:gd name="T86" fmla="*/ 14 w 119"/>
              <a:gd name="T87" fmla="*/ 62 h 96"/>
              <a:gd name="T88" fmla="*/ 8 w 119"/>
              <a:gd name="T89" fmla="*/ 64 h 96"/>
              <a:gd name="T90" fmla="*/ 4 w 119"/>
              <a:gd name="T91" fmla="*/ 72 h 96"/>
              <a:gd name="T92" fmla="*/ 4 w 119"/>
              <a:gd name="T93" fmla="*/ 75 h 96"/>
              <a:gd name="T94" fmla="*/ 11 w 119"/>
              <a:gd name="T95" fmla="*/ 81 h 96"/>
              <a:gd name="T96" fmla="*/ 14 w 119"/>
              <a:gd name="T97" fmla="*/ 81 h 96"/>
              <a:gd name="T98" fmla="*/ 20 w 119"/>
              <a:gd name="T99" fmla="*/ 78 h 96"/>
              <a:gd name="T100" fmla="*/ 23 w 119"/>
              <a:gd name="T101" fmla="*/ 72 h 96"/>
              <a:gd name="T102" fmla="*/ 23 w 119"/>
              <a:gd name="T103" fmla="*/ 67 h 96"/>
              <a:gd name="T104" fmla="*/ 17 w 119"/>
              <a:gd name="T105" fmla="*/ 62 h 96"/>
              <a:gd name="T106" fmla="*/ 14 w 119"/>
              <a:gd name="T107" fmla="*/ 62 h 96"/>
              <a:gd name="T108" fmla="*/ 4 w 119"/>
              <a:gd name="T109" fmla="*/ 31 h 96"/>
              <a:gd name="T110" fmla="*/ 25 w 119"/>
              <a:gd name="T111" fmla="*/ 25 h 96"/>
              <a:gd name="T112" fmla="*/ 4 w 119"/>
              <a:gd name="T113" fmla="*/ 25 h 96"/>
              <a:gd name="T114" fmla="*/ 4 w 119"/>
              <a:gd name="T115" fmla="*/ 17 h 96"/>
              <a:gd name="T116" fmla="*/ 25 w 119"/>
              <a:gd name="T117"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 h="96">
                <a:moveTo>
                  <a:pt x="0" y="2"/>
                </a:moveTo>
                <a:lnTo>
                  <a:pt x="28" y="2"/>
                </a:lnTo>
                <a:lnTo>
                  <a:pt x="28" y="93"/>
                </a:lnTo>
                <a:lnTo>
                  <a:pt x="0" y="93"/>
                </a:lnTo>
                <a:lnTo>
                  <a:pt x="0" y="2"/>
                </a:lnTo>
                <a:lnTo>
                  <a:pt x="0" y="2"/>
                </a:lnTo>
                <a:close/>
                <a:moveTo>
                  <a:pt x="63" y="10"/>
                </a:moveTo>
                <a:lnTo>
                  <a:pt x="90" y="0"/>
                </a:lnTo>
                <a:lnTo>
                  <a:pt x="119" y="87"/>
                </a:lnTo>
                <a:lnTo>
                  <a:pt x="93" y="96"/>
                </a:lnTo>
                <a:lnTo>
                  <a:pt x="63" y="10"/>
                </a:lnTo>
                <a:lnTo>
                  <a:pt x="63" y="10"/>
                </a:lnTo>
                <a:close/>
                <a:moveTo>
                  <a:pt x="96" y="61"/>
                </a:moveTo>
                <a:lnTo>
                  <a:pt x="96" y="61"/>
                </a:lnTo>
                <a:lnTo>
                  <a:pt x="93" y="62"/>
                </a:lnTo>
                <a:lnTo>
                  <a:pt x="90" y="65"/>
                </a:lnTo>
                <a:lnTo>
                  <a:pt x="90" y="70"/>
                </a:lnTo>
                <a:lnTo>
                  <a:pt x="90" y="73"/>
                </a:lnTo>
                <a:lnTo>
                  <a:pt x="90" y="73"/>
                </a:lnTo>
                <a:lnTo>
                  <a:pt x="91" y="76"/>
                </a:lnTo>
                <a:lnTo>
                  <a:pt x="94" y="79"/>
                </a:lnTo>
                <a:lnTo>
                  <a:pt x="97" y="79"/>
                </a:lnTo>
                <a:lnTo>
                  <a:pt x="102" y="79"/>
                </a:lnTo>
                <a:lnTo>
                  <a:pt x="102" y="79"/>
                </a:lnTo>
                <a:lnTo>
                  <a:pt x="105" y="78"/>
                </a:lnTo>
                <a:lnTo>
                  <a:pt x="107" y="75"/>
                </a:lnTo>
                <a:lnTo>
                  <a:pt x="108" y="70"/>
                </a:lnTo>
                <a:lnTo>
                  <a:pt x="108" y="67"/>
                </a:lnTo>
                <a:lnTo>
                  <a:pt x="108" y="67"/>
                </a:lnTo>
                <a:lnTo>
                  <a:pt x="105" y="64"/>
                </a:lnTo>
                <a:lnTo>
                  <a:pt x="104" y="61"/>
                </a:lnTo>
                <a:lnTo>
                  <a:pt x="99" y="61"/>
                </a:lnTo>
                <a:lnTo>
                  <a:pt x="96" y="61"/>
                </a:lnTo>
                <a:lnTo>
                  <a:pt x="96" y="61"/>
                </a:lnTo>
                <a:close/>
                <a:moveTo>
                  <a:pt x="74" y="30"/>
                </a:moveTo>
                <a:lnTo>
                  <a:pt x="77" y="36"/>
                </a:lnTo>
                <a:lnTo>
                  <a:pt x="96" y="30"/>
                </a:lnTo>
                <a:lnTo>
                  <a:pt x="94" y="24"/>
                </a:lnTo>
                <a:lnTo>
                  <a:pt x="74" y="30"/>
                </a:lnTo>
                <a:lnTo>
                  <a:pt x="74" y="30"/>
                </a:lnTo>
                <a:close/>
                <a:moveTo>
                  <a:pt x="70" y="16"/>
                </a:moveTo>
                <a:lnTo>
                  <a:pt x="73" y="24"/>
                </a:lnTo>
                <a:lnTo>
                  <a:pt x="91" y="16"/>
                </a:lnTo>
                <a:lnTo>
                  <a:pt x="90" y="10"/>
                </a:lnTo>
                <a:lnTo>
                  <a:pt x="70" y="16"/>
                </a:lnTo>
                <a:lnTo>
                  <a:pt x="70" y="16"/>
                </a:lnTo>
                <a:close/>
                <a:moveTo>
                  <a:pt x="32" y="2"/>
                </a:moveTo>
                <a:lnTo>
                  <a:pt x="62" y="2"/>
                </a:lnTo>
                <a:lnTo>
                  <a:pt x="62" y="93"/>
                </a:lnTo>
                <a:lnTo>
                  <a:pt x="32" y="93"/>
                </a:lnTo>
                <a:lnTo>
                  <a:pt x="32" y="2"/>
                </a:lnTo>
                <a:lnTo>
                  <a:pt x="32" y="2"/>
                </a:lnTo>
                <a:close/>
                <a:moveTo>
                  <a:pt x="46" y="62"/>
                </a:moveTo>
                <a:lnTo>
                  <a:pt x="46" y="62"/>
                </a:lnTo>
                <a:lnTo>
                  <a:pt x="43" y="62"/>
                </a:lnTo>
                <a:lnTo>
                  <a:pt x="40" y="64"/>
                </a:lnTo>
                <a:lnTo>
                  <a:pt x="39" y="67"/>
                </a:lnTo>
                <a:lnTo>
                  <a:pt x="37" y="72"/>
                </a:lnTo>
                <a:lnTo>
                  <a:pt x="37" y="72"/>
                </a:lnTo>
                <a:lnTo>
                  <a:pt x="39" y="75"/>
                </a:lnTo>
                <a:lnTo>
                  <a:pt x="40" y="78"/>
                </a:lnTo>
                <a:lnTo>
                  <a:pt x="43" y="81"/>
                </a:lnTo>
                <a:lnTo>
                  <a:pt x="46" y="81"/>
                </a:lnTo>
                <a:lnTo>
                  <a:pt x="46" y="81"/>
                </a:lnTo>
                <a:lnTo>
                  <a:pt x="51" y="81"/>
                </a:lnTo>
                <a:lnTo>
                  <a:pt x="54" y="78"/>
                </a:lnTo>
                <a:lnTo>
                  <a:pt x="56" y="75"/>
                </a:lnTo>
                <a:lnTo>
                  <a:pt x="56" y="72"/>
                </a:lnTo>
                <a:lnTo>
                  <a:pt x="56" y="72"/>
                </a:lnTo>
                <a:lnTo>
                  <a:pt x="56" y="67"/>
                </a:lnTo>
                <a:lnTo>
                  <a:pt x="54" y="64"/>
                </a:lnTo>
                <a:lnTo>
                  <a:pt x="51" y="62"/>
                </a:lnTo>
                <a:lnTo>
                  <a:pt x="46" y="62"/>
                </a:lnTo>
                <a:lnTo>
                  <a:pt x="46" y="62"/>
                </a:lnTo>
                <a:close/>
                <a:moveTo>
                  <a:pt x="37" y="25"/>
                </a:moveTo>
                <a:lnTo>
                  <a:pt x="37" y="31"/>
                </a:lnTo>
                <a:lnTo>
                  <a:pt x="57" y="31"/>
                </a:lnTo>
                <a:lnTo>
                  <a:pt x="57" y="25"/>
                </a:lnTo>
                <a:lnTo>
                  <a:pt x="37" y="25"/>
                </a:lnTo>
                <a:lnTo>
                  <a:pt x="37" y="25"/>
                </a:lnTo>
                <a:close/>
                <a:moveTo>
                  <a:pt x="37" y="11"/>
                </a:moveTo>
                <a:lnTo>
                  <a:pt x="37" y="17"/>
                </a:lnTo>
                <a:lnTo>
                  <a:pt x="57" y="17"/>
                </a:lnTo>
                <a:lnTo>
                  <a:pt x="57" y="11"/>
                </a:lnTo>
                <a:lnTo>
                  <a:pt x="37" y="11"/>
                </a:lnTo>
                <a:lnTo>
                  <a:pt x="37" y="11"/>
                </a:lnTo>
                <a:close/>
                <a:moveTo>
                  <a:pt x="14" y="62"/>
                </a:moveTo>
                <a:lnTo>
                  <a:pt x="14" y="62"/>
                </a:lnTo>
                <a:lnTo>
                  <a:pt x="11" y="62"/>
                </a:lnTo>
                <a:lnTo>
                  <a:pt x="8" y="64"/>
                </a:lnTo>
                <a:lnTo>
                  <a:pt x="4" y="67"/>
                </a:lnTo>
                <a:lnTo>
                  <a:pt x="4" y="72"/>
                </a:lnTo>
                <a:lnTo>
                  <a:pt x="4" y="72"/>
                </a:lnTo>
                <a:lnTo>
                  <a:pt x="4" y="75"/>
                </a:lnTo>
                <a:lnTo>
                  <a:pt x="8" y="78"/>
                </a:lnTo>
                <a:lnTo>
                  <a:pt x="11" y="81"/>
                </a:lnTo>
                <a:lnTo>
                  <a:pt x="14" y="81"/>
                </a:lnTo>
                <a:lnTo>
                  <a:pt x="14" y="81"/>
                </a:lnTo>
                <a:lnTo>
                  <a:pt x="17" y="81"/>
                </a:lnTo>
                <a:lnTo>
                  <a:pt x="20" y="78"/>
                </a:lnTo>
                <a:lnTo>
                  <a:pt x="23" y="75"/>
                </a:lnTo>
                <a:lnTo>
                  <a:pt x="23" y="72"/>
                </a:lnTo>
                <a:lnTo>
                  <a:pt x="23" y="72"/>
                </a:lnTo>
                <a:lnTo>
                  <a:pt x="23" y="67"/>
                </a:lnTo>
                <a:lnTo>
                  <a:pt x="20" y="64"/>
                </a:lnTo>
                <a:lnTo>
                  <a:pt x="17" y="62"/>
                </a:lnTo>
                <a:lnTo>
                  <a:pt x="14" y="62"/>
                </a:lnTo>
                <a:lnTo>
                  <a:pt x="14" y="62"/>
                </a:lnTo>
                <a:close/>
                <a:moveTo>
                  <a:pt x="4" y="25"/>
                </a:moveTo>
                <a:lnTo>
                  <a:pt x="4" y="31"/>
                </a:lnTo>
                <a:lnTo>
                  <a:pt x="25" y="31"/>
                </a:lnTo>
                <a:lnTo>
                  <a:pt x="25" y="25"/>
                </a:lnTo>
                <a:lnTo>
                  <a:pt x="4" y="25"/>
                </a:lnTo>
                <a:lnTo>
                  <a:pt x="4" y="25"/>
                </a:lnTo>
                <a:close/>
                <a:moveTo>
                  <a:pt x="4" y="11"/>
                </a:moveTo>
                <a:lnTo>
                  <a:pt x="4" y="17"/>
                </a:lnTo>
                <a:lnTo>
                  <a:pt x="25" y="17"/>
                </a:lnTo>
                <a:lnTo>
                  <a:pt x="25" y="11"/>
                </a:lnTo>
                <a:lnTo>
                  <a:pt x="4" y="11"/>
                </a:lnTo>
                <a:close/>
              </a:path>
            </a:pathLst>
          </a:custGeom>
          <a:solidFill>
            <a:schemeClr val="accent1"/>
          </a:solidFill>
          <a:ln>
            <a:noFill/>
          </a:ln>
          <a:extLst/>
        </p:spPr>
        <p:txBody>
          <a:bodyPr vert="horz" wrap="square" lIns="84406" tIns="42203" rIns="84406" bIns="42203" numCol="1" anchor="t" anchorCtr="0" compatLnSpc="1">
            <a:prstTxWarp prst="textNoShape">
              <a:avLst/>
            </a:prstTxWarp>
          </a:bodyPr>
          <a:lstStyle/>
          <a:p>
            <a:endParaRPr lang="en-US" u="sng"/>
          </a:p>
        </p:txBody>
      </p:sp>
      <p:sp>
        <p:nvSpPr>
          <p:cNvPr id="17" name="Espace réservé du contenu 2"/>
          <p:cNvSpPr txBox="1">
            <a:spLocks/>
          </p:cNvSpPr>
          <p:nvPr/>
        </p:nvSpPr>
        <p:spPr>
          <a:xfrm>
            <a:off x="2444000" y="1825419"/>
            <a:ext cx="2702053" cy="797539"/>
          </a:xfrm>
          <a:prstGeom prst="rect">
            <a:avLst/>
          </a:prstGeom>
        </p:spPr>
        <p:txBody>
          <a:bodyPr vert="horz" lIns="0" tIns="0" rIns="0" bIns="0" rtlCol="0" anchor="ctr">
            <a:noAutofit/>
          </a:bodyPr>
          <a:lstStyle>
            <a:lvl1pPr marL="0" indent="0" algn="l" defTabSz="914400" rtl="0" eaLnBrk="1" latinLnBrk="0" hangingPunct="1">
              <a:spcBef>
                <a:spcPts val="1200"/>
              </a:spcBef>
              <a:buFont typeface="Arial" pitchFamily="34" charset="0"/>
              <a:buNone/>
              <a:defRPr sz="3000" b="0" kern="1200">
                <a:solidFill>
                  <a:schemeClr val="accent5"/>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54"/>
              </a:spcBef>
            </a:pPr>
            <a:r>
              <a:rPr lang="fr-FR" sz="1477" dirty="0">
                <a:solidFill>
                  <a:schemeClr val="tx1">
                    <a:lumMod val="50000"/>
                    <a:lumOff val="50000"/>
                  </a:schemeClr>
                </a:solidFill>
              </a:rPr>
              <a:t>Faire vivre et grandir la communauté</a:t>
            </a:r>
          </a:p>
        </p:txBody>
      </p:sp>
      <p:sp>
        <p:nvSpPr>
          <p:cNvPr id="18" name="Espace réservé du contenu 2"/>
          <p:cNvSpPr txBox="1">
            <a:spLocks/>
          </p:cNvSpPr>
          <p:nvPr/>
        </p:nvSpPr>
        <p:spPr>
          <a:xfrm>
            <a:off x="2444000" y="2703527"/>
            <a:ext cx="2702053" cy="797539"/>
          </a:xfrm>
          <a:prstGeom prst="rect">
            <a:avLst/>
          </a:prstGeom>
        </p:spPr>
        <p:txBody>
          <a:bodyPr vert="horz" lIns="0" tIns="0" rIns="0" bIns="0" rtlCol="0" anchor="ctr">
            <a:noAutofit/>
          </a:bodyPr>
          <a:lstStyle>
            <a:lvl1pPr marL="0" indent="0" algn="l" defTabSz="914400" rtl="0" eaLnBrk="1" latinLnBrk="0" hangingPunct="1">
              <a:spcBef>
                <a:spcPts val="1200"/>
              </a:spcBef>
              <a:buFont typeface="Arial" pitchFamily="34" charset="0"/>
              <a:buNone/>
              <a:defRPr sz="3000" b="0" kern="1200">
                <a:solidFill>
                  <a:schemeClr val="accent5"/>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54"/>
              </a:spcBef>
            </a:pPr>
            <a:r>
              <a:rPr lang="fr-FR" sz="1477" dirty="0">
                <a:solidFill>
                  <a:schemeClr val="tx1">
                    <a:lumMod val="50000"/>
                    <a:lumOff val="50000"/>
                  </a:schemeClr>
                </a:solidFill>
              </a:rPr>
              <a:t>Partager des approches et un langage communs</a:t>
            </a:r>
          </a:p>
        </p:txBody>
      </p:sp>
      <p:sp>
        <p:nvSpPr>
          <p:cNvPr id="19" name="Espace réservé du contenu 2"/>
          <p:cNvSpPr txBox="1">
            <a:spLocks/>
          </p:cNvSpPr>
          <p:nvPr/>
        </p:nvSpPr>
        <p:spPr>
          <a:xfrm>
            <a:off x="2444000" y="3595617"/>
            <a:ext cx="2702053" cy="797539"/>
          </a:xfrm>
          <a:prstGeom prst="rect">
            <a:avLst/>
          </a:prstGeom>
        </p:spPr>
        <p:txBody>
          <a:bodyPr vert="horz" lIns="0" tIns="0" rIns="0" bIns="0" rtlCol="0" anchor="ctr">
            <a:noAutofit/>
          </a:bodyPr>
          <a:lstStyle>
            <a:lvl1pPr marL="0" indent="0" algn="l" defTabSz="914400" rtl="0" eaLnBrk="1" latinLnBrk="0" hangingPunct="1">
              <a:spcBef>
                <a:spcPts val="1200"/>
              </a:spcBef>
              <a:buFont typeface="Arial" pitchFamily="34" charset="0"/>
              <a:buNone/>
              <a:defRPr sz="3000" b="0" kern="1200">
                <a:solidFill>
                  <a:schemeClr val="accent5"/>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54"/>
              </a:spcBef>
            </a:pPr>
            <a:r>
              <a:rPr lang="fr-FR" sz="1477" dirty="0">
                <a:solidFill>
                  <a:schemeClr val="tx1">
                    <a:lumMod val="50000"/>
                    <a:lumOff val="50000"/>
                  </a:schemeClr>
                </a:solidFill>
              </a:rPr>
              <a:t>Répondre aux problématiques de nos clients</a:t>
            </a:r>
          </a:p>
        </p:txBody>
      </p:sp>
      <p:sp>
        <p:nvSpPr>
          <p:cNvPr id="20" name="Espace réservé du contenu 2"/>
          <p:cNvSpPr txBox="1">
            <a:spLocks/>
          </p:cNvSpPr>
          <p:nvPr/>
        </p:nvSpPr>
        <p:spPr>
          <a:xfrm>
            <a:off x="2444000" y="4480714"/>
            <a:ext cx="2702053" cy="797539"/>
          </a:xfrm>
          <a:prstGeom prst="rect">
            <a:avLst/>
          </a:prstGeom>
        </p:spPr>
        <p:txBody>
          <a:bodyPr vert="horz" lIns="0" tIns="0" rIns="0" bIns="0" rtlCol="0" anchor="ctr">
            <a:noAutofit/>
          </a:bodyPr>
          <a:lstStyle>
            <a:lvl1pPr marL="0" indent="0" algn="l" defTabSz="914400" rtl="0" eaLnBrk="1" latinLnBrk="0" hangingPunct="1">
              <a:spcBef>
                <a:spcPts val="1200"/>
              </a:spcBef>
              <a:buFont typeface="Arial" pitchFamily="34" charset="0"/>
              <a:buNone/>
              <a:defRPr sz="3000" b="0" kern="1200">
                <a:solidFill>
                  <a:schemeClr val="accent5"/>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54"/>
              </a:spcBef>
            </a:pPr>
            <a:r>
              <a:rPr lang="fr-FR" sz="1477" dirty="0">
                <a:solidFill>
                  <a:schemeClr val="tx1">
                    <a:lumMod val="50000"/>
                    <a:lumOff val="50000"/>
                  </a:schemeClr>
                </a:solidFill>
              </a:rPr>
              <a:t>Développer des points de vue novateurs et innovants</a:t>
            </a:r>
          </a:p>
        </p:txBody>
      </p:sp>
      <p:sp>
        <p:nvSpPr>
          <p:cNvPr id="21" name="Espace réservé du contenu 2"/>
          <p:cNvSpPr txBox="1">
            <a:spLocks/>
          </p:cNvSpPr>
          <p:nvPr/>
        </p:nvSpPr>
        <p:spPr>
          <a:xfrm>
            <a:off x="2444000" y="5375351"/>
            <a:ext cx="2702053" cy="797539"/>
          </a:xfrm>
          <a:prstGeom prst="rect">
            <a:avLst/>
          </a:prstGeom>
        </p:spPr>
        <p:txBody>
          <a:bodyPr vert="horz" lIns="0" tIns="0" rIns="0" bIns="0" rtlCol="0" anchor="ctr">
            <a:noAutofit/>
          </a:bodyPr>
          <a:lstStyle>
            <a:lvl1pPr marL="0" indent="0" algn="l" defTabSz="914400" rtl="0" eaLnBrk="1" latinLnBrk="0" hangingPunct="1">
              <a:spcBef>
                <a:spcPts val="1200"/>
              </a:spcBef>
              <a:buFont typeface="Arial" pitchFamily="34" charset="0"/>
              <a:buNone/>
              <a:defRPr sz="3000" b="0" kern="1200">
                <a:solidFill>
                  <a:schemeClr val="accent5"/>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54"/>
              </a:spcBef>
            </a:pPr>
            <a:r>
              <a:rPr lang="fr-FR" sz="1477" dirty="0">
                <a:solidFill>
                  <a:schemeClr val="tx1">
                    <a:lumMod val="50000"/>
                    <a:lumOff val="50000"/>
                  </a:schemeClr>
                </a:solidFill>
              </a:rPr>
              <a:t>Partager et faciliter la recherche d’information</a:t>
            </a:r>
          </a:p>
        </p:txBody>
      </p:sp>
      <p:pic>
        <p:nvPicPr>
          <p:cNvPr id="22" name="Image 2"/>
          <p:cNvPicPr>
            <a:picLocks noChangeAspect="1"/>
          </p:cNvPicPr>
          <p:nvPr/>
        </p:nvPicPr>
        <p:blipFill rotWithShape="1">
          <a:blip r:embed="rId2" cstate="print">
            <a:extLst>
              <a:ext uri="{28A0092B-C50C-407E-A947-70E740481C1C}">
                <a14:useLocalDpi xmlns:a14="http://schemas.microsoft.com/office/drawing/2010/main" val="0"/>
              </a:ext>
            </a:extLst>
          </a:blip>
          <a:srcRect b="12653"/>
          <a:stretch/>
        </p:blipFill>
        <p:spPr>
          <a:xfrm>
            <a:off x="5977704" y="1825420"/>
            <a:ext cx="628257" cy="674863"/>
          </a:xfrm>
          <a:prstGeom prst="rect">
            <a:avLst/>
          </a:prstGeom>
        </p:spPr>
      </p:pic>
      <p:pic>
        <p:nvPicPr>
          <p:cNvPr id="23" name="Picture 2" descr="http://m.c.lnkd.licdn.com/mpr/pub/image-Wzra0c-E6CJ0tt9GCwKgySG51BWK2TnahKkmH1IX1fqxU4RcWzrmJKuE1uPJ8OdF7tHL/panya-viraph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5454" y="1825420"/>
            <a:ext cx="656438" cy="656438"/>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3"/>
          <p:cNvSpPr txBox="1"/>
          <p:nvPr/>
        </p:nvSpPr>
        <p:spPr>
          <a:xfrm>
            <a:off x="5693471" y="2460560"/>
            <a:ext cx="1152713" cy="248530"/>
          </a:xfrm>
          <a:prstGeom prst="rect">
            <a:avLst/>
          </a:prstGeom>
          <a:noFill/>
        </p:spPr>
        <p:txBody>
          <a:bodyPr wrap="square" rtlCol="0">
            <a:spAutoFit/>
          </a:bodyPr>
          <a:lstStyle/>
          <a:p>
            <a:pPr algn="ctr"/>
            <a:r>
              <a:rPr lang="fr-FR" sz="1015" dirty="0">
                <a:solidFill>
                  <a:schemeClr val="tx2"/>
                </a:solidFill>
              </a:rPr>
              <a:t>Célia El Bayed</a:t>
            </a:r>
          </a:p>
        </p:txBody>
      </p:sp>
      <p:sp>
        <p:nvSpPr>
          <p:cNvPr id="25" name="ZoneTexte 22"/>
          <p:cNvSpPr txBox="1"/>
          <p:nvPr/>
        </p:nvSpPr>
        <p:spPr>
          <a:xfrm>
            <a:off x="6817315" y="2460560"/>
            <a:ext cx="1152713" cy="404726"/>
          </a:xfrm>
          <a:prstGeom prst="rect">
            <a:avLst/>
          </a:prstGeom>
          <a:noFill/>
        </p:spPr>
        <p:txBody>
          <a:bodyPr wrap="square" rtlCol="0">
            <a:spAutoFit/>
          </a:bodyPr>
          <a:lstStyle/>
          <a:p>
            <a:pPr algn="ctr"/>
            <a:r>
              <a:rPr lang="fr-FR" sz="1015" dirty="0" err="1">
                <a:solidFill>
                  <a:schemeClr val="tx2"/>
                </a:solidFill>
              </a:rPr>
              <a:t>Panya</a:t>
            </a:r>
            <a:r>
              <a:rPr lang="fr-FR" sz="1015" dirty="0">
                <a:solidFill>
                  <a:schemeClr val="tx2"/>
                </a:solidFill>
              </a:rPr>
              <a:t> </a:t>
            </a:r>
            <a:r>
              <a:rPr lang="fr-FR" sz="1015" dirty="0" err="1">
                <a:solidFill>
                  <a:schemeClr val="tx2"/>
                </a:solidFill>
              </a:rPr>
              <a:t>Viraphan</a:t>
            </a:r>
            <a:endParaRPr lang="fr-FR" sz="1015" dirty="0">
              <a:solidFill>
                <a:schemeClr val="tx2"/>
              </a:solidFill>
            </a:endParaRPr>
          </a:p>
        </p:txBody>
      </p:sp>
      <p:sp>
        <p:nvSpPr>
          <p:cNvPr id="27" name="ZoneTexte 3"/>
          <p:cNvSpPr txBox="1"/>
          <p:nvPr/>
        </p:nvSpPr>
        <p:spPr>
          <a:xfrm>
            <a:off x="5691105" y="3354131"/>
            <a:ext cx="1152713" cy="248530"/>
          </a:xfrm>
          <a:prstGeom prst="rect">
            <a:avLst/>
          </a:prstGeom>
          <a:noFill/>
        </p:spPr>
        <p:txBody>
          <a:bodyPr wrap="square" rtlCol="0">
            <a:spAutoFit/>
          </a:bodyPr>
          <a:lstStyle/>
          <a:p>
            <a:pPr algn="ctr"/>
            <a:r>
              <a:rPr lang="fr-FR" sz="1015" dirty="0">
                <a:solidFill>
                  <a:schemeClr val="tx2"/>
                </a:solidFill>
              </a:rPr>
              <a:t>Etienne Pailler</a:t>
            </a:r>
          </a:p>
        </p:txBody>
      </p:sp>
      <p:sp>
        <p:nvSpPr>
          <p:cNvPr id="28" name="ZoneTexte 22"/>
          <p:cNvSpPr txBox="1"/>
          <p:nvPr/>
        </p:nvSpPr>
        <p:spPr>
          <a:xfrm>
            <a:off x="6817315" y="3353336"/>
            <a:ext cx="1152713" cy="248530"/>
          </a:xfrm>
          <a:prstGeom prst="rect">
            <a:avLst/>
          </a:prstGeom>
          <a:noFill/>
        </p:spPr>
        <p:txBody>
          <a:bodyPr wrap="square" rtlCol="0">
            <a:spAutoFit/>
          </a:bodyPr>
          <a:lstStyle/>
          <a:p>
            <a:pPr algn="ctr"/>
            <a:r>
              <a:rPr lang="fr-FR" sz="1015" dirty="0">
                <a:solidFill>
                  <a:schemeClr val="tx2"/>
                </a:solidFill>
              </a:rPr>
              <a:t>Béatrice Barriol</a:t>
            </a:r>
          </a:p>
        </p:txBody>
      </p:sp>
      <p:pic>
        <p:nvPicPr>
          <p:cNvPr id="29" name="Picture 2" descr="Etienne Pailler (F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7704" y="2758558"/>
            <a:ext cx="613199" cy="61319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Beatrice Barriol (F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0567" y="2745546"/>
            <a:ext cx="626210" cy="62621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
          <p:cNvSpPr txBox="1"/>
          <p:nvPr/>
        </p:nvSpPr>
        <p:spPr>
          <a:xfrm>
            <a:off x="6922285" y="4223116"/>
            <a:ext cx="942776" cy="404726"/>
          </a:xfrm>
          <a:prstGeom prst="rect">
            <a:avLst/>
          </a:prstGeom>
          <a:noFill/>
        </p:spPr>
        <p:txBody>
          <a:bodyPr wrap="square" rtlCol="0">
            <a:spAutoFit/>
          </a:bodyPr>
          <a:lstStyle/>
          <a:p>
            <a:pPr algn="ctr"/>
            <a:r>
              <a:rPr lang="fr-FR" sz="1015" dirty="0">
                <a:solidFill>
                  <a:schemeClr val="tx2"/>
                </a:solidFill>
              </a:rPr>
              <a:t>Carine Letor</a:t>
            </a:r>
          </a:p>
        </p:txBody>
      </p:sp>
      <p:sp>
        <p:nvSpPr>
          <p:cNvPr id="34" name="ZoneTexte 3"/>
          <p:cNvSpPr txBox="1"/>
          <p:nvPr/>
        </p:nvSpPr>
        <p:spPr>
          <a:xfrm>
            <a:off x="5607520" y="4223116"/>
            <a:ext cx="1351933" cy="248530"/>
          </a:xfrm>
          <a:prstGeom prst="rect">
            <a:avLst/>
          </a:prstGeom>
          <a:noFill/>
        </p:spPr>
        <p:txBody>
          <a:bodyPr wrap="square" rtlCol="0">
            <a:spAutoFit/>
          </a:bodyPr>
          <a:lstStyle/>
          <a:p>
            <a:pPr algn="ctr"/>
            <a:r>
              <a:rPr lang="fr-FR" sz="1015" dirty="0">
                <a:solidFill>
                  <a:schemeClr val="tx2"/>
                </a:solidFill>
              </a:rPr>
              <a:t>Camille Bidegaray</a:t>
            </a:r>
          </a:p>
        </p:txBody>
      </p:sp>
      <p:pic>
        <p:nvPicPr>
          <p:cNvPr id="35" name="Picture 34"/>
          <p:cNvPicPr>
            <a:picLocks noChangeAspect="1"/>
          </p:cNvPicPr>
          <p:nvPr/>
        </p:nvPicPr>
        <p:blipFill rotWithShape="1">
          <a:blip r:embed="rId6">
            <a:extLst>
              <a:ext uri="{28A0092B-C50C-407E-A947-70E740481C1C}">
                <a14:useLocalDpi xmlns:a14="http://schemas.microsoft.com/office/drawing/2010/main" val="0"/>
              </a:ext>
            </a:extLst>
          </a:blip>
          <a:srcRect b="20273"/>
          <a:stretch/>
        </p:blipFill>
        <p:spPr>
          <a:xfrm>
            <a:off x="5977704" y="3608083"/>
            <a:ext cx="628257" cy="627166"/>
          </a:xfrm>
          <a:prstGeom prst="rect">
            <a:avLst/>
          </a:prstGeom>
        </p:spPr>
      </p:pic>
      <p:pic>
        <p:nvPicPr>
          <p:cNvPr id="36" name="Picture 35"/>
          <p:cNvPicPr>
            <a:picLocks noChangeAspect="1"/>
          </p:cNvPicPr>
          <p:nvPr/>
        </p:nvPicPr>
        <p:blipFill rotWithShape="1">
          <a:blip r:embed="rId7" cstate="print">
            <a:extLst>
              <a:ext uri="{28A0092B-C50C-407E-A947-70E740481C1C}">
                <a14:useLocalDpi xmlns:a14="http://schemas.microsoft.com/office/drawing/2010/main" val="0"/>
              </a:ext>
            </a:extLst>
          </a:blip>
          <a:srcRect b="20839"/>
          <a:stretch/>
        </p:blipFill>
        <p:spPr>
          <a:xfrm>
            <a:off x="7086029" y="3612140"/>
            <a:ext cx="615287" cy="610976"/>
          </a:xfrm>
          <a:prstGeom prst="rect">
            <a:avLst/>
          </a:prstGeom>
        </p:spPr>
      </p:pic>
      <p:sp>
        <p:nvSpPr>
          <p:cNvPr id="37" name="ZoneTexte 3"/>
          <p:cNvSpPr txBox="1"/>
          <p:nvPr/>
        </p:nvSpPr>
        <p:spPr>
          <a:xfrm>
            <a:off x="6807097" y="5129133"/>
            <a:ext cx="1152713" cy="248530"/>
          </a:xfrm>
          <a:prstGeom prst="rect">
            <a:avLst/>
          </a:prstGeom>
          <a:noFill/>
        </p:spPr>
        <p:txBody>
          <a:bodyPr wrap="square" rtlCol="0">
            <a:spAutoFit/>
          </a:bodyPr>
          <a:lstStyle/>
          <a:p>
            <a:pPr algn="ctr"/>
            <a:r>
              <a:rPr lang="fr-FR" sz="1015" dirty="0">
                <a:solidFill>
                  <a:schemeClr val="tx2"/>
                </a:solidFill>
              </a:rPr>
              <a:t>Wissem Hechi</a:t>
            </a:r>
          </a:p>
        </p:txBody>
      </p:sp>
      <p:pic>
        <p:nvPicPr>
          <p:cNvPr id="38" name="Picture 6" descr="Xavier Muller (F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5249" y="4513979"/>
            <a:ext cx="605654" cy="605654"/>
          </a:xfrm>
          <a:prstGeom prst="rect">
            <a:avLst/>
          </a:prstGeom>
          <a:noFill/>
          <a:extLst>
            <a:ext uri="{909E8E84-426E-40DD-AFC4-6F175D3DCCD1}">
              <a14:hiddenFill xmlns:a14="http://schemas.microsoft.com/office/drawing/2010/main">
                <a:solidFill>
                  <a:srgbClr val="FFFFFF"/>
                </a:solidFill>
              </a14:hiddenFill>
            </a:ext>
          </a:extLst>
        </p:spPr>
      </p:pic>
      <p:sp>
        <p:nvSpPr>
          <p:cNvPr id="39" name="ZoneTexte 3"/>
          <p:cNvSpPr txBox="1"/>
          <p:nvPr/>
        </p:nvSpPr>
        <p:spPr>
          <a:xfrm>
            <a:off x="5691105" y="5110193"/>
            <a:ext cx="1152713" cy="248530"/>
          </a:xfrm>
          <a:prstGeom prst="rect">
            <a:avLst/>
          </a:prstGeom>
          <a:noFill/>
        </p:spPr>
        <p:txBody>
          <a:bodyPr wrap="square" rtlCol="0">
            <a:spAutoFit/>
          </a:bodyPr>
          <a:lstStyle/>
          <a:p>
            <a:pPr algn="ctr"/>
            <a:r>
              <a:rPr lang="fr-FR" sz="1015" dirty="0">
                <a:solidFill>
                  <a:schemeClr val="tx2"/>
                </a:solidFill>
              </a:rPr>
              <a:t>Xavier Muller</a:t>
            </a:r>
          </a:p>
        </p:txBody>
      </p:sp>
      <p:pic>
        <p:nvPicPr>
          <p:cNvPr id="40" name="Picture 39"/>
          <p:cNvPicPr>
            <a:picLocks noChangeAspect="1"/>
          </p:cNvPicPr>
          <p:nvPr/>
        </p:nvPicPr>
        <p:blipFill rotWithShape="1">
          <a:blip r:embed="rId9"/>
          <a:srcRect l="2551" t="7007" r="76619" b="71682"/>
          <a:stretch/>
        </p:blipFill>
        <p:spPr>
          <a:xfrm>
            <a:off x="7065593" y="4491828"/>
            <a:ext cx="635722" cy="645592"/>
          </a:xfrm>
          <a:prstGeom prst="rect">
            <a:avLst/>
          </a:prstGeom>
        </p:spPr>
      </p:pic>
      <p:sp>
        <p:nvSpPr>
          <p:cNvPr id="41" name="ZoneTexte 3"/>
          <p:cNvSpPr txBox="1"/>
          <p:nvPr/>
        </p:nvSpPr>
        <p:spPr>
          <a:xfrm>
            <a:off x="6810064" y="5975378"/>
            <a:ext cx="1152713" cy="248530"/>
          </a:xfrm>
          <a:prstGeom prst="rect">
            <a:avLst/>
          </a:prstGeom>
          <a:noFill/>
        </p:spPr>
        <p:txBody>
          <a:bodyPr wrap="square" rtlCol="0">
            <a:spAutoFit/>
          </a:bodyPr>
          <a:lstStyle/>
          <a:p>
            <a:pPr algn="ctr"/>
            <a:r>
              <a:rPr lang="fr-FR" sz="1015" dirty="0" err="1">
                <a:solidFill>
                  <a:schemeClr val="tx2"/>
                </a:solidFill>
              </a:rPr>
              <a:t>Ghizlane</a:t>
            </a:r>
            <a:r>
              <a:rPr lang="fr-FR" sz="1015" dirty="0">
                <a:solidFill>
                  <a:schemeClr val="tx2"/>
                </a:solidFill>
              </a:rPr>
              <a:t> Safi</a:t>
            </a:r>
          </a:p>
        </p:txBody>
      </p:sp>
      <p:pic>
        <p:nvPicPr>
          <p:cNvPr id="44" name="Picture 2" descr="Ghizlane Safi (F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65593" y="5368293"/>
            <a:ext cx="635722" cy="635722"/>
          </a:xfrm>
          <a:prstGeom prst="rect">
            <a:avLst/>
          </a:prstGeom>
          <a:noFill/>
          <a:extLst>
            <a:ext uri="{909E8E84-426E-40DD-AFC4-6F175D3DCCD1}">
              <a14:hiddenFill xmlns:a14="http://schemas.microsoft.com/office/drawing/2010/main">
                <a:solidFill>
                  <a:srgbClr val="FFFFFF"/>
                </a:solidFill>
              </a14:hiddenFill>
            </a:ext>
          </a:extLst>
        </p:spPr>
      </p:pic>
      <p:sp>
        <p:nvSpPr>
          <p:cNvPr id="45" name="ZoneTexte 22"/>
          <p:cNvSpPr txBox="1"/>
          <p:nvPr/>
        </p:nvSpPr>
        <p:spPr>
          <a:xfrm>
            <a:off x="7877576" y="4223116"/>
            <a:ext cx="1152713" cy="248530"/>
          </a:xfrm>
          <a:prstGeom prst="rect">
            <a:avLst/>
          </a:prstGeom>
          <a:noFill/>
        </p:spPr>
        <p:txBody>
          <a:bodyPr wrap="square" rtlCol="0">
            <a:spAutoFit/>
          </a:bodyPr>
          <a:lstStyle/>
          <a:p>
            <a:pPr algn="ctr"/>
            <a:r>
              <a:rPr lang="fr-FR" sz="1015" dirty="0">
                <a:solidFill>
                  <a:schemeClr val="tx2"/>
                </a:solidFill>
              </a:rPr>
              <a:t>Béatrice Barriol</a:t>
            </a:r>
          </a:p>
        </p:txBody>
      </p:sp>
      <p:pic>
        <p:nvPicPr>
          <p:cNvPr id="46" name="Picture 4" descr="Beatrice Barriol (F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7874" y="3631749"/>
            <a:ext cx="626210" cy="62621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Xavier Muller (F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5249" y="5381835"/>
            <a:ext cx="605654" cy="605654"/>
          </a:xfrm>
          <a:prstGeom prst="rect">
            <a:avLst/>
          </a:prstGeom>
          <a:noFill/>
          <a:extLst>
            <a:ext uri="{909E8E84-426E-40DD-AFC4-6F175D3DCCD1}">
              <a14:hiddenFill xmlns:a14="http://schemas.microsoft.com/office/drawing/2010/main">
                <a:solidFill>
                  <a:srgbClr val="FFFFFF"/>
                </a:solidFill>
              </a14:hiddenFill>
            </a:ext>
          </a:extLst>
        </p:spPr>
      </p:pic>
      <p:sp>
        <p:nvSpPr>
          <p:cNvPr id="48" name="ZoneTexte 3"/>
          <p:cNvSpPr txBox="1"/>
          <p:nvPr/>
        </p:nvSpPr>
        <p:spPr>
          <a:xfrm>
            <a:off x="5691105" y="5978048"/>
            <a:ext cx="1152713" cy="248530"/>
          </a:xfrm>
          <a:prstGeom prst="rect">
            <a:avLst/>
          </a:prstGeom>
          <a:noFill/>
        </p:spPr>
        <p:txBody>
          <a:bodyPr wrap="square" rtlCol="0">
            <a:spAutoFit/>
          </a:bodyPr>
          <a:lstStyle/>
          <a:p>
            <a:pPr algn="ctr"/>
            <a:r>
              <a:rPr lang="fr-FR" sz="1015" dirty="0">
                <a:solidFill>
                  <a:schemeClr val="tx2"/>
                </a:solidFill>
              </a:rPr>
              <a:t>Xavier Muller</a:t>
            </a:r>
          </a:p>
        </p:txBody>
      </p:sp>
      <p:sp>
        <p:nvSpPr>
          <p:cNvPr id="43" name="Slide Number Placeholder 5"/>
          <p:cNvSpPr>
            <a:spLocks noGrp="1"/>
          </p:cNvSpPr>
          <p:nvPr>
            <p:ph type="sldNum" sz="quarter" idx="4"/>
          </p:nvPr>
        </p:nvSpPr>
        <p:spPr>
          <a:xfrm>
            <a:off x="386471" y="6494812"/>
            <a:ext cx="792088" cy="113557"/>
          </a:xfrm>
        </p:spPr>
        <p:txBody>
          <a:bodyPr/>
          <a:lstStyle/>
          <a:p>
            <a:pPr algn="l"/>
            <a:r>
              <a:rPr lang="en-GB" dirty="0" smtClean="0">
                <a:solidFill>
                  <a:schemeClr val="tx1"/>
                </a:solidFill>
              </a:rPr>
              <a:t>68</a:t>
            </a:r>
            <a:endParaRPr lang="en-GB" dirty="0">
              <a:solidFill>
                <a:schemeClr val="tx1"/>
              </a:solidFill>
            </a:endParaRPr>
          </a:p>
        </p:txBody>
      </p:sp>
    </p:spTree>
    <p:extLst>
      <p:ext uri="{BB962C8B-B14F-4D97-AF65-F5344CB8AC3E}">
        <p14:creationId xmlns:p14="http://schemas.microsoft.com/office/powerpoint/2010/main" val="2350608959"/>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fr-FR" dirty="0" smtClean="0"/>
              <a:t>Pour participer !</a:t>
            </a:r>
            <a:endParaRPr lang="fr-FR" dirty="0"/>
          </a:p>
        </p:txBody>
      </p:sp>
      <p:sp>
        <p:nvSpPr>
          <p:cNvPr id="3" name="Title 2"/>
          <p:cNvSpPr>
            <a:spLocks noGrp="1"/>
          </p:cNvSpPr>
          <p:nvPr>
            <p:ph type="title"/>
          </p:nvPr>
        </p:nvSpPr>
        <p:spPr/>
        <p:txBody>
          <a:bodyPr/>
          <a:lstStyle/>
          <a:p>
            <a:r>
              <a:rPr lang="fr-FR" dirty="0"/>
              <a:t>La communauté LSS Deloitte</a:t>
            </a:r>
          </a:p>
        </p:txBody>
      </p:sp>
      <p:graphicFrame>
        <p:nvGraphicFramePr>
          <p:cNvPr id="74" name="Table 73"/>
          <p:cNvGraphicFramePr>
            <a:graphicFrameLocks noGrp="1"/>
          </p:cNvGraphicFramePr>
          <p:nvPr>
            <p:extLst/>
          </p:nvPr>
        </p:nvGraphicFramePr>
        <p:xfrm>
          <a:off x="369887" y="2240123"/>
          <a:ext cx="8388225" cy="3908632"/>
        </p:xfrm>
        <a:graphic>
          <a:graphicData uri="http://schemas.openxmlformats.org/drawingml/2006/table">
            <a:tbl>
              <a:tblPr>
                <a:tableStyleId>{5C22544A-7EE6-4342-B048-85BDC9FD1C3A}</a:tableStyleId>
              </a:tblPr>
              <a:tblGrid>
                <a:gridCol w="8388225"/>
              </a:tblGrid>
              <a:tr h="977158">
                <a:tc>
                  <a:txBody>
                    <a:bodyPr/>
                    <a:lstStyle/>
                    <a:p>
                      <a:endParaRPr lang="fr-FR" sz="1700" dirty="0"/>
                    </a:p>
                  </a:txBody>
                  <a:tcPr marT="42203" marB="42203">
                    <a:lnB w="12700" cap="flat" cmpd="sng" algn="ctr">
                      <a:solidFill>
                        <a:schemeClr val="bg1">
                          <a:lumMod val="75000"/>
                        </a:schemeClr>
                      </a:solidFill>
                      <a:prstDash val="dash"/>
                      <a:round/>
                      <a:headEnd type="none" w="med" len="med"/>
                      <a:tailEnd type="none" w="med" len="med"/>
                    </a:lnB>
                    <a:noFill/>
                  </a:tcPr>
                </a:tc>
              </a:tr>
              <a:tr h="977158">
                <a:tc>
                  <a:txBody>
                    <a:bodyPr/>
                    <a:lstStyle/>
                    <a:p>
                      <a:endParaRPr lang="fr-FR" sz="1700" dirty="0"/>
                    </a:p>
                  </a:txBody>
                  <a:tcPr marT="42203" marB="42203">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noFill/>
                  </a:tcPr>
                </a:tc>
              </a:tr>
              <a:tr h="977158">
                <a:tc>
                  <a:txBody>
                    <a:bodyPr/>
                    <a:lstStyle/>
                    <a:p>
                      <a:endParaRPr lang="fr-FR" sz="1700" dirty="0"/>
                    </a:p>
                  </a:txBody>
                  <a:tcPr marT="42203" marB="42203">
                    <a:lnT w="12700" cap="flat" cmpd="sng" algn="ctr">
                      <a:solidFill>
                        <a:schemeClr val="bg1">
                          <a:lumMod val="75000"/>
                        </a:schemeClr>
                      </a:solidFill>
                      <a:prstDash val="dash"/>
                      <a:round/>
                      <a:headEnd type="none" w="med" len="med"/>
                      <a:tailEnd type="none" w="med" len="med"/>
                    </a:lnT>
                    <a:lnB w="12700" cap="flat" cmpd="sng" algn="ctr">
                      <a:solidFill>
                        <a:schemeClr val="bg1">
                          <a:lumMod val="75000"/>
                        </a:schemeClr>
                      </a:solidFill>
                      <a:prstDash val="dash"/>
                      <a:round/>
                      <a:headEnd type="none" w="med" len="med"/>
                      <a:tailEnd type="none" w="med" len="med"/>
                    </a:lnB>
                    <a:noFill/>
                  </a:tcPr>
                </a:tc>
              </a:tr>
              <a:tr h="977158">
                <a:tc>
                  <a:txBody>
                    <a:bodyPr/>
                    <a:lstStyle/>
                    <a:p>
                      <a:endParaRPr lang="fr-FR" sz="1700" dirty="0"/>
                    </a:p>
                  </a:txBody>
                  <a:tcPr marT="42203" marB="42203">
                    <a:lnT w="12700" cap="flat" cmpd="sng" algn="ctr">
                      <a:solidFill>
                        <a:schemeClr val="bg1">
                          <a:lumMod val="75000"/>
                        </a:schemeClr>
                      </a:solidFill>
                      <a:prstDash val="dash"/>
                      <a:round/>
                      <a:headEnd type="none" w="med" len="med"/>
                      <a:tailEnd type="none" w="med" len="med"/>
                    </a:lnT>
                    <a:noFill/>
                  </a:tcPr>
                </a:tc>
              </a:tr>
            </a:tbl>
          </a:graphicData>
        </a:graphic>
      </p:graphicFrame>
      <p:pic>
        <p:nvPicPr>
          <p:cNvPr id="75" name="Picture 2" descr="http://senexx.com/img/yammer/yammer-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462" y="2498631"/>
            <a:ext cx="528638" cy="487974"/>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249"/>
          <p:cNvGrpSpPr>
            <a:grpSpLocks noChangeAspect="1"/>
          </p:cNvGrpSpPr>
          <p:nvPr/>
        </p:nvGrpSpPr>
        <p:grpSpPr>
          <a:xfrm>
            <a:off x="416460" y="3437283"/>
            <a:ext cx="522557" cy="476284"/>
            <a:chOff x="6080125" y="5737225"/>
            <a:chExt cx="411163" cy="477838"/>
          </a:xfrm>
          <a:solidFill>
            <a:schemeClr val="accent6"/>
          </a:solidFill>
        </p:grpSpPr>
        <p:sp>
          <p:nvSpPr>
            <p:cNvPr id="77" name="Freeform 445"/>
            <p:cNvSpPr>
              <a:spLocks noEditPoints="1"/>
            </p:cNvSpPr>
            <p:nvPr/>
          </p:nvSpPr>
          <p:spPr bwMode="auto">
            <a:xfrm>
              <a:off x="6080125" y="5784850"/>
              <a:ext cx="411163" cy="430213"/>
            </a:xfrm>
            <a:custGeom>
              <a:avLst/>
              <a:gdLst>
                <a:gd name="T0" fmla="*/ 70 w 70"/>
                <a:gd name="T1" fmla="*/ 11 h 73"/>
                <a:gd name="T2" fmla="*/ 60 w 70"/>
                <a:gd name="T3" fmla="*/ 8 h 73"/>
                <a:gd name="T4" fmla="*/ 50 w 70"/>
                <a:gd name="T5" fmla="*/ 17 h 73"/>
                <a:gd name="T6" fmla="*/ 54 w 70"/>
                <a:gd name="T7" fmla="*/ 32 h 73"/>
                <a:gd name="T8" fmla="*/ 67 w 70"/>
                <a:gd name="T9" fmla="*/ 49 h 73"/>
                <a:gd name="T10" fmla="*/ 43 w 70"/>
                <a:gd name="T11" fmla="*/ 64 h 73"/>
                <a:gd name="T12" fmla="*/ 37 w 70"/>
                <a:gd name="T13" fmla="*/ 57 h 73"/>
                <a:gd name="T14" fmla="*/ 12 w 70"/>
                <a:gd name="T15" fmla="*/ 42 h 73"/>
                <a:gd name="T16" fmla="*/ 5 w 70"/>
                <a:gd name="T17" fmla="*/ 27 h 73"/>
                <a:gd name="T18" fmla="*/ 1 w 70"/>
                <a:gd name="T19" fmla="*/ 12 h 73"/>
                <a:gd name="T20" fmla="*/ 10 w 70"/>
                <a:gd name="T21" fmla="*/ 0 h 73"/>
                <a:gd name="T22" fmla="*/ 16 w 70"/>
                <a:gd name="T23" fmla="*/ 10 h 73"/>
                <a:gd name="T24" fmla="*/ 21 w 70"/>
                <a:gd name="T25" fmla="*/ 16 h 73"/>
                <a:gd name="T26" fmla="*/ 14 w 70"/>
                <a:gd name="T27" fmla="*/ 22 h 73"/>
                <a:gd name="T28" fmla="*/ 20 w 70"/>
                <a:gd name="T29" fmla="*/ 33 h 73"/>
                <a:gd name="T30" fmla="*/ 33 w 70"/>
                <a:gd name="T31" fmla="*/ 37 h 73"/>
                <a:gd name="T32" fmla="*/ 39 w 70"/>
                <a:gd name="T33" fmla="*/ 43 h 73"/>
                <a:gd name="T34" fmla="*/ 40 w 70"/>
                <a:gd name="T35" fmla="*/ 56 h 73"/>
                <a:gd name="T36" fmla="*/ 50 w 70"/>
                <a:gd name="T37" fmla="*/ 64 h 73"/>
                <a:gd name="T38" fmla="*/ 64 w 70"/>
                <a:gd name="T39" fmla="*/ 43 h 73"/>
                <a:gd name="T40" fmla="*/ 54 w 70"/>
                <a:gd name="T41" fmla="*/ 34 h 73"/>
                <a:gd name="T42" fmla="*/ 49 w 70"/>
                <a:gd name="T43" fmla="*/ 14 h 73"/>
                <a:gd name="T44" fmla="*/ 69 w 70"/>
                <a:gd name="T45" fmla="*/ 8 h 73"/>
                <a:gd name="T46" fmla="*/ 70 w 70"/>
                <a:gd name="T47" fmla="*/ 11 h 73"/>
                <a:gd name="T48" fmla="*/ 37 w 70"/>
                <a:gd name="T49" fmla="*/ 44 h 73"/>
                <a:gd name="T50" fmla="*/ 32 w 70"/>
                <a:gd name="T51" fmla="*/ 40 h 73"/>
                <a:gd name="T52" fmla="*/ 40 w 70"/>
                <a:gd name="T53" fmla="*/ 53 h 73"/>
                <a:gd name="T54" fmla="*/ 37 w 70"/>
                <a:gd name="T55" fmla="*/ 44 h 73"/>
                <a:gd name="T56" fmla="*/ 30 w 70"/>
                <a:gd name="T57" fmla="*/ 40 h 73"/>
                <a:gd name="T58" fmla="*/ 15 w 70"/>
                <a:gd name="T59" fmla="*/ 27 h 73"/>
                <a:gd name="T60" fmla="*/ 13 w 70"/>
                <a:gd name="T61" fmla="*/ 23 h 73"/>
                <a:gd name="T62" fmla="*/ 15 w 70"/>
                <a:gd name="T63" fmla="*/ 17 h 73"/>
                <a:gd name="T64" fmla="*/ 7 w 70"/>
                <a:gd name="T65" fmla="*/ 6 h 73"/>
                <a:gd name="T66" fmla="*/ 7 w 70"/>
                <a:gd name="T67" fmla="*/ 27 h 73"/>
                <a:gd name="T68" fmla="*/ 17 w 70"/>
                <a:gd name="T69" fmla="*/ 46 h 73"/>
                <a:gd name="T70" fmla="*/ 37 w 70"/>
                <a:gd name="T71" fmla="*/ 55 h 73"/>
                <a:gd name="T72" fmla="*/ 30 w 70"/>
                <a:gd name="T73" fmla="*/ 40 h 73"/>
                <a:gd name="T74" fmla="*/ 10 w 70"/>
                <a:gd name="T75" fmla="*/ 3 h 73"/>
                <a:gd name="T76" fmla="*/ 8 w 70"/>
                <a:gd name="T77" fmla="*/ 4 h 73"/>
                <a:gd name="T78" fmla="*/ 14 w 70"/>
                <a:gd name="T79" fmla="*/ 13 h 73"/>
                <a:gd name="T80" fmla="*/ 17 w 70"/>
                <a:gd name="T81" fmla="*/ 16 h 73"/>
                <a:gd name="T82" fmla="*/ 18 w 70"/>
                <a:gd name="T83" fmla="*/ 14 h 73"/>
                <a:gd name="T84" fmla="*/ 10 w 70"/>
                <a:gd name="T85" fmla="*/ 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 h="73">
                  <a:moveTo>
                    <a:pt x="70" y="11"/>
                  </a:moveTo>
                  <a:cubicBezTo>
                    <a:pt x="66" y="11"/>
                    <a:pt x="65" y="7"/>
                    <a:pt x="60" y="8"/>
                  </a:cubicBezTo>
                  <a:cubicBezTo>
                    <a:pt x="57" y="8"/>
                    <a:pt x="50" y="13"/>
                    <a:pt x="50" y="17"/>
                  </a:cubicBezTo>
                  <a:cubicBezTo>
                    <a:pt x="49" y="23"/>
                    <a:pt x="52" y="29"/>
                    <a:pt x="54" y="32"/>
                  </a:cubicBezTo>
                  <a:cubicBezTo>
                    <a:pt x="59" y="37"/>
                    <a:pt x="67" y="39"/>
                    <a:pt x="67" y="49"/>
                  </a:cubicBezTo>
                  <a:cubicBezTo>
                    <a:pt x="66" y="60"/>
                    <a:pt x="55" y="73"/>
                    <a:pt x="43" y="64"/>
                  </a:cubicBezTo>
                  <a:cubicBezTo>
                    <a:pt x="41" y="62"/>
                    <a:pt x="40" y="60"/>
                    <a:pt x="37" y="57"/>
                  </a:cubicBezTo>
                  <a:cubicBezTo>
                    <a:pt x="24" y="61"/>
                    <a:pt x="17" y="51"/>
                    <a:pt x="12" y="42"/>
                  </a:cubicBezTo>
                  <a:cubicBezTo>
                    <a:pt x="9" y="37"/>
                    <a:pt x="7" y="32"/>
                    <a:pt x="5" y="27"/>
                  </a:cubicBezTo>
                  <a:cubicBezTo>
                    <a:pt x="3" y="24"/>
                    <a:pt x="0" y="17"/>
                    <a:pt x="1" y="12"/>
                  </a:cubicBezTo>
                  <a:cubicBezTo>
                    <a:pt x="2" y="7"/>
                    <a:pt x="6" y="2"/>
                    <a:pt x="10" y="0"/>
                  </a:cubicBezTo>
                  <a:cubicBezTo>
                    <a:pt x="12" y="3"/>
                    <a:pt x="13" y="7"/>
                    <a:pt x="16" y="10"/>
                  </a:cubicBezTo>
                  <a:cubicBezTo>
                    <a:pt x="18" y="12"/>
                    <a:pt x="21" y="14"/>
                    <a:pt x="21" y="16"/>
                  </a:cubicBezTo>
                  <a:cubicBezTo>
                    <a:pt x="20" y="19"/>
                    <a:pt x="15" y="19"/>
                    <a:pt x="14" y="22"/>
                  </a:cubicBezTo>
                  <a:cubicBezTo>
                    <a:pt x="14" y="24"/>
                    <a:pt x="18" y="31"/>
                    <a:pt x="20" y="33"/>
                  </a:cubicBezTo>
                  <a:cubicBezTo>
                    <a:pt x="23" y="38"/>
                    <a:pt x="28" y="41"/>
                    <a:pt x="33" y="37"/>
                  </a:cubicBezTo>
                  <a:cubicBezTo>
                    <a:pt x="35" y="38"/>
                    <a:pt x="37" y="41"/>
                    <a:pt x="39" y="43"/>
                  </a:cubicBezTo>
                  <a:cubicBezTo>
                    <a:pt x="42" y="48"/>
                    <a:pt x="46" y="53"/>
                    <a:pt x="40" y="56"/>
                  </a:cubicBezTo>
                  <a:cubicBezTo>
                    <a:pt x="43" y="60"/>
                    <a:pt x="44" y="64"/>
                    <a:pt x="50" y="64"/>
                  </a:cubicBezTo>
                  <a:cubicBezTo>
                    <a:pt x="59" y="66"/>
                    <a:pt x="69" y="53"/>
                    <a:pt x="64" y="43"/>
                  </a:cubicBezTo>
                  <a:cubicBezTo>
                    <a:pt x="62" y="39"/>
                    <a:pt x="58" y="38"/>
                    <a:pt x="54" y="34"/>
                  </a:cubicBezTo>
                  <a:cubicBezTo>
                    <a:pt x="50" y="30"/>
                    <a:pt x="46" y="21"/>
                    <a:pt x="49" y="14"/>
                  </a:cubicBezTo>
                  <a:cubicBezTo>
                    <a:pt x="51" y="9"/>
                    <a:pt x="62" y="2"/>
                    <a:pt x="69" y="8"/>
                  </a:cubicBezTo>
                  <a:cubicBezTo>
                    <a:pt x="70" y="9"/>
                    <a:pt x="70" y="10"/>
                    <a:pt x="70" y="11"/>
                  </a:cubicBezTo>
                  <a:close/>
                  <a:moveTo>
                    <a:pt x="37" y="44"/>
                  </a:moveTo>
                  <a:cubicBezTo>
                    <a:pt x="35" y="42"/>
                    <a:pt x="34" y="38"/>
                    <a:pt x="32" y="40"/>
                  </a:cubicBezTo>
                  <a:cubicBezTo>
                    <a:pt x="33" y="44"/>
                    <a:pt x="36" y="49"/>
                    <a:pt x="40" y="53"/>
                  </a:cubicBezTo>
                  <a:cubicBezTo>
                    <a:pt x="42" y="50"/>
                    <a:pt x="39" y="47"/>
                    <a:pt x="37" y="44"/>
                  </a:cubicBezTo>
                  <a:close/>
                  <a:moveTo>
                    <a:pt x="30" y="40"/>
                  </a:moveTo>
                  <a:cubicBezTo>
                    <a:pt x="21" y="43"/>
                    <a:pt x="18" y="33"/>
                    <a:pt x="15" y="27"/>
                  </a:cubicBezTo>
                  <a:cubicBezTo>
                    <a:pt x="14" y="26"/>
                    <a:pt x="13" y="25"/>
                    <a:pt x="13" y="23"/>
                  </a:cubicBezTo>
                  <a:cubicBezTo>
                    <a:pt x="12" y="21"/>
                    <a:pt x="14" y="19"/>
                    <a:pt x="15" y="17"/>
                  </a:cubicBezTo>
                  <a:cubicBezTo>
                    <a:pt x="12" y="13"/>
                    <a:pt x="9" y="10"/>
                    <a:pt x="7" y="6"/>
                  </a:cubicBezTo>
                  <a:cubicBezTo>
                    <a:pt x="0" y="10"/>
                    <a:pt x="5" y="21"/>
                    <a:pt x="7" y="27"/>
                  </a:cubicBezTo>
                  <a:cubicBezTo>
                    <a:pt x="10" y="34"/>
                    <a:pt x="13" y="41"/>
                    <a:pt x="17" y="46"/>
                  </a:cubicBezTo>
                  <a:cubicBezTo>
                    <a:pt x="21" y="52"/>
                    <a:pt x="29" y="58"/>
                    <a:pt x="37" y="55"/>
                  </a:cubicBezTo>
                  <a:cubicBezTo>
                    <a:pt x="35" y="49"/>
                    <a:pt x="31" y="46"/>
                    <a:pt x="30" y="40"/>
                  </a:cubicBezTo>
                  <a:close/>
                  <a:moveTo>
                    <a:pt x="10" y="3"/>
                  </a:moveTo>
                  <a:cubicBezTo>
                    <a:pt x="9" y="3"/>
                    <a:pt x="9" y="4"/>
                    <a:pt x="8" y="4"/>
                  </a:cubicBezTo>
                  <a:cubicBezTo>
                    <a:pt x="10" y="7"/>
                    <a:pt x="12" y="11"/>
                    <a:pt x="14" y="13"/>
                  </a:cubicBezTo>
                  <a:cubicBezTo>
                    <a:pt x="15" y="14"/>
                    <a:pt x="17" y="14"/>
                    <a:pt x="17" y="16"/>
                  </a:cubicBezTo>
                  <a:cubicBezTo>
                    <a:pt x="18" y="16"/>
                    <a:pt x="17" y="15"/>
                    <a:pt x="18" y="14"/>
                  </a:cubicBezTo>
                  <a:cubicBezTo>
                    <a:pt x="14" y="11"/>
                    <a:pt x="11" y="8"/>
                    <a:pt x="10" y="3"/>
                  </a:cubicBezTo>
                  <a:close/>
                </a:path>
              </a:pathLst>
            </a:custGeom>
            <a:grpFill/>
            <a:ln w="9525">
              <a:solidFill>
                <a:schemeClr val="accent6"/>
              </a:solidFill>
              <a:round/>
              <a:headEnd/>
              <a:tailEnd/>
            </a:ln>
            <a:extLst/>
          </p:spPr>
          <p:txBody>
            <a:bodyPr vert="horz" wrap="square" lIns="84406" tIns="42203" rIns="84406" bIns="42203" numCol="1" anchor="t" anchorCtr="0" compatLnSpc="1">
              <a:prstTxWarp prst="textNoShape">
                <a:avLst/>
              </a:prstTxWarp>
            </a:bodyPr>
            <a:lstStyle>
              <a:defPPr>
                <a:defRPr lang="en-US"/>
              </a:defPPr>
              <a:lvl1pPr algn="ctr" rtl="0" fontAlgn="base">
                <a:spcBef>
                  <a:spcPct val="20000"/>
                </a:spcBef>
                <a:spcAft>
                  <a:spcPct val="0"/>
                </a:spcAft>
                <a:defRPr sz="1100" b="1" kern="1200">
                  <a:solidFill>
                    <a:schemeClr val="tx1"/>
                  </a:solidFill>
                  <a:latin typeface="Arial" pitchFamily="34" charset="0"/>
                  <a:ea typeface="+mn-ea"/>
                  <a:cs typeface="Arial" pitchFamily="34" charset="0"/>
                </a:defRPr>
              </a:lvl1pPr>
              <a:lvl2pPr marL="457200" algn="ctr" rtl="0" fontAlgn="base">
                <a:spcBef>
                  <a:spcPct val="20000"/>
                </a:spcBef>
                <a:spcAft>
                  <a:spcPct val="0"/>
                </a:spcAft>
                <a:defRPr sz="1100" b="1" kern="1200">
                  <a:solidFill>
                    <a:schemeClr val="tx1"/>
                  </a:solidFill>
                  <a:latin typeface="Arial" pitchFamily="34" charset="0"/>
                  <a:ea typeface="+mn-ea"/>
                  <a:cs typeface="Arial" pitchFamily="34" charset="0"/>
                </a:defRPr>
              </a:lvl2pPr>
              <a:lvl3pPr marL="914400" algn="ctr" rtl="0" fontAlgn="base">
                <a:spcBef>
                  <a:spcPct val="20000"/>
                </a:spcBef>
                <a:spcAft>
                  <a:spcPct val="0"/>
                </a:spcAft>
                <a:defRPr sz="1100" b="1" kern="1200">
                  <a:solidFill>
                    <a:schemeClr val="tx1"/>
                  </a:solidFill>
                  <a:latin typeface="Arial" pitchFamily="34" charset="0"/>
                  <a:ea typeface="+mn-ea"/>
                  <a:cs typeface="Arial" pitchFamily="34" charset="0"/>
                </a:defRPr>
              </a:lvl3pPr>
              <a:lvl4pPr marL="1371600" algn="ctr" rtl="0" fontAlgn="base">
                <a:spcBef>
                  <a:spcPct val="20000"/>
                </a:spcBef>
                <a:spcAft>
                  <a:spcPct val="0"/>
                </a:spcAft>
                <a:defRPr sz="1100" b="1" kern="1200">
                  <a:solidFill>
                    <a:schemeClr val="tx1"/>
                  </a:solidFill>
                  <a:latin typeface="Arial" pitchFamily="34" charset="0"/>
                  <a:ea typeface="+mn-ea"/>
                  <a:cs typeface="Arial" pitchFamily="34" charset="0"/>
                </a:defRPr>
              </a:lvl4pPr>
              <a:lvl5pPr marL="1828800" algn="ctr" rtl="0" fontAlgn="base">
                <a:spcBef>
                  <a:spcPct val="20000"/>
                </a:spcBef>
                <a:spcAft>
                  <a:spcPct val="0"/>
                </a:spcAft>
                <a:defRPr sz="1100" b="1" kern="1200">
                  <a:solidFill>
                    <a:schemeClr val="tx1"/>
                  </a:solidFill>
                  <a:latin typeface="Arial" pitchFamily="34" charset="0"/>
                  <a:ea typeface="+mn-ea"/>
                  <a:cs typeface="Arial" pitchFamily="34" charset="0"/>
                </a:defRPr>
              </a:lvl5pPr>
              <a:lvl6pPr marL="2286000" algn="l" defTabSz="914400" rtl="0" eaLnBrk="1" latinLnBrk="0" hangingPunct="1">
                <a:defRPr sz="1100" b="1" kern="1200">
                  <a:solidFill>
                    <a:schemeClr val="tx1"/>
                  </a:solidFill>
                  <a:latin typeface="Arial" pitchFamily="34" charset="0"/>
                  <a:ea typeface="+mn-ea"/>
                  <a:cs typeface="Arial" pitchFamily="34" charset="0"/>
                </a:defRPr>
              </a:lvl6pPr>
              <a:lvl7pPr marL="2743200" algn="l" defTabSz="914400" rtl="0" eaLnBrk="1" latinLnBrk="0" hangingPunct="1">
                <a:defRPr sz="1100" b="1" kern="1200">
                  <a:solidFill>
                    <a:schemeClr val="tx1"/>
                  </a:solidFill>
                  <a:latin typeface="Arial" pitchFamily="34" charset="0"/>
                  <a:ea typeface="+mn-ea"/>
                  <a:cs typeface="Arial" pitchFamily="34" charset="0"/>
                </a:defRPr>
              </a:lvl7pPr>
              <a:lvl8pPr marL="3200400" algn="l" defTabSz="914400" rtl="0" eaLnBrk="1" latinLnBrk="0" hangingPunct="1">
                <a:defRPr sz="1100" b="1" kern="1200">
                  <a:solidFill>
                    <a:schemeClr val="tx1"/>
                  </a:solidFill>
                  <a:latin typeface="Arial" pitchFamily="34" charset="0"/>
                  <a:ea typeface="+mn-ea"/>
                  <a:cs typeface="Arial" pitchFamily="34" charset="0"/>
                </a:defRPr>
              </a:lvl8pPr>
              <a:lvl9pPr marL="3657600" algn="l" defTabSz="914400" rtl="0" eaLnBrk="1" latinLnBrk="0" hangingPunct="1">
                <a:defRPr sz="1100" b="1" kern="1200">
                  <a:solidFill>
                    <a:schemeClr val="tx1"/>
                  </a:solidFill>
                  <a:latin typeface="Arial" pitchFamily="34" charset="0"/>
                  <a:ea typeface="+mn-ea"/>
                  <a:cs typeface="Arial" pitchFamily="34" charset="0"/>
                </a:defRPr>
              </a:lvl9pPr>
            </a:lstStyle>
            <a:p>
              <a:endParaRPr lang="en-US" sz="923" dirty="0"/>
            </a:p>
          </p:txBody>
        </p:sp>
        <p:sp>
          <p:nvSpPr>
            <p:cNvPr id="78" name="Freeform 446"/>
            <p:cNvSpPr>
              <a:spLocks/>
            </p:cNvSpPr>
            <p:nvPr/>
          </p:nvSpPr>
          <p:spPr bwMode="auto">
            <a:xfrm>
              <a:off x="6221413" y="5856288"/>
              <a:ext cx="47625" cy="34925"/>
            </a:xfrm>
            <a:custGeom>
              <a:avLst/>
              <a:gdLst>
                <a:gd name="T0" fmla="*/ 8 w 8"/>
                <a:gd name="T1" fmla="*/ 3 h 6"/>
                <a:gd name="T2" fmla="*/ 0 w 8"/>
                <a:gd name="T3" fmla="*/ 2 h 6"/>
                <a:gd name="T4" fmla="*/ 8 w 8"/>
                <a:gd name="T5" fmla="*/ 3 h 6"/>
              </a:gdLst>
              <a:ahLst/>
              <a:cxnLst>
                <a:cxn ang="0">
                  <a:pos x="T0" y="T1"/>
                </a:cxn>
                <a:cxn ang="0">
                  <a:pos x="T2" y="T3"/>
                </a:cxn>
                <a:cxn ang="0">
                  <a:pos x="T4" y="T5"/>
                </a:cxn>
              </a:cxnLst>
              <a:rect l="0" t="0" r="r" b="b"/>
              <a:pathLst>
                <a:path w="8" h="6">
                  <a:moveTo>
                    <a:pt x="8" y="3"/>
                  </a:moveTo>
                  <a:cubicBezTo>
                    <a:pt x="6" y="6"/>
                    <a:pt x="1" y="3"/>
                    <a:pt x="0" y="2"/>
                  </a:cubicBezTo>
                  <a:cubicBezTo>
                    <a:pt x="2" y="0"/>
                    <a:pt x="5" y="3"/>
                    <a:pt x="8" y="3"/>
                  </a:cubicBezTo>
                  <a:close/>
                </a:path>
              </a:pathLst>
            </a:custGeom>
            <a:grpFill/>
            <a:ln w="9525">
              <a:solidFill>
                <a:schemeClr val="accent6"/>
              </a:solidFill>
              <a:round/>
              <a:headEnd/>
              <a:tailEnd/>
            </a:ln>
            <a:extLst/>
          </p:spPr>
          <p:txBody>
            <a:bodyPr vert="horz" wrap="square" lIns="84406" tIns="42203" rIns="84406" bIns="42203" numCol="1" anchor="t" anchorCtr="0" compatLnSpc="1">
              <a:prstTxWarp prst="textNoShape">
                <a:avLst/>
              </a:prstTxWarp>
            </a:bodyPr>
            <a:lstStyle>
              <a:defPPr>
                <a:defRPr lang="en-US"/>
              </a:defPPr>
              <a:lvl1pPr algn="ctr" rtl="0" fontAlgn="base">
                <a:spcBef>
                  <a:spcPct val="20000"/>
                </a:spcBef>
                <a:spcAft>
                  <a:spcPct val="0"/>
                </a:spcAft>
                <a:defRPr sz="1100" b="1" kern="1200">
                  <a:solidFill>
                    <a:schemeClr val="tx1"/>
                  </a:solidFill>
                  <a:latin typeface="Arial" pitchFamily="34" charset="0"/>
                  <a:ea typeface="+mn-ea"/>
                  <a:cs typeface="Arial" pitchFamily="34" charset="0"/>
                </a:defRPr>
              </a:lvl1pPr>
              <a:lvl2pPr marL="457200" algn="ctr" rtl="0" fontAlgn="base">
                <a:spcBef>
                  <a:spcPct val="20000"/>
                </a:spcBef>
                <a:spcAft>
                  <a:spcPct val="0"/>
                </a:spcAft>
                <a:defRPr sz="1100" b="1" kern="1200">
                  <a:solidFill>
                    <a:schemeClr val="tx1"/>
                  </a:solidFill>
                  <a:latin typeface="Arial" pitchFamily="34" charset="0"/>
                  <a:ea typeface="+mn-ea"/>
                  <a:cs typeface="Arial" pitchFamily="34" charset="0"/>
                </a:defRPr>
              </a:lvl2pPr>
              <a:lvl3pPr marL="914400" algn="ctr" rtl="0" fontAlgn="base">
                <a:spcBef>
                  <a:spcPct val="20000"/>
                </a:spcBef>
                <a:spcAft>
                  <a:spcPct val="0"/>
                </a:spcAft>
                <a:defRPr sz="1100" b="1" kern="1200">
                  <a:solidFill>
                    <a:schemeClr val="tx1"/>
                  </a:solidFill>
                  <a:latin typeface="Arial" pitchFamily="34" charset="0"/>
                  <a:ea typeface="+mn-ea"/>
                  <a:cs typeface="Arial" pitchFamily="34" charset="0"/>
                </a:defRPr>
              </a:lvl3pPr>
              <a:lvl4pPr marL="1371600" algn="ctr" rtl="0" fontAlgn="base">
                <a:spcBef>
                  <a:spcPct val="20000"/>
                </a:spcBef>
                <a:spcAft>
                  <a:spcPct val="0"/>
                </a:spcAft>
                <a:defRPr sz="1100" b="1" kern="1200">
                  <a:solidFill>
                    <a:schemeClr val="tx1"/>
                  </a:solidFill>
                  <a:latin typeface="Arial" pitchFamily="34" charset="0"/>
                  <a:ea typeface="+mn-ea"/>
                  <a:cs typeface="Arial" pitchFamily="34" charset="0"/>
                </a:defRPr>
              </a:lvl4pPr>
              <a:lvl5pPr marL="1828800" algn="ctr" rtl="0" fontAlgn="base">
                <a:spcBef>
                  <a:spcPct val="20000"/>
                </a:spcBef>
                <a:spcAft>
                  <a:spcPct val="0"/>
                </a:spcAft>
                <a:defRPr sz="1100" b="1" kern="1200">
                  <a:solidFill>
                    <a:schemeClr val="tx1"/>
                  </a:solidFill>
                  <a:latin typeface="Arial" pitchFamily="34" charset="0"/>
                  <a:ea typeface="+mn-ea"/>
                  <a:cs typeface="Arial" pitchFamily="34" charset="0"/>
                </a:defRPr>
              </a:lvl5pPr>
              <a:lvl6pPr marL="2286000" algn="l" defTabSz="914400" rtl="0" eaLnBrk="1" latinLnBrk="0" hangingPunct="1">
                <a:defRPr sz="1100" b="1" kern="1200">
                  <a:solidFill>
                    <a:schemeClr val="tx1"/>
                  </a:solidFill>
                  <a:latin typeface="Arial" pitchFamily="34" charset="0"/>
                  <a:ea typeface="+mn-ea"/>
                  <a:cs typeface="Arial" pitchFamily="34" charset="0"/>
                </a:defRPr>
              </a:lvl6pPr>
              <a:lvl7pPr marL="2743200" algn="l" defTabSz="914400" rtl="0" eaLnBrk="1" latinLnBrk="0" hangingPunct="1">
                <a:defRPr sz="1100" b="1" kern="1200">
                  <a:solidFill>
                    <a:schemeClr val="tx1"/>
                  </a:solidFill>
                  <a:latin typeface="Arial" pitchFamily="34" charset="0"/>
                  <a:ea typeface="+mn-ea"/>
                  <a:cs typeface="Arial" pitchFamily="34" charset="0"/>
                </a:defRPr>
              </a:lvl7pPr>
              <a:lvl8pPr marL="3200400" algn="l" defTabSz="914400" rtl="0" eaLnBrk="1" latinLnBrk="0" hangingPunct="1">
                <a:defRPr sz="1100" b="1" kern="1200">
                  <a:solidFill>
                    <a:schemeClr val="tx1"/>
                  </a:solidFill>
                  <a:latin typeface="Arial" pitchFamily="34" charset="0"/>
                  <a:ea typeface="+mn-ea"/>
                  <a:cs typeface="Arial" pitchFamily="34" charset="0"/>
                </a:defRPr>
              </a:lvl8pPr>
              <a:lvl9pPr marL="3657600" algn="l" defTabSz="914400" rtl="0" eaLnBrk="1" latinLnBrk="0" hangingPunct="1">
                <a:defRPr sz="1100" b="1" kern="1200">
                  <a:solidFill>
                    <a:schemeClr val="tx1"/>
                  </a:solidFill>
                  <a:latin typeface="Arial" pitchFamily="34" charset="0"/>
                  <a:ea typeface="+mn-ea"/>
                  <a:cs typeface="Arial" pitchFamily="34" charset="0"/>
                </a:defRPr>
              </a:lvl9pPr>
            </a:lstStyle>
            <a:p>
              <a:endParaRPr lang="en-US" sz="923" dirty="0"/>
            </a:p>
          </p:txBody>
        </p:sp>
        <p:sp>
          <p:nvSpPr>
            <p:cNvPr id="79" name="Freeform 447"/>
            <p:cNvSpPr>
              <a:spLocks/>
            </p:cNvSpPr>
            <p:nvPr/>
          </p:nvSpPr>
          <p:spPr bwMode="auto">
            <a:xfrm>
              <a:off x="6210300" y="5815013"/>
              <a:ext cx="41275" cy="17463"/>
            </a:xfrm>
            <a:custGeom>
              <a:avLst/>
              <a:gdLst>
                <a:gd name="T0" fmla="*/ 7 w 7"/>
                <a:gd name="T1" fmla="*/ 1 h 3"/>
                <a:gd name="T2" fmla="*/ 7 w 7"/>
                <a:gd name="T3" fmla="*/ 3 h 3"/>
                <a:gd name="T4" fmla="*/ 0 w 7"/>
                <a:gd name="T5" fmla="*/ 3 h 3"/>
                <a:gd name="T6" fmla="*/ 7 w 7"/>
                <a:gd name="T7" fmla="*/ 1 h 3"/>
              </a:gdLst>
              <a:ahLst/>
              <a:cxnLst>
                <a:cxn ang="0">
                  <a:pos x="T0" y="T1"/>
                </a:cxn>
                <a:cxn ang="0">
                  <a:pos x="T2" y="T3"/>
                </a:cxn>
                <a:cxn ang="0">
                  <a:pos x="T4" y="T5"/>
                </a:cxn>
                <a:cxn ang="0">
                  <a:pos x="T6" y="T7"/>
                </a:cxn>
              </a:cxnLst>
              <a:rect l="0" t="0" r="r" b="b"/>
              <a:pathLst>
                <a:path w="7" h="3">
                  <a:moveTo>
                    <a:pt x="7" y="1"/>
                  </a:moveTo>
                  <a:cubicBezTo>
                    <a:pt x="7" y="2"/>
                    <a:pt x="7" y="2"/>
                    <a:pt x="7" y="3"/>
                  </a:cubicBezTo>
                  <a:cubicBezTo>
                    <a:pt x="5" y="3"/>
                    <a:pt x="2" y="3"/>
                    <a:pt x="0" y="3"/>
                  </a:cubicBezTo>
                  <a:cubicBezTo>
                    <a:pt x="1" y="0"/>
                    <a:pt x="5" y="1"/>
                    <a:pt x="7" y="1"/>
                  </a:cubicBezTo>
                  <a:close/>
                </a:path>
              </a:pathLst>
            </a:custGeom>
            <a:grpFill/>
            <a:ln w="9525">
              <a:solidFill>
                <a:schemeClr val="accent6"/>
              </a:solidFill>
              <a:round/>
              <a:headEnd/>
              <a:tailEnd/>
            </a:ln>
            <a:extLst/>
          </p:spPr>
          <p:txBody>
            <a:bodyPr vert="horz" wrap="square" lIns="84406" tIns="42203" rIns="84406" bIns="42203" numCol="1" anchor="t" anchorCtr="0" compatLnSpc="1">
              <a:prstTxWarp prst="textNoShape">
                <a:avLst/>
              </a:prstTxWarp>
            </a:bodyPr>
            <a:lstStyle>
              <a:defPPr>
                <a:defRPr lang="en-US"/>
              </a:defPPr>
              <a:lvl1pPr algn="ctr" rtl="0" fontAlgn="base">
                <a:spcBef>
                  <a:spcPct val="20000"/>
                </a:spcBef>
                <a:spcAft>
                  <a:spcPct val="0"/>
                </a:spcAft>
                <a:defRPr sz="1100" b="1" kern="1200">
                  <a:solidFill>
                    <a:schemeClr val="tx1"/>
                  </a:solidFill>
                  <a:latin typeface="Arial" pitchFamily="34" charset="0"/>
                  <a:ea typeface="+mn-ea"/>
                  <a:cs typeface="Arial" pitchFamily="34" charset="0"/>
                </a:defRPr>
              </a:lvl1pPr>
              <a:lvl2pPr marL="457200" algn="ctr" rtl="0" fontAlgn="base">
                <a:spcBef>
                  <a:spcPct val="20000"/>
                </a:spcBef>
                <a:spcAft>
                  <a:spcPct val="0"/>
                </a:spcAft>
                <a:defRPr sz="1100" b="1" kern="1200">
                  <a:solidFill>
                    <a:schemeClr val="tx1"/>
                  </a:solidFill>
                  <a:latin typeface="Arial" pitchFamily="34" charset="0"/>
                  <a:ea typeface="+mn-ea"/>
                  <a:cs typeface="Arial" pitchFamily="34" charset="0"/>
                </a:defRPr>
              </a:lvl2pPr>
              <a:lvl3pPr marL="914400" algn="ctr" rtl="0" fontAlgn="base">
                <a:spcBef>
                  <a:spcPct val="20000"/>
                </a:spcBef>
                <a:spcAft>
                  <a:spcPct val="0"/>
                </a:spcAft>
                <a:defRPr sz="1100" b="1" kern="1200">
                  <a:solidFill>
                    <a:schemeClr val="tx1"/>
                  </a:solidFill>
                  <a:latin typeface="Arial" pitchFamily="34" charset="0"/>
                  <a:ea typeface="+mn-ea"/>
                  <a:cs typeface="Arial" pitchFamily="34" charset="0"/>
                </a:defRPr>
              </a:lvl3pPr>
              <a:lvl4pPr marL="1371600" algn="ctr" rtl="0" fontAlgn="base">
                <a:spcBef>
                  <a:spcPct val="20000"/>
                </a:spcBef>
                <a:spcAft>
                  <a:spcPct val="0"/>
                </a:spcAft>
                <a:defRPr sz="1100" b="1" kern="1200">
                  <a:solidFill>
                    <a:schemeClr val="tx1"/>
                  </a:solidFill>
                  <a:latin typeface="Arial" pitchFamily="34" charset="0"/>
                  <a:ea typeface="+mn-ea"/>
                  <a:cs typeface="Arial" pitchFamily="34" charset="0"/>
                </a:defRPr>
              </a:lvl4pPr>
              <a:lvl5pPr marL="1828800" algn="ctr" rtl="0" fontAlgn="base">
                <a:spcBef>
                  <a:spcPct val="20000"/>
                </a:spcBef>
                <a:spcAft>
                  <a:spcPct val="0"/>
                </a:spcAft>
                <a:defRPr sz="1100" b="1" kern="1200">
                  <a:solidFill>
                    <a:schemeClr val="tx1"/>
                  </a:solidFill>
                  <a:latin typeface="Arial" pitchFamily="34" charset="0"/>
                  <a:ea typeface="+mn-ea"/>
                  <a:cs typeface="Arial" pitchFamily="34" charset="0"/>
                </a:defRPr>
              </a:lvl5pPr>
              <a:lvl6pPr marL="2286000" algn="l" defTabSz="914400" rtl="0" eaLnBrk="1" latinLnBrk="0" hangingPunct="1">
                <a:defRPr sz="1100" b="1" kern="1200">
                  <a:solidFill>
                    <a:schemeClr val="tx1"/>
                  </a:solidFill>
                  <a:latin typeface="Arial" pitchFamily="34" charset="0"/>
                  <a:ea typeface="+mn-ea"/>
                  <a:cs typeface="Arial" pitchFamily="34" charset="0"/>
                </a:defRPr>
              </a:lvl6pPr>
              <a:lvl7pPr marL="2743200" algn="l" defTabSz="914400" rtl="0" eaLnBrk="1" latinLnBrk="0" hangingPunct="1">
                <a:defRPr sz="1100" b="1" kern="1200">
                  <a:solidFill>
                    <a:schemeClr val="tx1"/>
                  </a:solidFill>
                  <a:latin typeface="Arial" pitchFamily="34" charset="0"/>
                  <a:ea typeface="+mn-ea"/>
                  <a:cs typeface="Arial" pitchFamily="34" charset="0"/>
                </a:defRPr>
              </a:lvl7pPr>
              <a:lvl8pPr marL="3200400" algn="l" defTabSz="914400" rtl="0" eaLnBrk="1" latinLnBrk="0" hangingPunct="1">
                <a:defRPr sz="1100" b="1" kern="1200">
                  <a:solidFill>
                    <a:schemeClr val="tx1"/>
                  </a:solidFill>
                  <a:latin typeface="Arial" pitchFamily="34" charset="0"/>
                  <a:ea typeface="+mn-ea"/>
                  <a:cs typeface="Arial" pitchFamily="34" charset="0"/>
                </a:defRPr>
              </a:lvl8pPr>
              <a:lvl9pPr marL="3657600" algn="l" defTabSz="914400" rtl="0" eaLnBrk="1" latinLnBrk="0" hangingPunct="1">
                <a:defRPr sz="1100" b="1" kern="1200">
                  <a:solidFill>
                    <a:schemeClr val="tx1"/>
                  </a:solidFill>
                  <a:latin typeface="Arial" pitchFamily="34" charset="0"/>
                  <a:ea typeface="+mn-ea"/>
                  <a:cs typeface="Arial" pitchFamily="34" charset="0"/>
                </a:defRPr>
              </a:lvl9pPr>
            </a:lstStyle>
            <a:p>
              <a:endParaRPr lang="en-US" sz="923" dirty="0"/>
            </a:p>
          </p:txBody>
        </p:sp>
        <p:sp>
          <p:nvSpPr>
            <p:cNvPr id="80" name="Freeform 448"/>
            <p:cNvSpPr>
              <a:spLocks/>
            </p:cNvSpPr>
            <p:nvPr/>
          </p:nvSpPr>
          <p:spPr bwMode="auto">
            <a:xfrm>
              <a:off x="6180138" y="5761038"/>
              <a:ext cx="41275" cy="36513"/>
            </a:xfrm>
            <a:custGeom>
              <a:avLst/>
              <a:gdLst>
                <a:gd name="T0" fmla="*/ 7 w 7"/>
                <a:gd name="T1" fmla="*/ 2 h 6"/>
                <a:gd name="T2" fmla="*/ 7 w 7"/>
                <a:gd name="T3" fmla="*/ 3 h 6"/>
                <a:gd name="T4" fmla="*/ 0 w 7"/>
                <a:gd name="T5" fmla="*/ 6 h 6"/>
                <a:gd name="T6" fmla="*/ 7 w 7"/>
                <a:gd name="T7" fmla="*/ 2 h 6"/>
              </a:gdLst>
              <a:ahLst/>
              <a:cxnLst>
                <a:cxn ang="0">
                  <a:pos x="T0" y="T1"/>
                </a:cxn>
                <a:cxn ang="0">
                  <a:pos x="T2" y="T3"/>
                </a:cxn>
                <a:cxn ang="0">
                  <a:pos x="T4" y="T5"/>
                </a:cxn>
                <a:cxn ang="0">
                  <a:pos x="T6" y="T7"/>
                </a:cxn>
              </a:cxnLst>
              <a:rect l="0" t="0" r="r" b="b"/>
              <a:pathLst>
                <a:path w="7" h="6">
                  <a:moveTo>
                    <a:pt x="7" y="2"/>
                  </a:moveTo>
                  <a:cubicBezTo>
                    <a:pt x="7" y="2"/>
                    <a:pt x="7" y="2"/>
                    <a:pt x="7" y="3"/>
                  </a:cubicBezTo>
                  <a:cubicBezTo>
                    <a:pt x="4" y="3"/>
                    <a:pt x="3" y="6"/>
                    <a:pt x="0" y="6"/>
                  </a:cubicBezTo>
                  <a:cubicBezTo>
                    <a:pt x="0" y="4"/>
                    <a:pt x="4" y="0"/>
                    <a:pt x="7" y="2"/>
                  </a:cubicBezTo>
                  <a:close/>
                </a:path>
              </a:pathLst>
            </a:custGeom>
            <a:grpFill/>
            <a:ln w="9525">
              <a:solidFill>
                <a:schemeClr val="accent6"/>
              </a:solidFill>
              <a:round/>
              <a:headEnd/>
              <a:tailEnd/>
            </a:ln>
            <a:extLst/>
          </p:spPr>
          <p:txBody>
            <a:bodyPr vert="horz" wrap="square" lIns="84406" tIns="42203" rIns="84406" bIns="42203" numCol="1" anchor="t" anchorCtr="0" compatLnSpc="1">
              <a:prstTxWarp prst="textNoShape">
                <a:avLst/>
              </a:prstTxWarp>
            </a:bodyPr>
            <a:lstStyle>
              <a:defPPr>
                <a:defRPr lang="en-US"/>
              </a:defPPr>
              <a:lvl1pPr algn="ctr" rtl="0" fontAlgn="base">
                <a:spcBef>
                  <a:spcPct val="20000"/>
                </a:spcBef>
                <a:spcAft>
                  <a:spcPct val="0"/>
                </a:spcAft>
                <a:defRPr sz="1100" b="1" kern="1200">
                  <a:solidFill>
                    <a:schemeClr val="tx1"/>
                  </a:solidFill>
                  <a:latin typeface="Arial" pitchFamily="34" charset="0"/>
                  <a:ea typeface="+mn-ea"/>
                  <a:cs typeface="Arial" pitchFamily="34" charset="0"/>
                </a:defRPr>
              </a:lvl1pPr>
              <a:lvl2pPr marL="457200" algn="ctr" rtl="0" fontAlgn="base">
                <a:spcBef>
                  <a:spcPct val="20000"/>
                </a:spcBef>
                <a:spcAft>
                  <a:spcPct val="0"/>
                </a:spcAft>
                <a:defRPr sz="1100" b="1" kern="1200">
                  <a:solidFill>
                    <a:schemeClr val="tx1"/>
                  </a:solidFill>
                  <a:latin typeface="Arial" pitchFamily="34" charset="0"/>
                  <a:ea typeface="+mn-ea"/>
                  <a:cs typeface="Arial" pitchFamily="34" charset="0"/>
                </a:defRPr>
              </a:lvl2pPr>
              <a:lvl3pPr marL="914400" algn="ctr" rtl="0" fontAlgn="base">
                <a:spcBef>
                  <a:spcPct val="20000"/>
                </a:spcBef>
                <a:spcAft>
                  <a:spcPct val="0"/>
                </a:spcAft>
                <a:defRPr sz="1100" b="1" kern="1200">
                  <a:solidFill>
                    <a:schemeClr val="tx1"/>
                  </a:solidFill>
                  <a:latin typeface="Arial" pitchFamily="34" charset="0"/>
                  <a:ea typeface="+mn-ea"/>
                  <a:cs typeface="Arial" pitchFamily="34" charset="0"/>
                </a:defRPr>
              </a:lvl3pPr>
              <a:lvl4pPr marL="1371600" algn="ctr" rtl="0" fontAlgn="base">
                <a:spcBef>
                  <a:spcPct val="20000"/>
                </a:spcBef>
                <a:spcAft>
                  <a:spcPct val="0"/>
                </a:spcAft>
                <a:defRPr sz="1100" b="1" kern="1200">
                  <a:solidFill>
                    <a:schemeClr val="tx1"/>
                  </a:solidFill>
                  <a:latin typeface="Arial" pitchFamily="34" charset="0"/>
                  <a:ea typeface="+mn-ea"/>
                  <a:cs typeface="Arial" pitchFamily="34" charset="0"/>
                </a:defRPr>
              </a:lvl4pPr>
              <a:lvl5pPr marL="1828800" algn="ctr" rtl="0" fontAlgn="base">
                <a:spcBef>
                  <a:spcPct val="20000"/>
                </a:spcBef>
                <a:spcAft>
                  <a:spcPct val="0"/>
                </a:spcAft>
                <a:defRPr sz="1100" b="1" kern="1200">
                  <a:solidFill>
                    <a:schemeClr val="tx1"/>
                  </a:solidFill>
                  <a:latin typeface="Arial" pitchFamily="34" charset="0"/>
                  <a:ea typeface="+mn-ea"/>
                  <a:cs typeface="Arial" pitchFamily="34" charset="0"/>
                </a:defRPr>
              </a:lvl5pPr>
              <a:lvl6pPr marL="2286000" algn="l" defTabSz="914400" rtl="0" eaLnBrk="1" latinLnBrk="0" hangingPunct="1">
                <a:defRPr sz="1100" b="1" kern="1200">
                  <a:solidFill>
                    <a:schemeClr val="tx1"/>
                  </a:solidFill>
                  <a:latin typeface="Arial" pitchFamily="34" charset="0"/>
                  <a:ea typeface="+mn-ea"/>
                  <a:cs typeface="Arial" pitchFamily="34" charset="0"/>
                </a:defRPr>
              </a:lvl6pPr>
              <a:lvl7pPr marL="2743200" algn="l" defTabSz="914400" rtl="0" eaLnBrk="1" latinLnBrk="0" hangingPunct="1">
                <a:defRPr sz="1100" b="1" kern="1200">
                  <a:solidFill>
                    <a:schemeClr val="tx1"/>
                  </a:solidFill>
                  <a:latin typeface="Arial" pitchFamily="34" charset="0"/>
                  <a:ea typeface="+mn-ea"/>
                  <a:cs typeface="Arial" pitchFamily="34" charset="0"/>
                </a:defRPr>
              </a:lvl7pPr>
              <a:lvl8pPr marL="3200400" algn="l" defTabSz="914400" rtl="0" eaLnBrk="1" latinLnBrk="0" hangingPunct="1">
                <a:defRPr sz="1100" b="1" kern="1200">
                  <a:solidFill>
                    <a:schemeClr val="tx1"/>
                  </a:solidFill>
                  <a:latin typeface="Arial" pitchFamily="34" charset="0"/>
                  <a:ea typeface="+mn-ea"/>
                  <a:cs typeface="Arial" pitchFamily="34" charset="0"/>
                </a:defRPr>
              </a:lvl8pPr>
              <a:lvl9pPr marL="3657600" algn="l" defTabSz="914400" rtl="0" eaLnBrk="1" latinLnBrk="0" hangingPunct="1">
                <a:defRPr sz="1100" b="1" kern="1200">
                  <a:solidFill>
                    <a:schemeClr val="tx1"/>
                  </a:solidFill>
                  <a:latin typeface="Arial" pitchFamily="34" charset="0"/>
                  <a:ea typeface="+mn-ea"/>
                  <a:cs typeface="Arial" pitchFamily="34" charset="0"/>
                </a:defRPr>
              </a:lvl9pPr>
            </a:lstStyle>
            <a:p>
              <a:endParaRPr lang="en-US" sz="923" dirty="0"/>
            </a:p>
          </p:txBody>
        </p:sp>
        <p:sp>
          <p:nvSpPr>
            <p:cNvPr id="81" name="Freeform 449"/>
            <p:cNvSpPr>
              <a:spLocks/>
            </p:cNvSpPr>
            <p:nvPr/>
          </p:nvSpPr>
          <p:spPr bwMode="auto">
            <a:xfrm>
              <a:off x="6145213" y="5737225"/>
              <a:ext cx="23813" cy="36513"/>
            </a:xfrm>
            <a:custGeom>
              <a:avLst/>
              <a:gdLst>
                <a:gd name="T0" fmla="*/ 2 w 4"/>
                <a:gd name="T1" fmla="*/ 6 h 6"/>
                <a:gd name="T2" fmla="*/ 2 w 4"/>
                <a:gd name="T3" fmla="*/ 1 h 6"/>
                <a:gd name="T4" fmla="*/ 3 w 4"/>
                <a:gd name="T5" fmla="*/ 0 h 6"/>
                <a:gd name="T6" fmla="*/ 2 w 4"/>
                <a:gd name="T7" fmla="*/ 6 h 6"/>
              </a:gdLst>
              <a:ahLst/>
              <a:cxnLst>
                <a:cxn ang="0">
                  <a:pos x="T0" y="T1"/>
                </a:cxn>
                <a:cxn ang="0">
                  <a:pos x="T2" y="T3"/>
                </a:cxn>
                <a:cxn ang="0">
                  <a:pos x="T4" y="T5"/>
                </a:cxn>
                <a:cxn ang="0">
                  <a:pos x="T6" y="T7"/>
                </a:cxn>
              </a:cxnLst>
              <a:rect l="0" t="0" r="r" b="b"/>
              <a:pathLst>
                <a:path w="4" h="6">
                  <a:moveTo>
                    <a:pt x="2" y="6"/>
                  </a:moveTo>
                  <a:cubicBezTo>
                    <a:pt x="0" y="6"/>
                    <a:pt x="1" y="2"/>
                    <a:pt x="2" y="1"/>
                  </a:cubicBezTo>
                  <a:cubicBezTo>
                    <a:pt x="2" y="1"/>
                    <a:pt x="2" y="0"/>
                    <a:pt x="3" y="0"/>
                  </a:cubicBezTo>
                  <a:cubicBezTo>
                    <a:pt x="4" y="3"/>
                    <a:pt x="2" y="4"/>
                    <a:pt x="2" y="6"/>
                  </a:cubicBezTo>
                  <a:close/>
                </a:path>
              </a:pathLst>
            </a:custGeom>
            <a:grpFill/>
            <a:ln w="9525">
              <a:solidFill>
                <a:schemeClr val="accent6"/>
              </a:solidFill>
              <a:round/>
              <a:headEnd/>
              <a:tailEnd/>
            </a:ln>
            <a:extLst/>
          </p:spPr>
          <p:txBody>
            <a:bodyPr vert="horz" wrap="square" lIns="84406" tIns="42203" rIns="84406" bIns="42203" numCol="1" anchor="t" anchorCtr="0" compatLnSpc="1">
              <a:prstTxWarp prst="textNoShape">
                <a:avLst/>
              </a:prstTxWarp>
            </a:bodyPr>
            <a:lstStyle>
              <a:defPPr>
                <a:defRPr lang="en-US"/>
              </a:defPPr>
              <a:lvl1pPr algn="ctr" rtl="0" fontAlgn="base">
                <a:spcBef>
                  <a:spcPct val="20000"/>
                </a:spcBef>
                <a:spcAft>
                  <a:spcPct val="0"/>
                </a:spcAft>
                <a:defRPr sz="1100" b="1" kern="1200">
                  <a:solidFill>
                    <a:schemeClr val="tx1"/>
                  </a:solidFill>
                  <a:latin typeface="Arial" pitchFamily="34" charset="0"/>
                  <a:ea typeface="+mn-ea"/>
                  <a:cs typeface="Arial" pitchFamily="34" charset="0"/>
                </a:defRPr>
              </a:lvl1pPr>
              <a:lvl2pPr marL="457200" algn="ctr" rtl="0" fontAlgn="base">
                <a:spcBef>
                  <a:spcPct val="20000"/>
                </a:spcBef>
                <a:spcAft>
                  <a:spcPct val="0"/>
                </a:spcAft>
                <a:defRPr sz="1100" b="1" kern="1200">
                  <a:solidFill>
                    <a:schemeClr val="tx1"/>
                  </a:solidFill>
                  <a:latin typeface="Arial" pitchFamily="34" charset="0"/>
                  <a:ea typeface="+mn-ea"/>
                  <a:cs typeface="Arial" pitchFamily="34" charset="0"/>
                </a:defRPr>
              </a:lvl2pPr>
              <a:lvl3pPr marL="914400" algn="ctr" rtl="0" fontAlgn="base">
                <a:spcBef>
                  <a:spcPct val="20000"/>
                </a:spcBef>
                <a:spcAft>
                  <a:spcPct val="0"/>
                </a:spcAft>
                <a:defRPr sz="1100" b="1" kern="1200">
                  <a:solidFill>
                    <a:schemeClr val="tx1"/>
                  </a:solidFill>
                  <a:latin typeface="Arial" pitchFamily="34" charset="0"/>
                  <a:ea typeface="+mn-ea"/>
                  <a:cs typeface="Arial" pitchFamily="34" charset="0"/>
                </a:defRPr>
              </a:lvl3pPr>
              <a:lvl4pPr marL="1371600" algn="ctr" rtl="0" fontAlgn="base">
                <a:spcBef>
                  <a:spcPct val="20000"/>
                </a:spcBef>
                <a:spcAft>
                  <a:spcPct val="0"/>
                </a:spcAft>
                <a:defRPr sz="1100" b="1" kern="1200">
                  <a:solidFill>
                    <a:schemeClr val="tx1"/>
                  </a:solidFill>
                  <a:latin typeface="Arial" pitchFamily="34" charset="0"/>
                  <a:ea typeface="+mn-ea"/>
                  <a:cs typeface="Arial" pitchFamily="34" charset="0"/>
                </a:defRPr>
              </a:lvl4pPr>
              <a:lvl5pPr marL="1828800" algn="ctr" rtl="0" fontAlgn="base">
                <a:spcBef>
                  <a:spcPct val="20000"/>
                </a:spcBef>
                <a:spcAft>
                  <a:spcPct val="0"/>
                </a:spcAft>
                <a:defRPr sz="1100" b="1" kern="1200">
                  <a:solidFill>
                    <a:schemeClr val="tx1"/>
                  </a:solidFill>
                  <a:latin typeface="Arial" pitchFamily="34" charset="0"/>
                  <a:ea typeface="+mn-ea"/>
                  <a:cs typeface="Arial" pitchFamily="34" charset="0"/>
                </a:defRPr>
              </a:lvl5pPr>
              <a:lvl6pPr marL="2286000" algn="l" defTabSz="914400" rtl="0" eaLnBrk="1" latinLnBrk="0" hangingPunct="1">
                <a:defRPr sz="1100" b="1" kern="1200">
                  <a:solidFill>
                    <a:schemeClr val="tx1"/>
                  </a:solidFill>
                  <a:latin typeface="Arial" pitchFamily="34" charset="0"/>
                  <a:ea typeface="+mn-ea"/>
                  <a:cs typeface="Arial" pitchFamily="34" charset="0"/>
                </a:defRPr>
              </a:lvl6pPr>
              <a:lvl7pPr marL="2743200" algn="l" defTabSz="914400" rtl="0" eaLnBrk="1" latinLnBrk="0" hangingPunct="1">
                <a:defRPr sz="1100" b="1" kern="1200">
                  <a:solidFill>
                    <a:schemeClr val="tx1"/>
                  </a:solidFill>
                  <a:latin typeface="Arial" pitchFamily="34" charset="0"/>
                  <a:ea typeface="+mn-ea"/>
                  <a:cs typeface="Arial" pitchFamily="34" charset="0"/>
                </a:defRPr>
              </a:lvl7pPr>
              <a:lvl8pPr marL="3200400" algn="l" defTabSz="914400" rtl="0" eaLnBrk="1" latinLnBrk="0" hangingPunct="1">
                <a:defRPr sz="1100" b="1" kern="1200">
                  <a:solidFill>
                    <a:schemeClr val="tx1"/>
                  </a:solidFill>
                  <a:latin typeface="Arial" pitchFamily="34" charset="0"/>
                  <a:ea typeface="+mn-ea"/>
                  <a:cs typeface="Arial" pitchFamily="34" charset="0"/>
                </a:defRPr>
              </a:lvl8pPr>
              <a:lvl9pPr marL="3657600" algn="l" defTabSz="914400" rtl="0" eaLnBrk="1" latinLnBrk="0" hangingPunct="1">
                <a:defRPr sz="1100" b="1" kern="1200">
                  <a:solidFill>
                    <a:schemeClr val="tx1"/>
                  </a:solidFill>
                  <a:latin typeface="Arial" pitchFamily="34" charset="0"/>
                  <a:ea typeface="+mn-ea"/>
                  <a:cs typeface="Arial" pitchFamily="34" charset="0"/>
                </a:defRPr>
              </a:lvl9pPr>
            </a:lstStyle>
            <a:p>
              <a:endParaRPr lang="en-US" sz="923" dirty="0"/>
            </a:p>
          </p:txBody>
        </p:sp>
      </p:grpSp>
      <p:grpSp>
        <p:nvGrpSpPr>
          <p:cNvPr id="82" name="Group 147"/>
          <p:cNvGrpSpPr>
            <a:grpSpLocks noChangeAspect="1"/>
          </p:cNvGrpSpPr>
          <p:nvPr/>
        </p:nvGrpSpPr>
        <p:grpSpPr>
          <a:xfrm>
            <a:off x="415003" y="4443514"/>
            <a:ext cx="521766" cy="544306"/>
            <a:chOff x="3148013" y="2008188"/>
            <a:chExt cx="754063" cy="825500"/>
          </a:xfrm>
          <a:solidFill>
            <a:schemeClr val="accent4"/>
          </a:solidFill>
        </p:grpSpPr>
        <p:sp>
          <p:nvSpPr>
            <p:cNvPr id="83" name="Freeform 82"/>
            <p:cNvSpPr>
              <a:spLocks noEditPoints="1"/>
            </p:cNvSpPr>
            <p:nvPr/>
          </p:nvSpPr>
          <p:spPr bwMode="auto">
            <a:xfrm>
              <a:off x="3148013" y="2008188"/>
              <a:ext cx="754063" cy="825500"/>
            </a:xfrm>
            <a:custGeom>
              <a:avLst/>
              <a:gdLst>
                <a:gd name="T0" fmla="*/ 100 w 107"/>
                <a:gd name="T1" fmla="*/ 48 h 117"/>
                <a:gd name="T2" fmla="*/ 59 w 107"/>
                <a:gd name="T3" fmla="*/ 111 h 117"/>
                <a:gd name="T4" fmla="*/ 0 w 107"/>
                <a:gd name="T5" fmla="*/ 87 h 117"/>
                <a:gd name="T6" fmla="*/ 16 w 107"/>
                <a:gd name="T7" fmla="*/ 64 h 117"/>
                <a:gd name="T8" fmla="*/ 48 w 107"/>
                <a:gd name="T9" fmla="*/ 6 h 117"/>
                <a:gd name="T10" fmla="*/ 80 w 107"/>
                <a:gd name="T11" fmla="*/ 9 h 117"/>
                <a:gd name="T12" fmla="*/ 52 w 107"/>
                <a:gd name="T13" fmla="*/ 7 h 117"/>
                <a:gd name="T14" fmla="*/ 91 w 107"/>
                <a:gd name="T15" fmla="*/ 31 h 117"/>
                <a:gd name="T16" fmla="*/ 93 w 107"/>
                <a:gd name="T17" fmla="*/ 41 h 117"/>
                <a:gd name="T18" fmla="*/ 93 w 107"/>
                <a:gd name="T19" fmla="*/ 45 h 117"/>
                <a:gd name="T20" fmla="*/ 91 w 107"/>
                <a:gd name="T21" fmla="*/ 51 h 117"/>
                <a:gd name="T22" fmla="*/ 89 w 107"/>
                <a:gd name="T23" fmla="*/ 56 h 117"/>
                <a:gd name="T24" fmla="*/ 88 w 107"/>
                <a:gd name="T25" fmla="*/ 62 h 117"/>
                <a:gd name="T26" fmla="*/ 86 w 107"/>
                <a:gd name="T27" fmla="*/ 68 h 117"/>
                <a:gd name="T28" fmla="*/ 84 w 107"/>
                <a:gd name="T29" fmla="*/ 72 h 117"/>
                <a:gd name="T30" fmla="*/ 82 w 107"/>
                <a:gd name="T31" fmla="*/ 75 h 117"/>
                <a:gd name="T32" fmla="*/ 81 w 107"/>
                <a:gd name="T33" fmla="*/ 80 h 117"/>
                <a:gd name="T34" fmla="*/ 80 w 107"/>
                <a:gd name="T35" fmla="*/ 84 h 117"/>
                <a:gd name="T36" fmla="*/ 52 w 107"/>
                <a:gd name="T37" fmla="*/ 4 h 117"/>
                <a:gd name="T38" fmla="*/ 6 w 107"/>
                <a:gd name="T39" fmla="*/ 87 h 117"/>
                <a:gd name="T40" fmla="*/ 81 w 107"/>
                <a:gd name="T41" fmla="*/ 55 h 117"/>
                <a:gd name="T42" fmla="*/ 68 w 107"/>
                <a:gd name="T43" fmla="*/ 34 h 117"/>
                <a:gd name="T44" fmla="*/ 39 w 107"/>
                <a:gd name="T45" fmla="*/ 8 h 117"/>
                <a:gd name="T46" fmla="*/ 74 w 107"/>
                <a:gd name="T47" fmla="*/ 28 h 117"/>
                <a:gd name="T48" fmla="*/ 75 w 107"/>
                <a:gd name="T49" fmla="*/ 19 h 117"/>
                <a:gd name="T50" fmla="*/ 77 w 107"/>
                <a:gd name="T51" fmla="*/ 88 h 117"/>
                <a:gd name="T52" fmla="*/ 75 w 107"/>
                <a:gd name="T53" fmla="*/ 82 h 117"/>
                <a:gd name="T54" fmla="*/ 75 w 107"/>
                <a:gd name="T55" fmla="*/ 92 h 117"/>
                <a:gd name="T56" fmla="*/ 72 w 107"/>
                <a:gd name="T57" fmla="*/ 88 h 117"/>
                <a:gd name="T58" fmla="*/ 73 w 107"/>
                <a:gd name="T59" fmla="*/ 95 h 117"/>
                <a:gd name="T60" fmla="*/ 74 w 107"/>
                <a:gd name="T61" fmla="*/ 93 h 117"/>
                <a:gd name="T62" fmla="*/ 73 w 107"/>
                <a:gd name="T63" fmla="*/ 95 h 117"/>
                <a:gd name="T64" fmla="*/ 73 w 107"/>
                <a:gd name="T65" fmla="*/ 96 h 117"/>
                <a:gd name="T66" fmla="*/ 70 w 107"/>
                <a:gd name="T67" fmla="*/ 100 h 117"/>
                <a:gd name="T68" fmla="*/ 68 w 107"/>
                <a:gd name="T69" fmla="*/ 102 h 117"/>
                <a:gd name="T70" fmla="*/ 66 w 107"/>
                <a:gd name="T71" fmla="*/ 99 h 117"/>
                <a:gd name="T72" fmla="*/ 65 w 107"/>
                <a:gd name="T73" fmla="*/ 107 h 117"/>
                <a:gd name="T74" fmla="*/ 65 w 107"/>
                <a:gd name="T75" fmla="*/ 107 h 117"/>
                <a:gd name="T76" fmla="*/ 64 w 107"/>
                <a:gd name="T7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7" h="117">
                  <a:moveTo>
                    <a:pt x="106" y="20"/>
                  </a:moveTo>
                  <a:cubicBezTo>
                    <a:pt x="107" y="31"/>
                    <a:pt x="103" y="40"/>
                    <a:pt x="100" y="48"/>
                  </a:cubicBezTo>
                  <a:cubicBezTo>
                    <a:pt x="91" y="73"/>
                    <a:pt x="80" y="94"/>
                    <a:pt x="64" y="113"/>
                  </a:cubicBezTo>
                  <a:cubicBezTo>
                    <a:pt x="62" y="113"/>
                    <a:pt x="61" y="111"/>
                    <a:pt x="59" y="111"/>
                  </a:cubicBezTo>
                  <a:cubicBezTo>
                    <a:pt x="55" y="112"/>
                    <a:pt x="55" y="116"/>
                    <a:pt x="51" y="117"/>
                  </a:cubicBezTo>
                  <a:cubicBezTo>
                    <a:pt x="33" y="108"/>
                    <a:pt x="17" y="97"/>
                    <a:pt x="0" y="87"/>
                  </a:cubicBezTo>
                  <a:cubicBezTo>
                    <a:pt x="0" y="83"/>
                    <a:pt x="4" y="83"/>
                    <a:pt x="6" y="81"/>
                  </a:cubicBezTo>
                  <a:cubicBezTo>
                    <a:pt x="9" y="77"/>
                    <a:pt x="13" y="70"/>
                    <a:pt x="16" y="64"/>
                  </a:cubicBezTo>
                  <a:cubicBezTo>
                    <a:pt x="24" y="47"/>
                    <a:pt x="32" y="25"/>
                    <a:pt x="37" y="4"/>
                  </a:cubicBezTo>
                  <a:cubicBezTo>
                    <a:pt x="40" y="3"/>
                    <a:pt x="44" y="5"/>
                    <a:pt x="48" y="6"/>
                  </a:cubicBezTo>
                  <a:cubicBezTo>
                    <a:pt x="49" y="4"/>
                    <a:pt x="49" y="1"/>
                    <a:pt x="50" y="0"/>
                  </a:cubicBezTo>
                  <a:cubicBezTo>
                    <a:pt x="59" y="2"/>
                    <a:pt x="70" y="6"/>
                    <a:pt x="80" y="9"/>
                  </a:cubicBezTo>
                  <a:cubicBezTo>
                    <a:pt x="89" y="13"/>
                    <a:pt x="100" y="14"/>
                    <a:pt x="106" y="20"/>
                  </a:cubicBezTo>
                  <a:close/>
                  <a:moveTo>
                    <a:pt x="52" y="7"/>
                  </a:moveTo>
                  <a:cubicBezTo>
                    <a:pt x="60" y="9"/>
                    <a:pt x="69" y="11"/>
                    <a:pt x="77" y="14"/>
                  </a:cubicBezTo>
                  <a:cubicBezTo>
                    <a:pt x="81" y="20"/>
                    <a:pt x="86" y="25"/>
                    <a:pt x="91" y="31"/>
                  </a:cubicBezTo>
                  <a:cubicBezTo>
                    <a:pt x="91" y="33"/>
                    <a:pt x="90" y="34"/>
                    <a:pt x="90" y="36"/>
                  </a:cubicBezTo>
                  <a:cubicBezTo>
                    <a:pt x="91" y="37"/>
                    <a:pt x="93" y="38"/>
                    <a:pt x="93" y="41"/>
                  </a:cubicBezTo>
                  <a:cubicBezTo>
                    <a:pt x="91" y="41"/>
                    <a:pt x="91" y="39"/>
                    <a:pt x="89" y="38"/>
                  </a:cubicBezTo>
                  <a:cubicBezTo>
                    <a:pt x="89" y="41"/>
                    <a:pt x="93" y="41"/>
                    <a:pt x="93" y="45"/>
                  </a:cubicBezTo>
                  <a:cubicBezTo>
                    <a:pt x="90" y="45"/>
                    <a:pt x="91" y="42"/>
                    <a:pt x="88" y="43"/>
                  </a:cubicBezTo>
                  <a:cubicBezTo>
                    <a:pt x="87" y="48"/>
                    <a:pt x="91" y="47"/>
                    <a:pt x="91" y="51"/>
                  </a:cubicBezTo>
                  <a:cubicBezTo>
                    <a:pt x="89" y="52"/>
                    <a:pt x="89" y="49"/>
                    <a:pt x="87" y="49"/>
                  </a:cubicBezTo>
                  <a:cubicBezTo>
                    <a:pt x="86" y="53"/>
                    <a:pt x="90" y="52"/>
                    <a:pt x="89" y="56"/>
                  </a:cubicBezTo>
                  <a:cubicBezTo>
                    <a:pt x="87" y="56"/>
                    <a:pt x="86" y="53"/>
                    <a:pt x="85" y="55"/>
                  </a:cubicBezTo>
                  <a:cubicBezTo>
                    <a:pt x="84" y="59"/>
                    <a:pt x="88" y="58"/>
                    <a:pt x="88" y="62"/>
                  </a:cubicBezTo>
                  <a:cubicBezTo>
                    <a:pt x="85" y="62"/>
                    <a:pt x="85" y="59"/>
                    <a:pt x="83" y="61"/>
                  </a:cubicBezTo>
                  <a:cubicBezTo>
                    <a:pt x="81" y="65"/>
                    <a:pt x="86" y="64"/>
                    <a:pt x="86" y="68"/>
                  </a:cubicBezTo>
                  <a:cubicBezTo>
                    <a:pt x="83" y="68"/>
                    <a:pt x="83" y="66"/>
                    <a:pt x="81" y="66"/>
                  </a:cubicBezTo>
                  <a:cubicBezTo>
                    <a:pt x="81" y="70"/>
                    <a:pt x="84" y="69"/>
                    <a:pt x="84" y="72"/>
                  </a:cubicBezTo>
                  <a:cubicBezTo>
                    <a:pt x="83" y="74"/>
                    <a:pt x="81" y="70"/>
                    <a:pt x="80" y="72"/>
                  </a:cubicBezTo>
                  <a:cubicBezTo>
                    <a:pt x="81" y="72"/>
                    <a:pt x="83" y="73"/>
                    <a:pt x="82" y="75"/>
                  </a:cubicBezTo>
                  <a:cubicBezTo>
                    <a:pt x="80" y="76"/>
                    <a:pt x="79" y="72"/>
                    <a:pt x="78" y="75"/>
                  </a:cubicBezTo>
                  <a:cubicBezTo>
                    <a:pt x="76" y="78"/>
                    <a:pt x="82" y="77"/>
                    <a:pt x="81" y="80"/>
                  </a:cubicBezTo>
                  <a:cubicBezTo>
                    <a:pt x="78" y="81"/>
                    <a:pt x="79" y="79"/>
                    <a:pt x="77" y="79"/>
                  </a:cubicBezTo>
                  <a:cubicBezTo>
                    <a:pt x="76" y="82"/>
                    <a:pt x="79" y="82"/>
                    <a:pt x="80" y="84"/>
                  </a:cubicBezTo>
                  <a:cubicBezTo>
                    <a:pt x="89" y="64"/>
                    <a:pt x="101" y="48"/>
                    <a:pt x="102" y="20"/>
                  </a:cubicBezTo>
                  <a:cubicBezTo>
                    <a:pt x="85" y="15"/>
                    <a:pt x="68" y="10"/>
                    <a:pt x="52" y="4"/>
                  </a:cubicBezTo>
                  <a:cubicBezTo>
                    <a:pt x="52" y="4"/>
                    <a:pt x="51" y="5"/>
                    <a:pt x="52" y="7"/>
                  </a:cubicBezTo>
                  <a:close/>
                  <a:moveTo>
                    <a:pt x="6" y="87"/>
                  </a:moveTo>
                  <a:cubicBezTo>
                    <a:pt x="22" y="94"/>
                    <a:pt x="35" y="104"/>
                    <a:pt x="51" y="112"/>
                  </a:cubicBezTo>
                  <a:cubicBezTo>
                    <a:pt x="64" y="97"/>
                    <a:pt x="74" y="77"/>
                    <a:pt x="81" y="55"/>
                  </a:cubicBezTo>
                  <a:cubicBezTo>
                    <a:pt x="83" y="47"/>
                    <a:pt x="86" y="39"/>
                    <a:pt x="86" y="31"/>
                  </a:cubicBezTo>
                  <a:cubicBezTo>
                    <a:pt x="78" y="28"/>
                    <a:pt x="74" y="36"/>
                    <a:pt x="68" y="34"/>
                  </a:cubicBezTo>
                  <a:cubicBezTo>
                    <a:pt x="69" y="28"/>
                    <a:pt x="72" y="24"/>
                    <a:pt x="71" y="17"/>
                  </a:cubicBezTo>
                  <a:cubicBezTo>
                    <a:pt x="61" y="13"/>
                    <a:pt x="50" y="11"/>
                    <a:pt x="39" y="8"/>
                  </a:cubicBezTo>
                  <a:cubicBezTo>
                    <a:pt x="33" y="39"/>
                    <a:pt x="22" y="66"/>
                    <a:pt x="6" y="87"/>
                  </a:cubicBezTo>
                  <a:close/>
                  <a:moveTo>
                    <a:pt x="74" y="28"/>
                  </a:moveTo>
                  <a:cubicBezTo>
                    <a:pt x="76" y="27"/>
                    <a:pt x="79" y="27"/>
                    <a:pt x="80" y="25"/>
                  </a:cubicBezTo>
                  <a:cubicBezTo>
                    <a:pt x="78" y="23"/>
                    <a:pt x="77" y="20"/>
                    <a:pt x="75" y="19"/>
                  </a:cubicBezTo>
                  <a:cubicBezTo>
                    <a:pt x="75" y="22"/>
                    <a:pt x="75" y="26"/>
                    <a:pt x="74" y="28"/>
                  </a:cubicBezTo>
                  <a:close/>
                  <a:moveTo>
                    <a:pt x="77" y="88"/>
                  </a:moveTo>
                  <a:cubicBezTo>
                    <a:pt x="77" y="86"/>
                    <a:pt x="79" y="86"/>
                    <a:pt x="79" y="84"/>
                  </a:cubicBezTo>
                  <a:cubicBezTo>
                    <a:pt x="77" y="85"/>
                    <a:pt x="76" y="83"/>
                    <a:pt x="75" y="82"/>
                  </a:cubicBezTo>
                  <a:cubicBezTo>
                    <a:pt x="73" y="85"/>
                    <a:pt x="75" y="87"/>
                    <a:pt x="77" y="88"/>
                  </a:cubicBezTo>
                  <a:close/>
                  <a:moveTo>
                    <a:pt x="75" y="92"/>
                  </a:moveTo>
                  <a:cubicBezTo>
                    <a:pt x="75" y="91"/>
                    <a:pt x="75" y="91"/>
                    <a:pt x="76" y="91"/>
                  </a:cubicBezTo>
                  <a:cubicBezTo>
                    <a:pt x="75" y="89"/>
                    <a:pt x="74" y="88"/>
                    <a:pt x="72" y="88"/>
                  </a:cubicBezTo>
                  <a:cubicBezTo>
                    <a:pt x="71" y="89"/>
                    <a:pt x="73" y="91"/>
                    <a:pt x="75" y="92"/>
                  </a:cubicBezTo>
                  <a:close/>
                  <a:moveTo>
                    <a:pt x="73" y="95"/>
                  </a:moveTo>
                  <a:cubicBezTo>
                    <a:pt x="73" y="95"/>
                    <a:pt x="73" y="94"/>
                    <a:pt x="73" y="94"/>
                  </a:cubicBezTo>
                  <a:cubicBezTo>
                    <a:pt x="74" y="94"/>
                    <a:pt x="74" y="94"/>
                    <a:pt x="74" y="93"/>
                  </a:cubicBezTo>
                  <a:cubicBezTo>
                    <a:pt x="72" y="94"/>
                    <a:pt x="72" y="92"/>
                    <a:pt x="70" y="91"/>
                  </a:cubicBezTo>
                  <a:cubicBezTo>
                    <a:pt x="70" y="93"/>
                    <a:pt x="72" y="94"/>
                    <a:pt x="73" y="95"/>
                  </a:cubicBezTo>
                  <a:close/>
                  <a:moveTo>
                    <a:pt x="70" y="100"/>
                  </a:moveTo>
                  <a:cubicBezTo>
                    <a:pt x="71" y="98"/>
                    <a:pt x="72" y="97"/>
                    <a:pt x="73" y="96"/>
                  </a:cubicBezTo>
                  <a:cubicBezTo>
                    <a:pt x="70" y="96"/>
                    <a:pt x="71" y="94"/>
                    <a:pt x="68" y="94"/>
                  </a:cubicBezTo>
                  <a:cubicBezTo>
                    <a:pt x="66" y="96"/>
                    <a:pt x="69" y="98"/>
                    <a:pt x="70" y="100"/>
                  </a:cubicBezTo>
                  <a:close/>
                  <a:moveTo>
                    <a:pt x="68" y="103"/>
                  </a:moveTo>
                  <a:cubicBezTo>
                    <a:pt x="68" y="102"/>
                    <a:pt x="68" y="102"/>
                    <a:pt x="68" y="102"/>
                  </a:cubicBezTo>
                  <a:cubicBezTo>
                    <a:pt x="69" y="102"/>
                    <a:pt x="69" y="101"/>
                    <a:pt x="69" y="101"/>
                  </a:cubicBezTo>
                  <a:cubicBezTo>
                    <a:pt x="66" y="102"/>
                    <a:pt x="68" y="99"/>
                    <a:pt x="66" y="99"/>
                  </a:cubicBezTo>
                  <a:cubicBezTo>
                    <a:pt x="66" y="101"/>
                    <a:pt x="67" y="102"/>
                    <a:pt x="68" y="103"/>
                  </a:cubicBezTo>
                  <a:close/>
                  <a:moveTo>
                    <a:pt x="65" y="107"/>
                  </a:moveTo>
                  <a:cubicBezTo>
                    <a:pt x="66" y="105"/>
                    <a:pt x="65" y="103"/>
                    <a:pt x="63" y="104"/>
                  </a:cubicBezTo>
                  <a:cubicBezTo>
                    <a:pt x="63" y="105"/>
                    <a:pt x="64" y="106"/>
                    <a:pt x="65" y="107"/>
                  </a:cubicBezTo>
                  <a:close/>
                  <a:moveTo>
                    <a:pt x="61" y="107"/>
                  </a:moveTo>
                  <a:cubicBezTo>
                    <a:pt x="60" y="110"/>
                    <a:pt x="64" y="110"/>
                    <a:pt x="64" y="107"/>
                  </a:cubicBezTo>
                  <a:cubicBezTo>
                    <a:pt x="62" y="108"/>
                    <a:pt x="62" y="106"/>
                    <a:pt x="61"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defPPr>
                <a:defRPr lang="en-US"/>
              </a:defPPr>
              <a:lvl1pPr algn="ctr" rtl="0" fontAlgn="base">
                <a:spcBef>
                  <a:spcPct val="20000"/>
                </a:spcBef>
                <a:spcAft>
                  <a:spcPct val="0"/>
                </a:spcAft>
                <a:defRPr sz="1100" b="1" kern="1200">
                  <a:solidFill>
                    <a:schemeClr val="tx1"/>
                  </a:solidFill>
                  <a:latin typeface="Arial" pitchFamily="34" charset="0"/>
                  <a:ea typeface="+mn-ea"/>
                  <a:cs typeface="Arial" pitchFamily="34" charset="0"/>
                </a:defRPr>
              </a:lvl1pPr>
              <a:lvl2pPr marL="457200" algn="ctr" rtl="0" fontAlgn="base">
                <a:spcBef>
                  <a:spcPct val="20000"/>
                </a:spcBef>
                <a:spcAft>
                  <a:spcPct val="0"/>
                </a:spcAft>
                <a:defRPr sz="1100" b="1" kern="1200">
                  <a:solidFill>
                    <a:schemeClr val="tx1"/>
                  </a:solidFill>
                  <a:latin typeface="Arial" pitchFamily="34" charset="0"/>
                  <a:ea typeface="+mn-ea"/>
                  <a:cs typeface="Arial" pitchFamily="34" charset="0"/>
                </a:defRPr>
              </a:lvl2pPr>
              <a:lvl3pPr marL="914400" algn="ctr" rtl="0" fontAlgn="base">
                <a:spcBef>
                  <a:spcPct val="20000"/>
                </a:spcBef>
                <a:spcAft>
                  <a:spcPct val="0"/>
                </a:spcAft>
                <a:defRPr sz="1100" b="1" kern="1200">
                  <a:solidFill>
                    <a:schemeClr val="tx1"/>
                  </a:solidFill>
                  <a:latin typeface="Arial" pitchFamily="34" charset="0"/>
                  <a:ea typeface="+mn-ea"/>
                  <a:cs typeface="Arial" pitchFamily="34" charset="0"/>
                </a:defRPr>
              </a:lvl3pPr>
              <a:lvl4pPr marL="1371600" algn="ctr" rtl="0" fontAlgn="base">
                <a:spcBef>
                  <a:spcPct val="20000"/>
                </a:spcBef>
                <a:spcAft>
                  <a:spcPct val="0"/>
                </a:spcAft>
                <a:defRPr sz="1100" b="1" kern="1200">
                  <a:solidFill>
                    <a:schemeClr val="tx1"/>
                  </a:solidFill>
                  <a:latin typeface="Arial" pitchFamily="34" charset="0"/>
                  <a:ea typeface="+mn-ea"/>
                  <a:cs typeface="Arial" pitchFamily="34" charset="0"/>
                </a:defRPr>
              </a:lvl4pPr>
              <a:lvl5pPr marL="1828800" algn="ctr" rtl="0" fontAlgn="base">
                <a:spcBef>
                  <a:spcPct val="20000"/>
                </a:spcBef>
                <a:spcAft>
                  <a:spcPct val="0"/>
                </a:spcAft>
                <a:defRPr sz="1100" b="1" kern="1200">
                  <a:solidFill>
                    <a:schemeClr val="tx1"/>
                  </a:solidFill>
                  <a:latin typeface="Arial" pitchFamily="34" charset="0"/>
                  <a:ea typeface="+mn-ea"/>
                  <a:cs typeface="Arial" pitchFamily="34" charset="0"/>
                </a:defRPr>
              </a:lvl5pPr>
              <a:lvl6pPr marL="2286000" algn="l" defTabSz="914400" rtl="0" eaLnBrk="1" latinLnBrk="0" hangingPunct="1">
                <a:defRPr sz="1100" b="1" kern="1200">
                  <a:solidFill>
                    <a:schemeClr val="tx1"/>
                  </a:solidFill>
                  <a:latin typeface="Arial" pitchFamily="34" charset="0"/>
                  <a:ea typeface="+mn-ea"/>
                  <a:cs typeface="Arial" pitchFamily="34" charset="0"/>
                </a:defRPr>
              </a:lvl6pPr>
              <a:lvl7pPr marL="2743200" algn="l" defTabSz="914400" rtl="0" eaLnBrk="1" latinLnBrk="0" hangingPunct="1">
                <a:defRPr sz="1100" b="1" kern="1200">
                  <a:solidFill>
                    <a:schemeClr val="tx1"/>
                  </a:solidFill>
                  <a:latin typeface="Arial" pitchFamily="34" charset="0"/>
                  <a:ea typeface="+mn-ea"/>
                  <a:cs typeface="Arial" pitchFamily="34" charset="0"/>
                </a:defRPr>
              </a:lvl7pPr>
              <a:lvl8pPr marL="3200400" algn="l" defTabSz="914400" rtl="0" eaLnBrk="1" latinLnBrk="0" hangingPunct="1">
                <a:defRPr sz="1100" b="1" kern="1200">
                  <a:solidFill>
                    <a:schemeClr val="tx1"/>
                  </a:solidFill>
                  <a:latin typeface="Arial" pitchFamily="34" charset="0"/>
                  <a:ea typeface="+mn-ea"/>
                  <a:cs typeface="Arial" pitchFamily="34" charset="0"/>
                </a:defRPr>
              </a:lvl8pPr>
              <a:lvl9pPr marL="3657600" algn="l" defTabSz="914400" rtl="0" eaLnBrk="1" latinLnBrk="0" hangingPunct="1">
                <a:defRPr sz="1100" b="1" kern="1200">
                  <a:solidFill>
                    <a:schemeClr val="tx1"/>
                  </a:solidFill>
                  <a:latin typeface="Arial" pitchFamily="34" charset="0"/>
                  <a:ea typeface="+mn-ea"/>
                  <a:cs typeface="Arial" pitchFamily="34" charset="0"/>
                </a:defRPr>
              </a:lvl9pPr>
            </a:lstStyle>
            <a:p>
              <a:endParaRPr lang="en-US" sz="923" dirty="0"/>
            </a:p>
          </p:txBody>
        </p:sp>
        <p:sp>
          <p:nvSpPr>
            <p:cNvPr id="84" name="Freeform 42"/>
            <p:cNvSpPr>
              <a:spLocks/>
            </p:cNvSpPr>
            <p:nvPr/>
          </p:nvSpPr>
          <p:spPr bwMode="auto">
            <a:xfrm>
              <a:off x="3443288" y="2114550"/>
              <a:ext cx="155575" cy="84138"/>
            </a:xfrm>
            <a:custGeom>
              <a:avLst/>
              <a:gdLst>
                <a:gd name="T0" fmla="*/ 22 w 22"/>
                <a:gd name="T1" fmla="*/ 8 h 12"/>
                <a:gd name="T2" fmla="*/ 12 w 22"/>
                <a:gd name="T3" fmla="*/ 7 h 12"/>
                <a:gd name="T4" fmla="*/ 0 w 22"/>
                <a:gd name="T5" fmla="*/ 2 h 12"/>
                <a:gd name="T6" fmla="*/ 0 w 22"/>
                <a:gd name="T7" fmla="*/ 0 h 12"/>
                <a:gd name="T8" fmla="*/ 2 w 22"/>
                <a:gd name="T9" fmla="*/ 0 h 12"/>
                <a:gd name="T10" fmla="*/ 22 w 22"/>
                <a:gd name="T11" fmla="*/ 8 h 12"/>
              </a:gdLst>
              <a:ahLst/>
              <a:cxnLst>
                <a:cxn ang="0">
                  <a:pos x="T0" y="T1"/>
                </a:cxn>
                <a:cxn ang="0">
                  <a:pos x="T2" y="T3"/>
                </a:cxn>
                <a:cxn ang="0">
                  <a:pos x="T4" y="T5"/>
                </a:cxn>
                <a:cxn ang="0">
                  <a:pos x="T6" y="T7"/>
                </a:cxn>
                <a:cxn ang="0">
                  <a:pos x="T8" y="T9"/>
                </a:cxn>
                <a:cxn ang="0">
                  <a:pos x="T10" y="T11"/>
                </a:cxn>
              </a:cxnLst>
              <a:rect l="0" t="0" r="r" b="b"/>
              <a:pathLst>
                <a:path w="22" h="12">
                  <a:moveTo>
                    <a:pt x="22" y="8"/>
                  </a:moveTo>
                  <a:cubicBezTo>
                    <a:pt x="20" y="12"/>
                    <a:pt x="15" y="8"/>
                    <a:pt x="12" y="7"/>
                  </a:cubicBezTo>
                  <a:cubicBezTo>
                    <a:pt x="7" y="5"/>
                    <a:pt x="3" y="4"/>
                    <a:pt x="0" y="2"/>
                  </a:cubicBezTo>
                  <a:cubicBezTo>
                    <a:pt x="0" y="1"/>
                    <a:pt x="0" y="1"/>
                    <a:pt x="0" y="0"/>
                  </a:cubicBezTo>
                  <a:cubicBezTo>
                    <a:pt x="0" y="0"/>
                    <a:pt x="1" y="0"/>
                    <a:pt x="2" y="0"/>
                  </a:cubicBezTo>
                  <a:cubicBezTo>
                    <a:pt x="9" y="2"/>
                    <a:pt x="17" y="3"/>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defPPr>
                <a:defRPr lang="en-US"/>
              </a:defPPr>
              <a:lvl1pPr algn="ctr" rtl="0" fontAlgn="base">
                <a:spcBef>
                  <a:spcPct val="20000"/>
                </a:spcBef>
                <a:spcAft>
                  <a:spcPct val="0"/>
                </a:spcAft>
                <a:defRPr sz="1100" b="1" kern="1200">
                  <a:solidFill>
                    <a:schemeClr val="tx1"/>
                  </a:solidFill>
                  <a:latin typeface="Arial" pitchFamily="34" charset="0"/>
                  <a:ea typeface="+mn-ea"/>
                  <a:cs typeface="Arial" pitchFamily="34" charset="0"/>
                </a:defRPr>
              </a:lvl1pPr>
              <a:lvl2pPr marL="457200" algn="ctr" rtl="0" fontAlgn="base">
                <a:spcBef>
                  <a:spcPct val="20000"/>
                </a:spcBef>
                <a:spcAft>
                  <a:spcPct val="0"/>
                </a:spcAft>
                <a:defRPr sz="1100" b="1" kern="1200">
                  <a:solidFill>
                    <a:schemeClr val="tx1"/>
                  </a:solidFill>
                  <a:latin typeface="Arial" pitchFamily="34" charset="0"/>
                  <a:ea typeface="+mn-ea"/>
                  <a:cs typeface="Arial" pitchFamily="34" charset="0"/>
                </a:defRPr>
              </a:lvl2pPr>
              <a:lvl3pPr marL="914400" algn="ctr" rtl="0" fontAlgn="base">
                <a:spcBef>
                  <a:spcPct val="20000"/>
                </a:spcBef>
                <a:spcAft>
                  <a:spcPct val="0"/>
                </a:spcAft>
                <a:defRPr sz="1100" b="1" kern="1200">
                  <a:solidFill>
                    <a:schemeClr val="tx1"/>
                  </a:solidFill>
                  <a:latin typeface="Arial" pitchFamily="34" charset="0"/>
                  <a:ea typeface="+mn-ea"/>
                  <a:cs typeface="Arial" pitchFamily="34" charset="0"/>
                </a:defRPr>
              </a:lvl3pPr>
              <a:lvl4pPr marL="1371600" algn="ctr" rtl="0" fontAlgn="base">
                <a:spcBef>
                  <a:spcPct val="20000"/>
                </a:spcBef>
                <a:spcAft>
                  <a:spcPct val="0"/>
                </a:spcAft>
                <a:defRPr sz="1100" b="1" kern="1200">
                  <a:solidFill>
                    <a:schemeClr val="tx1"/>
                  </a:solidFill>
                  <a:latin typeface="Arial" pitchFamily="34" charset="0"/>
                  <a:ea typeface="+mn-ea"/>
                  <a:cs typeface="Arial" pitchFamily="34" charset="0"/>
                </a:defRPr>
              </a:lvl4pPr>
              <a:lvl5pPr marL="1828800" algn="ctr" rtl="0" fontAlgn="base">
                <a:spcBef>
                  <a:spcPct val="20000"/>
                </a:spcBef>
                <a:spcAft>
                  <a:spcPct val="0"/>
                </a:spcAft>
                <a:defRPr sz="1100" b="1" kern="1200">
                  <a:solidFill>
                    <a:schemeClr val="tx1"/>
                  </a:solidFill>
                  <a:latin typeface="Arial" pitchFamily="34" charset="0"/>
                  <a:ea typeface="+mn-ea"/>
                  <a:cs typeface="Arial" pitchFamily="34" charset="0"/>
                </a:defRPr>
              </a:lvl5pPr>
              <a:lvl6pPr marL="2286000" algn="l" defTabSz="914400" rtl="0" eaLnBrk="1" latinLnBrk="0" hangingPunct="1">
                <a:defRPr sz="1100" b="1" kern="1200">
                  <a:solidFill>
                    <a:schemeClr val="tx1"/>
                  </a:solidFill>
                  <a:latin typeface="Arial" pitchFamily="34" charset="0"/>
                  <a:ea typeface="+mn-ea"/>
                  <a:cs typeface="Arial" pitchFamily="34" charset="0"/>
                </a:defRPr>
              </a:lvl6pPr>
              <a:lvl7pPr marL="2743200" algn="l" defTabSz="914400" rtl="0" eaLnBrk="1" latinLnBrk="0" hangingPunct="1">
                <a:defRPr sz="1100" b="1" kern="1200">
                  <a:solidFill>
                    <a:schemeClr val="tx1"/>
                  </a:solidFill>
                  <a:latin typeface="Arial" pitchFamily="34" charset="0"/>
                  <a:ea typeface="+mn-ea"/>
                  <a:cs typeface="Arial" pitchFamily="34" charset="0"/>
                </a:defRPr>
              </a:lvl7pPr>
              <a:lvl8pPr marL="3200400" algn="l" defTabSz="914400" rtl="0" eaLnBrk="1" latinLnBrk="0" hangingPunct="1">
                <a:defRPr sz="1100" b="1" kern="1200">
                  <a:solidFill>
                    <a:schemeClr val="tx1"/>
                  </a:solidFill>
                  <a:latin typeface="Arial" pitchFamily="34" charset="0"/>
                  <a:ea typeface="+mn-ea"/>
                  <a:cs typeface="Arial" pitchFamily="34" charset="0"/>
                </a:defRPr>
              </a:lvl8pPr>
              <a:lvl9pPr marL="3657600" algn="l" defTabSz="914400" rtl="0" eaLnBrk="1" latinLnBrk="0" hangingPunct="1">
                <a:defRPr sz="1100" b="1" kern="1200">
                  <a:solidFill>
                    <a:schemeClr val="tx1"/>
                  </a:solidFill>
                  <a:latin typeface="Arial" pitchFamily="34" charset="0"/>
                  <a:ea typeface="+mn-ea"/>
                  <a:cs typeface="Arial" pitchFamily="34" charset="0"/>
                </a:defRPr>
              </a:lvl9pPr>
            </a:lstStyle>
            <a:p>
              <a:endParaRPr lang="en-US" sz="923" dirty="0"/>
            </a:p>
          </p:txBody>
        </p:sp>
        <p:sp>
          <p:nvSpPr>
            <p:cNvPr id="85" name="Freeform 84"/>
            <p:cNvSpPr>
              <a:spLocks/>
            </p:cNvSpPr>
            <p:nvPr/>
          </p:nvSpPr>
          <p:spPr bwMode="auto">
            <a:xfrm>
              <a:off x="3430588" y="2170113"/>
              <a:ext cx="147638" cy="71438"/>
            </a:xfrm>
            <a:custGeom>
              <a:avLst/>
              <a:gdLst>
                <a:gd name="T0" fmla="*/ 21 w 21"/>
                <a:gd name="T1" fmla="*/ 10 h 10"/>
                <a:gd name="T2" fmla="*/ 1 w 21"/>
                <a:gd name="T3" fmla="*/ 2 h 10"/>
                <a:gd name="T4" fmla="*/ 0 w 21"/>
                <a:gd name="T5" fmla="*/ 1 h 10"/>
                <a:gd name="T6" fmla="*/ 2 w 21"/>
                <a:gd name="T7" fmla="*/ 0 h 10"/>
                <a:gd name="T8" fmla="*/ 13 w 21"/>
                <a:gd name="T9" fmla="*/ 4 h 10"/>
                <a:gd name="T10" fmla="*/ 21 w 21"/>
                <a:gd name="T11" fmla="*/ 10 h 10"/>
              </a:gdLst>
              <a:ahLst/>
              <a:cxnLst>
                <a:cxn ang="0">
                  <a:pos x="T0" y="T1"/>
                </a:cxn>
                <a:cxn ang="0">
                  <a:pos x="T2" y="T3"/>
                </a:cxn>
                <a:cxn ang="0">
                  <a:pos x="T4" y="T5"/>
                </a:cxn>
                <a:cxn ang="0">
                  <a:pos x="T6" y="T7"/>
                </a:cxn>
                <a:cxn ang="0">
                  <a:pos x="T8" y="T9"/>
                </a:cxn>
                <a:cxn ang="0">
                  <a:pos x="T10" y="T11"/>
                </a:cxn>
              </a:cxnLst>
              <a:rect l="0" t="0" r="r" b="b"/>
              <a:pathLst>
                <a:path w="21" h="10">
                  <a:moveTo>
                    <a:pt x="21" y="10"/>
                  </a:moveTo>
                  <a:cubicBezTo>
                    <a:pt x="12" y="9"/>
                    <a:pt x="8" y="5"/>
                    <a:pt x="1" y="2"/>
                  </a:cubicBezTo>
                  <a:cubicBezTo>
                    <a:pt x="0" y="2"/>
                    <a:pt x="0" y="1"/>
                    <a:pt x="0" y="1"/>
                  </a:cubicBezTo>
                  <a:cubicBezTo>
                    <a:pt x="1" y="0"/>
                    <a:pt x="1" y="0"/>
                    <a:pt x="2" y="0"/>
                  </a:cubicBezTo>
                  <a:cubicBezTo>
                    <a:pt x="6" y="0"/>
                    <a:pt x="9" y="2"/>
                    <a:pt x="13" y="4"/>
                  </a:cubicBezTo>
                  <a:cubicBezTo>
                    <a:pt x="16" y="5"/>
                    <a:pt x="21" y="5"/>
                    <a:pt x="2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defPPr>
                <a:defRPr lang="en-US"/>
              </a:defPPr>
              <a:lvl1pPr algn="ctr" rtl="0" fontAlgn="base">
                <a:spcBef>
                  <a:spcPct val="20000"/>
                </a:spcBef>
                <a:spcAft>
                  <a:spcPct val="0"/>
                </a:spcAft>
                <a:defRPr sz="1100" b="1" kern="1200">
                  <a:solidFill>
                    <a:schemeClr val="tx1"/>
                  </a:solidFill>
                  <a:latin typeface="Arial" pitchFamily="34" charset="0"/>
                  <a:ea typeface="+mn-ea"/>
                  <a:cs typeface="Arial" pitchFamily="34" charset="0"/>
                </a:defRPr>
              </a:lvl1pPr>
              <a:lvl2pPr marL="457200" algn="ctr" rtl="0" fontAlgn="base">
                <a:spcBef>
                  <a:spcPct val="20000"/>
                </a:spcBef>
                <a:spcAft>
                  <a:spcPct val="0"/>
                </a:spcAft>
                <a:defRPr sz="1100" b="1" kern="1200">
                  <a:solidFill>
                    <a:schemeClr val="tx1"/>
                  </a:solidFill>
                  <a:latin typeface="Arial" pitchFamily="34" charset="0"/>
                  <a:ea typeface="+mn-ea"/>
                  <a:cs typeface="Arial" pitchFamily="34" charset="0"/>
                </a:defRPr>
              </a:lvl2pPr>
              <a:lvl3pPr marL="914400" algn="ctr" rtl="0" fontAlgn="base">
                <a:spcBef>
                  <a:spcPct val="20000"/>
                </a:spcBef>
                <a:spcAft>
                  <a:spcPct val="0"/>
                </a:spcAft>
                <a:defRPr sz="1100" b="1" kern="1200">
                  <a:solidFill>
                    <a:schemeClr val="tx1"/>
                  </a:solidFill>
                  <a:latin typeface="Arial" pitchFamily="34" charset="0"/>
                  <a:ea typeface="+mn-ea"/>
                  <a:cs typeface="Arial" pitchFamily="34" charset="0"/>
                </a:defRPr>
              </a:lvl3pPr>
              <a:lvl4pPr marL="1371600" algn="ctr" rtl="0" fontAlgn="base">
                <a:spcBef>
                  <a:spcPct val="20000"/>
                </a:spcBef>
                <a:spcAft>
                  <a:spcPct val="0"/>
                </a:spcAft>
                <a:defRPr sz="1100" b="1" kern="1200">
                  <a:solidFill>
                    <a:schemeClr val="tx1"/>
                  </a:solidFill>
                  <a:latin typeface="Arial" pitchFamily="34" charset="0"/>
                  <a:ea typeface="+mn-ea"/>
                  <a:cs typeface="Arial" pitchFamily="34" charset="0"/>
                </a:defRPr>
              </a:lvl4pPr>
              <a:lvl5pPr marL="1828800" algn="ctr" rtl="0" fontAlgn="base">
                <a:spcBef>
                  <a:spcPct val="20000"/>
                </a:spcBef>
                <a:spcAft>
                  <a:spcPct val="0"/>
                </a:spcAft>
                <a:defRPr sz="1100" b="1" kern="1200">
                  <a:solidFill>
                    <a:schemeClr val="tx1"/>
                  </a:solidFill>
                  <a:latin typeface="Arial" pitchFamily="34" charset="0"/>
                  <a:ea typeface="+mn-ea"/>
                  <a:cs typeface="Arial" pitchFamily="34" charset="0"/>
                </a:defRPr>
              </a:lvl5pPr>
              <a:lvl6pPr marL="2286000" algn="l" defTabSz="914400" rtl="0" eaLnBrk="1" latinLnBrk="0" hangingPunct="1">
                <a:defRPr sz="1100" b="1" kern="1200">
                  <a:solidFill>
                    <a:schemeClr val="tx1"/>
                  </a:solidFill>
                  <a:latin typeface="Arial" pitchFamily="34" charset="0"/>
                  <a:ea typeface="+mn-ea"/>
                  <a:cs typeface="Arial" pitchFamily="34" charset="0"/>
                </a:defRPr>
              </a:lvl6pPr>
              <a:lvl7pPr marL="2743200" algn="l" defTabSz="914400" rtl="0" eaLnBrk="1" latinLnBrk="0" hangingPunct="1">
                <a:defRPr sz="1100" b="1" kern="1200">
                  <a:solidFill>
                    <a:schemeClr val="tx1"/>
                  </a:solidFill>
                  <a:latin typeface="Arial" pitchFamily="34" charset="0"/>
                  <a:ea typeface="+mn-ea"/>
                  <a:cs typeface="Arial" pitchFamily="34" charset="0"/>
                </a:defRPr>
              </a:lvl7pPr>
              <a:lvl8pPr marL="3200400" algn="l" defTabSz="914400" rtl="0" eaLnBrk="1" latinLnBrk="0" hangingPunct="1">
                <a:defRPr sz="1100" b="1" kern="1200">
                  <a:solidFill>
                    <a:schemeClr val="tx1"/>
                  </a:solidFill>
                  <a:latin typeface="Arial" pitchFamily="34" charset="0"/>
                  <a:ea typeface="+mn-ea"/>
                  <a:cs typeface="Arial" pitchFamily="34" charset="0"/>
                </a:defRPr>
              </a:lvl8pPr>
              <a:lvl9pPr marL="3657600" algn="l" defTabSz="914400" rtl="0" eaLnBrk="1" latinLnBrk="0" hangingPunct="1">
                <a:defRPr sz="1100" b="1" kern="1200">
                  <a:solidFill>
                    <a:schemeClr val="tx1"/>
                  </a:solidFill>
                  <a:latin typeface="Arial" pitchFamily="34" charset="0"/>
                  <a:ea typeface="+mn-ea"/>
                  <a:cs typeface="Arial" pitchFamily="34" charset="0"/>
                </a:defRPr>
              </a:lvl9pPr>
            </a:lstStyle>
            <a:p>
              <a:endParaRPr lang="en-US" sz="923" dirty="0"/>
            </a:p>
          </p:txBody>
        </p:sp>
        <p:sp>
          <p:nvSpPr>
            <p:cNvPr id="86" name="Freeform 52"/>
            <p:cNvSpPr>
              <a:spLocks/>
            </p:cNvSpPr>
            <p:nvPr/>
          </p:nvSpPr>
          <p:spPr bwMode="auto">
            <a:xfrm>
              <a:off x="3408363" y="2219325"/>
              <a:ext cx="274638" cy="134938"/>
            </a:xfrm>
            <a:custGeom>
              <a:avLst/>
              <a:gdLst>
                <a:gd name="T0" fmla="*/ 39 w 39"/>
                <a:gd name="T1" fmla="*/ 19 h 19"/>
                <a:gd name="T2" fmla="*/ 18 w 39"/>
                <a:gd name="T3" fmla="*/ 12 h 19"/>
                <a:gd name="T4" fmla="*/ 0 w 39"/>
                <a:gd name="T5" fmla="*/ 2 h 19"/>
                <a:gd name="T6" fmla="*/ 1 w 39"/>
                <a:gd name="T7" fmla="*/ 1 h 19"/>
                <a:gd name="T8" fmla="*/ 2 w 39"/>
                <a:gd name="T9" fmla="*/ 1 h 19"/>
                <a:gd name="T10" fmla="*/ 31 w 39"/>
                <a:gd name="T11" fmla="*/ 13 h 19"/>
                <a:gd name="T12" fmla="*/ 39 w 39"/>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9" y="19"/>
                  </a:moveTo>
                  <a:cubicBezTo>
                    <a:pt x="32" y="19"/>
                    <a:pt x="25" y="15"/>
                    <a:pt x="18" y="12"/>
                  </a:cubicBezTo>
                  <a:cubicBezTo>
                    <a:pt x="12" y="9"/>
                    <a:pt x="6" y="6"/>
                    <a:pt x="0" y="2"/>
                  </a:cubicBezTo>
                  <a:cubicBezTo>
                    <a:pt x="0" y="2"/>
                    <a:pt x="0" y="1"/>
                    <a:pt x="1" y="1"/>
                  </a:cubicBezTo>
                  <a:cubicBezTo>
                    <a:pt x="1" y="1"/>
                    <a:pt x="2" y="0"/>
                    <a:pt x="2" y="1"/>
                  </a:cubicBezTo>
                  <a:cubicBezTo>
                    <a:pt x="12" y="4"/>
                    <a:pt x="21" y="9"/>
                    <a:pt x="31" y="13"/>
                  </a:cubicBezTo>
                  <a:cubicBezTo>
                    <a:pt x="34" y="14"/>
                    <a:pt x="39" y="15"/>
                    <a:pt x="3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defPPr>
                <a:defRPr lang="en-US"/>
              </a:defPPr>
              <a:lvl1pPr algn="ctr" rtl="0" fontAlgn="base">
                <a:spcBef>
                  <a:spcPct val="20000"/>
                </a:spcBef>
                <a:spcAft>
                  <a:spcPct val="0"/>
                </a:spcAft>
                <a:defRPr sz="1100" b="1" kern="1200">
                  <a:solidFill>
                    <a:schemeClr val="tx1"/>
                  </a:solidFill>
                  <a:latin typeface="Arial" pitchFamily="34" charset="0"/>
                  <a:ea typeface="+mn-ea"/>
                  <a:cs typeface="Arial" pitchFamily="34" charset="0"/>
                </a:defRPr>
              </a:lvl1pPr>
              <a:lvl2pPr marL="457200" algn="ctr" rtl="0" fontAlgn="base">
                <a:spcBef>
                  <a:spcPct val="20000"/>
                </a:spcBef>
                <a:spcAft>
                  <a:spcPct val="0"/>
                </a:spcAft>
                <a:defRPr sz="1100" b="1" kern="1200">
                  <a:solidFill>
                    <a:schemeClr val="tx1"/>
                  </a:solidFill>
                  <a:latin typeface="Arial" pitchFamily="34" charset="0"/>
                  <a:ea typeface="+mn-ea"/>
                  <a:cs typeface="Arial" pitchFamily="34" charset="0"/>
                </a:defRPr>
              </a:lvl2pPr>
              <a:lvl3pPr marL="914400" algn="ctr" rtl="0" fontAlgn="base">
                <a:spcBef>
                  <a:spcPct val="20000"/>
                </a:spcBef>
                <a:spcAft>
                  <a:spcPct val="0"/>
                </a:spcAft>
                <a:defRPr sz="1100" b="1" kern="1200">
                  <a:solidFill>
                    <a:schemeClr val="tx1"/>
                  </a:solidFill>
                  <a:latin typeface="Arial" pitchFamily="34" charset="0"/>
                  <a:ea typeface="+mn-ea"/>
                  <a:cs typeface="Arial" pitchFamily="34" charset="0"/>
                </a:defRPr>
              </a:lvl3pPr>
              <a:lvl4pPr marL="1371600" algn="ctr" rtl="0" fontAlgn="base">
                <a:spcBef>
                  <a:spcPct val="20000"/>
                </a:spcBef>
                <a:spcAft>
                  <a:spcPct val="0"/>
                </a:spcAft>
                <a:defRPr sz="1100" b="1" kern="1200">
                  <a:solidFill>
                    <a:schemeClr val="tx1"/>
                  </a:solidFill>
                  <a:latin typeface="Arial" pitchFamily="34" charset="0"/>
                  <a:ea typeface="+mn-ea"/>
                  <a:cs typeface="Arial" pitchFamily="34" charset="0"/>
                </a:defRPr>
              </a:lvl4pPr>
              <a:lvl5pPr marL="1828800" algn="ctr" rtl="0" fontAlgn="base">
                <a:spcBef>
                  <a:spcPct val="20000"/>
                </a:spcBef>
                <a:spcAft>
                  <a:spcPct val="0"/>
                </a:spcAft>
                <a:defRPr sz="1100" b="1" kern="1200">
                  <a:solidFill>
                    <a:schemeClr val="tx1"/>
                  </a:solidFill>
                  <a:latin typeface="Arial" pitchFamily="34" charset="0"/>
                  <a:ea typeface="+mn-ea"/>
                  <a:cs typeface="Arial" pitchFamily="34" charset="0"/>
                </a:defRPr>
              </a:lvl5pPr>
              <a:lvl6pPr marL="2286000" algn="l" defTabSz="914400" rtl="0" eaLnBrk="1" latinLnBrk="0" hangingPunct="1">
                <a:defRPr sz="1100" b="1" kern="1200">
                  <a:solidFill>
                    <a:schemeClr val="tx1"/>
                  </a:solidFill>
                  <a:latin typeface="Arial" pitchFamily="34" charset="0"/>
                  <a:ea typeface="+mn-ea"/>
                  <a:cs typeface="Arial" pitchFamily="34" charset="0"/>
                </a:defRPr>
              </a:lvl6pPr>
              <a:lvl7pPr marL="2743200" algn="l" defTabSz="914400" rtl="0" eaLnBrk="1" latinLnBrk="0" hangingPunct="1">
                <a:defRPr sz="1100" b="1" kern="1200">
                  <a:solidFill>
                    <a:schemeClr val="tx1"/>
                  </a:solidFill>
                  <a:latin typeface="Arial" pitchFamily="34" charset="0"/>
                  <a:ea typeface="+mn-ea"/>
                  <a:cs typeface="Arial" pitchFamily="34" charset="0"/>
                </a:defRPr>
              </a:lvl7pPr>
              <a:lvl8pPr marL="3200400" algn="l" defTabSz="914400" rtl="0" eaLnBrk="1" latinLnBrk="0" hangingPunct="1">
                <a:defRPr sz="1100" b="1" kern="1200">
                  <a:solidFill>
                    <a:schemeClr val="tx1"/>
                  </a:solidFill>
                  <a:latin typeface="Arial" pitchFamily="34" charset="0"/>
                  <a:ea typeface="+mn-ea"/>
                  <a:cs typeface="Arial" pitchFamily="34" charset="0"/>
                </a:defRPr>
              </a:lvl8pPr>
              <a:lvl9pPr marL="3657600" algn="l" defTabSz="914400" rtl="0" eaLnBrk="1" latinLnBrk="0" hangingPunct="1">
                <a:defRPr sz="1100" b="1" kern="1200">
                  <a:solidFill>
                    <a:schemeClr val="tx1"/>
                  </a:solidFill>
                  <a:latin typeface="Arial" pitchFamily="34" charset="0"/>
                  <a:ea typeface="+mn-ea"/>
                  <a:cs typeface="Arial" pitchFamily="34" charset="0"/>
                </a:defRPr>
              </a:lvl9pPr>
            </a:lstStyle>
            <a:p>
              <a:endParaRPr lang="en-US" sz="923" dirty="0"/>
            </a:p>
          </p:txBody>
        </p:sp>
        <p:sp>
          <p:nvSpPr>
            <p:cNvPr id="87" name="Freeform 62"/>
            <p:cNvSpPr>
              <a:spLocks/>
            </p:cNvSpPr>
            <p:nvPr/>
          </p:nvSpPr>
          <p:spPr bwMode="auto">
            <a:xfrm>
              <a:off x="3387725" y="2290763"/>
              <a:ext cx="288925" cy="139700"/>
            </a:xfrm>
            <a:custGeom>
              <a:avLst/>
              <a:gdLst>
                <a:gd name="T0" fmla="*/ 41 w 41"/>
                <a:gd name="T1" fmla="*/ 20 h 20"/>
                <a:gd name="T2" fmla="*/ 21 w 41"/>
                <a:gd name="T3" fmla="*/ 11 h 20"/>
                <a:gd name="T4" fmla="*/ 0 w 41"/>
                <a:gd name="T5" fmla="*/ 1 h 20"/>
                <a:gd name="T6" fmla="*/ 1 w 41"/>
                <a:gd name="T7" fmla="*/ 0 h 20"/>
                <a:gd name="T8" fmla="*/ 2 w 41"/>
                <a:gd name="T9" fmla="*/ 0 h 20"/>
                <a:gd name="T10" fmla="*/ 34 w 41"/>
                <a:gd name="T11" fmla="*/ 14 h 20"/>
                <a:gd name="T12" fmla="*/ 41 w 41"/>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41" h="20">
                  <a:moveTo>
                    <a:pt x="41" y="20"/>
                  </a:moveTo>
                  <a:cubicBezTo>
                    <a:pt x="34" y="20"/>
                    <a:pt x="28" y="14"/>
                    <a:pt x="21" y="11"/>
                  </a:cubicBezTo>
                  <a:cubicBezTo>
                    <a:pt x="14" y="8"/>
                    <a:pt x="7" y="5"/>
                    <a:pt x="0" y="1"/>
                  </a:cubicBezTo>
                  <a:cubicBezTo>
                    <a:pt x="0" y="1"/>
                    <a:pt x="0" y="0"/>
                    <a:pt x="1" y="0"/>
                  </a:cubicBezTo>
                  <a:cubicBezTo>
                    <a:pt x="1" y="0"/>
                    <a:pt x="2" y="0"/>
                    <a:pt x="2" y="0"/>
                  </a:cubicBezTo>
                  <a:cubicBezTo>
                    <a:pt x="13" y="3"/>
                    <a:pt x="24" y="8"/>
                    <a:pt x="34" y="14"/>
                  </a:cubicBezTo>
                  <a:cubicBezTo>
                    <a:pt x="37" y="15"/>
                    <a:pt x="41" y="16"/>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defPPr>
                <a:defRPr lang="en-US"/>
              </a:defPPr>
              <a:lvl1pPr algn="ctr" rtl="0" fontAlgn="base">
                <a:spcBef>
                  <a:spcPct val="20000"/>
                </a:spcBef>
                <a:spcAft>
                  <a:spcPct val="0"/>
                </a:spcAft>
                <a:defRPr sz="1100" b="1" kern="1200">
                  <a:solidFill>
                    <a:schemeClr val="tx1"/>
                  </a:solidFill>
                  <a:latin typeface="Arial" pitchFamily="34" charset="0"/>
                  <a:ea typeface="+mn-ea"/>
                  <a:cs typeface="Arial" pitchFamily="34" charset="0"/>
                </a:defRPr>
              </a:lvl1pPr>
              <a:lvl2pPr marL="457200" algn="ctr" rtl="0" fontAlgn="base">
                <a:spcBef>
                  <a:spcPct val="20000"/>
                </a:spcBef>
                <a:spcAft>
                  <a:spcPct val="0"/>
                </a:spcAft>
                <a:defRPr sz="1100" b="1" kern="1200">
                  <a:solidFill>
                    <a:schemeClr val="tx1"/>
                  </a:solidFill>
                  <a:latin typeface="Arial" pitchFamily="34" charset="0"/>
                  <a:ea typeface="+mn-ea"/>
                  <a:cs typeface="Arial" pitchFamily="34" charset="0"/>
                </a:defRPr>
              </a:lvl2pPr>
              <a:lvl3pPr marL="914400" algn="ctr" rtl="0" fontAlgn="base">
                <a:spcBef>
                  <a:spcPct val="20000"/>
                </a:spcBef>
                <a:spcAft>
                  <a:spcPct val="0"/>
                </a:spcAft>
                <a:defRPr sz="1100" b="1" kern="1200">
                  <a:solidFill>
                    <a:schemeClr val="tx1"/>
                  </a:solidFill>
                  <a:latin typeface="Arial" pitchFamily="34" charset="0"/>
                  <a:ea typeface="+mn-ea"/>
                  <a:cs typeface="Arial" pitchFamily="34" charset="0"/>
                </a:defRPr>
              </a:lvl3pPr>
              <a:lvl4pPr marL="1371600" algn="ctr" rtl="0" fontAlgn="base">
                <a:spcBef>
                  <a:spcPct val="20000"/>
                </a:spcBef>
                <a:spcAft>
                  <a:spcPct val="0"/>
                </a:spcAft>
                <a:defRPr sz="1100" b="1" kern="1200">
                  <a:solidFill>
                    <a:schemeClr val="tx1"/>
                  </a:solidFill>
                  <a:latin typeface="Arial" pitchFamily="34" charset="0"/>
                  <a:ea typeface="+mn-ea"/>
                  <a:cs typeface="Arial" pitchFamily="34" charset="0"/>
                </a:defRPr>
              </a:lvl4pPr>
              <a:lvl5pPr marL="1828800" algn="ctr" rtl="0" fontAlgn="base">
                <a:spcBef>
                  <a:spcPct val="20000"/>
                </a:spcBef>
                <a:spcAft>
                  <a:spcPct val="0"/>
                </a:spcAft>
                <a:defRPr sz="1100" b="1" kern="1200">
                  <a:solidFill>
                    <a:schemeClr val="tx1"/>
                  </a:solidFill>
                  <a:latin typeface="Arial" pitchFamily="34" charset="0"/>
                  <a:ea typeface="+mn-ea"/>
                  <a:cs typeface="Arial" pitchFamily="34" charset="0"/>
                </a:defRPr>
              </a:lvl5pPr>
              <a:lvl6pPr marL="2286000" algn="l" defTabSz="914400" rtl="0" eaLnBrk="1" latinLnBrk="0" hangingPunct="1">
                <a:defRPr sz="1100" b="1" kern="1200">
                  <a:solidFill>
                    <a:schemeClr val="tx1"/>
                  </a:solidFill>
                  <a:latin typeface="Arial" pitchFamily="34" charset="0"/>
                  <a:ea typeface="+mn-ea"/>
                  <a:cs typeface="Arial" pitchFamily="34" charset="0"/>
                </a:defRPr>
              </a:lvl6pPr>
              <a:lvl7pPr marL="2743200" algn="l" defTabSz="914400" rtl="0" eaLnBrk="1" latinLnBrk="0" hangingPunct="1">
                <a:defRPr sz="1100" b="1" kern="1200">
                  <a:solidFill>
                    <a:schemeClr val="tx1"/>
                  </a:solidFill>
                  <a:latin typeface="Arial" pitchFamily="34" charset="0"/>
                  <a:ea typeface="+mn-ea"/>
                  <a:cs typeface="Arial" pitchFamily="34" charset="0"/>
                </a:defRPr>
              </a:lvl7pPr>
              <a:lvl8pPr marL="3200400" algn="l" defTabSz="914400" rtl="0" eaLnBrk="1" latinLnBrk="0" hangingPunct="1">
                <a:defRPr sz="1100" b="1" kern="1200">
                  <a:solidFill>
                    <a:schemeClr val="tx1"/>
                  </a:solidFill>
                  <a:latin typeface="Arial" pitchFamily="34" charset="0"/>
                  <a:ea typeface="+mn-ea"/>
                  <a:cs typeface="Arial" pitchFamily="34" charset="0"/>
                </a:defRPr>
              </a:lvl8pPr>
              <a:lvl9pPr marL="3657600" algn="l" defTabSz="914400" rtl="0" eaLnBrk="1" latinLnBrk="0" hangingPunct="1">
                <a:defRPr sz="1100" b="1" kern="1200">
                  <a:solidFill>
                    <a:schemeClr val="tx1"/>
                  </a:solidFill>
                  <a:latin typeface="Arial" pitchFamily="34" charset="0"/>
                  <a:ea typeface="+mn-ea"/>
                  <a:cs typeface="Arial" pitchFamily="34" charset="0"/>
                </a:defRPr>
              </a:lvl9pPr>
            </a:lstStyle>
            <a:p>
              <a:endParaRPr lang="en-US" sz="923" dirty="0"/>
            </a:p>
          </p:txBody>
        </p:sp>
        <p:sp>
          <p:nvSpPr>
            <p:cNvPr id="88" name="Freeform 64"/>
            <p:cNvSpPr>
              <a:spLocks/>
            </p:cNvSpPr>
            <p:nvPr/>
          </p:nvSpPr>
          <p:spPr bwMode="auto">
            <a:xfrm>
              <a:off x="3379788" y="2339975"/>
              <a:ext cx="92075" cy="49213"/>
            </a:xfrm>
            <a:custGeom>
              <a:avLst/>
              <a:gdLst>
                <a:gd name="T0" fmla="*/ 13 w 13"/>
                <a:gd name="T1" fmla="*/ 7 h 7"/>
                <a:gd name="T2" fmla="*/ 0 w 13"/>
                <a:gd name="T3" fmla="*/ 0 h 7"/>
                <a:gd name="T4" fmla="*/ 13 w 13"/>
                <a:gd name="T5" fmla="*/ 7 h 7"/>
              </a:gdLst>
              <a:ahLst/>
              <a:cxnLst>
                <a:cxn ang="0">
                  <a:pos x="T0" y="T1"/>
                </a:cxn>
                <a:cxn ang="0">
                  <a:pos x="T2" y="T3"/>
                </a:cxn>
                <a:cxn ang="0">
                  <a:pos x="T4" y="T5"/>
                </a:cxn>
              </a:cxnLst>
              <a:rect l="0" t="0" r="r" b="b"/>
              <a:pathLst>
                <a:path w="13" h="7">
                  <a:moveTo>
                    <a:pt x="13" y="7"/>
                  </a:moveTo>
                  <a:cubicBezTo>
                    <a:pt x="9" y="7"/>
                    <a:pt x="3" y="4"/>
                    <a:pt x="0" y="0"/>
                  </a:cubicBezTo>
                  <a:cubicBezTo>
                    <a:pt x="4" y="0"/>
                    <a:pt x="12" y="3"/>
                    <a:pt x="1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defPPr>
                <a:defRPr lang="en-US"/>
              </a:defPPr>
              <a:lvl1pPr algn="ctr" rtl="0" fontAlgn="base">
                <a:spcBef>
                  <a:spcPct val="20000"/>
                </a:spcBef>
                <a:spcAft>
                  <a:spcPct val="0"/>
                </a:spcAft>
                <a:defRPr sz="1100" b="1" kern="1200">
                  <a:solidFill>
                    <a:schemeClr val="tx1"/>
                  </a:solidFill>
                  <a:latin typeface="Arial" pitchFamily="34" charset="0"/>
                  <a:ea typeface="+mn-ea"/>
                  <a:cs typeface="Arial" pitchFamily="34" charset="0"/>
                </a:defRPr>
              </a:lvl1pPr>
              <a:lvl2pPr marL="457200" algn="ctr" rtl="0" fontAlgn="base">
                <a:spcBef>
                  <a:spcPct val="20000"/>
                </a:spcBef>
                <a:spcAft>
                  <a:spcPct val="0"/>
                </a:spcAft>
                <a:defRPr sz="1100" b="1" kern="1200">
                  <a:solidFill>
                    <a:schemeClr val="tx1"/>
                  </a:solidFill>
                  <a:latin typeface="Arial" pitchFamily="34" charset="0"/>
                  <a:ea typeface="+mn-ea"/>
                  <a:cs typeface="Arial" pitchFamily="34" charset="0"/>
                </a:defRPr>
              </a:lvl2pPr>
              <a:lvl3pPr marL="914400" algn="ctr" rtl="0" fontAlgn="base">
                <a:spcBef>
                  <a:spcPct val="20000"/>
                </a:spcBef>
                <a:spcAft>
                  <a:spcPct val="0"/>
                </a:spcAft>
                <a:defRPr sz="1100" b="1" kern="1200">
                  <a:solidFill>
                    <a:schemeClr val="tx1"/>
                  </a:solidFill>
                  <a:latin typeface="Arial" pitchFamily="34" charset="0"/>
                  <a:ea typeface="+mn-ea"/>
                  <a:cs typeface="Arial" pitchFamily="34" charset="0"/>
                </a:defRPr>
              </a:lvl3pPr>
              <a:lvl4pPr marL="1371600" algn="ctr" rtl="0" fontAlgn="base">
                <a:spcBef>
                  <a:spcPct val="20000"/>
                </a:spcBef>
                <a:spcAft>
                  <a:spcPct val="0"/>
                </a:spcAft>
                <a:defRPr sz="1100" b="1" kern="1200">
                  <a:solidFill>
                    <a:schemeClr val="tx1"/>
                  </a:solidFill>
                  <a:latin typeface="Arial" pitchFamily="34" charset="0"/>
                  <a:ea typeface="+mn-ea"/>
                  <a:cs typeface="Arial" pitchFamily="34" charset="0"/>
                </a:defRPr>
              </a:lvl4pPr>
              <a:lvl5pPr marL="1828800" algn="ctr" rtl="0" fontAlgn="base">
                <a:spcBef>
                  <a:spcPct val="20000"/>
                </a:spcBef>
                <a:spcAft>
                  <a:spcPct val="0"/>
                </a:spcAft>
                <a:defRPr sz="1100" b="1" kern="1200">
                  <a:solidFill>
                    <a:schemeClr val="tx1"/>
                  </a:solidFill>
                  <a:latin typeface="Arial" pitchFamily="34" charset="0"/>
                  <a:ea typeface="+mn-ea"/>
                  <a:cs typeface="Arial" pitchFamily="34" charset="0"/>
                </a:defRPr>
              </a:lvl5pPr>
              <a:lvl6pPr marL="2286000" algn="l" defTabSz="914400" rtl="0" eaLnBrk="1" latinLnBrk="0" hangingPunct="1">
                <a:defRPr sz="1100" b="1" kern="1200">
                  <a:solidFill>
                    <a:schemeClr val="tx1"/>
                  </a:solidFill>
                  <a:latin typeface="Arial" pitchFamily="34" charset="0"/>
                  <a:ea typeface="+mn-ea"/>
                  <a:cs typeface="Arial" pitchFamily="34" charset="0"/>
                </a:defRPr>
              </a:lvl6pPr>
              <a:lvl7pPr marL="2743200" algn="l" defTabSz="914400" rtl="0" eaLnBrk="1" latinLnBrk="0" hangingPunct="1">
                <a:defRPr sz="1100" b="1" kern="1200">
                  <a:solidFill>
                    <a:schemeClr val="tx1"/>
                  </a:solidFill>
                  <a:latin typeface="Arial" pitchFamily="34" charset="0"/>
                  <a:ea typeface="+mn-ea"/>
                  <a:cs typeface="Arial" pitchFamily="34" charset="0"/>
                </a:defRPr>
              </a:lvl7pPr>
              <a:lvl8pPr marL="3200400" algn="l" defTabSz="914400" rtl="0" eaLnBrk="1" latinLnBrk="0" hangingPunct="1">
                <a:defRPr sz="1100" b="1" kern="1200">
                  <a:solidFill>
                    <a:schemeClr val="tx1"/>
                  </a:solidFill>
                  <a:latin typeface="Arial" pitchFamily="34" charset="0"/>
                  <a:ea typeface="+mn-ea"/>
                  <a:cs typeface="Arial" pitchFamily="34" charset="0"/>
                </a:defRPr>
              </a:lvl8pPr>
              <a:lvl9pPr marL="3657600" algn="l" defTabSz="914400" rtl="0" eaLnBrk="1" latinLnBrk="0" hangingPunct="1">
                <a:defRPr sz="1100" b="1" kern="1200">
                  <a:solidFill>
                    <a:schemeClr val="tx1"/>
                  </a:solidFill>
                  <a:latin typeface="Arial" pitchFamily="34" charset="0"/>
                  <a:ea typeface="+mn-ea"/>
                  <a:cs typeface="Arial" pitchFamily="34" charset="0"/>
                </a:defRPr>
              </a:lvl9pPr>
            </a:lstStyle>
            <a:p>
              <a:endParaRPr lang="en-US" sz="923" dirty="0"/>
            </a:p>
          </p:txBody>
        </p:sp>
        <p:sp>
          <p:nvSpPr>
            <p:cNvPr id="89" name="Freeform 73"/>
            <p:cNvSpPr>
              <a:spLocks noEditPoints="1"/>
            </p:cNvSpPr>
            <p:nvPr/>
          </p:nvSpPr>
          <p:spPr bwMode="auto">
            <a:xfrm>
              <a:off x="3275013" y="2430463"/>
              <a:ext cx="381000" cy="282575"/>
            </a:xfrm>
            <a:custGeom>
              <a:avLst/>
              <a:gdLst>
                <a:gd name="T0" fmla="*/ 31 w 54"/>
                <a:gd name="T1" fmla="*/ 4 h 40"/>
                <a:gd name="T2" fmla="*/ 29 w 54"/>
                <a:gd name="T3" fmla="*/ 10 h 40"/>
                <a:gd name="T4" fmla="*/ 33 w 54"/>
                <a:gd name="T5" fmla="*/ 12 h 40"/>
                <a:gd name="T6" fmla="*/ 40 w 54"/>
                <a:gd name="T7" fmla="*/ 1 h 40"/>
                <a:gd name="T8" fmla="*/ 46 w 54"/>
                <a:gd name="T9" fmla="*/ 5 h 40"/>
                <a:gd name="T10" fmla="*/ 44 w 54"/>
                <a:gd name="T11" fmla="*/ 10 h 40"/>
                <a:gd name="T12" fmla="*/ 54 w 54"/>
                <a:gd name="T13" fmla="*/ 6 h 40"/>
                <a:gd name="T14" fmla="*/ 43 w 54"/>
                <a:gd name="T15" fmla="*/ 13 h 40"/>
                <a:gd name="T16" fmla="*/ 31 w 54"/>
                <a:gd name="T17" fmla="*/ 40 h 40"/>
                <a:gd name="T18" fmla="*/ 14 w 54"/>
                <a:gd name="T19" fmla="*/ 31 h 40"/>
                <a:gd name="T20" fmla="*/ 0 w 54"/>
                <a:gd name="T21" fmla="*/ 20 h 40"/>
                <a:gd name="T22" fmla="*/ 7 w 54"/>
                <a:gd name="T23" fmla="*/ 7 h 40"/>
                <a:gd name="T24" fmla="*/ 18 w 54"/>
                <a:gd name="T25" fmla="*/ 10 h 40"/>
                <a:gd name="T26" fmla="*/ 25 w 54"/>
                <a:gd name="T27" fmla="*/ 0 h 40"/>
                <a:gd name="T28" fmla="*/ 31 w 54"/>
                <a:gd name="T29" fmla="*/ 4 h 40"/>
                <a:gd name="T30" fmla="*/ 10 w 54"/>
                <a:gd name="T31" fmla="*/ 24 h 40"/>
                <a:gd name="T32" fmla="*/ 11 w 54"/>
                <a:gd name="T33" fmla="*/ 24 h 40"/>
                <a:gd name="T34" fmla="*/ 18 w 54"/>
                <a:gd name="T35" fmla="*/ 12 h 40"/>
                <a:gd name="T36" fmla="*/ 10 w 54"/>
                <a:gd name="T37" fmla="*/ 24 h 40"/>
                <a:gd name="T38" fmla="*/ 23 w 54"/>
                <a:gd name="T39" fmla="*/ 32 h 40"/>
                <a:gd name="T40" fmla="*/ 32 w 54"/>
                <a:gd name="T41" fmla="*/ 13 h 40"/>
                <a:gd name="T42" fmla="*/ 27 w 54"/>
                <a:gd name="T43" fmla="*/ 13 h 40"/>
                <a:gd name="T44" fmla="*/ 23 w 54"/>
                <a:gd name="T45"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40">
                  <a:moveTo>
                    <a:pt x="31" y="4"/>
                  </a:moveTo>
                  <a:cubicBezTo>
                    <a:pt x="31" y="7"/>
                    <a:pt x="30" y="8"/>
                    <a:pt x="29" y="10"/>
                  </a:cubicBezTo>
                  <a:cubicBezTo>
                    <a:pt x="30" y="11"/>
                    <a:pt x="32" y="11"/>
                    <a:pt x="33" y="12"/>
                  </a:cubicBezTo>
                  <a:cubicBezTo>
                    <a:pt x="36" y="8"/>
                    <a:pt x="37" y="5"/>
                    <a:pt x="40" y="1"/>
                  </a:cubicBezTo>
                  <a:cubicBezTo>
                    <a:pt x="43" y="2"/>
                    <a:pt x="44" y="3"/>
                    <a:pt x="46" y="5"/>
                  </a:cubicBezTo>
                  <a:cubicBezTo>
                    <a:pt x="45" y="7"/>
                    <a:pt x="44" y="8"/>
                    <a:pt x="44" y="10"/>
                  </a:cubicBezTo>
                  <a:cubicBezTo>
                    <a:pt x="48" y="10"/>
                    <a:pt x="50" y="5"/>
                    <a:pt x="54" y="6"/>
                  </a:cubicBezTo>
                  <a:cubicBezTo>
                    <a:pt x="52" y="10"/>
                    <a:pt x="48" y="12"/>
                    <a:pt x="43" y="13"/>
                  </a:cubicBezTo>
                  <a:cubicBezTo>
                    <a:pt x="39" y="22"/>
                    <a:pt x="35" y="31"/>
                    <a:pt x="31" y="40"/>
                  </a:cubicBezTo>
                  <a:cubicBezTo>
                    <a:pt x="25" y="38"/>
                    <a:pt x="19" y="34"/>
                    <a:pt x="14" y="31"/>
                  </a:cubicBezTo>
                  <a:cubicBezTo>
                    <a:pt x="9" y="27"/>
                    <a:pt x="4" y="24"/>
                    <a:pt x="0" y="20"/>
                  </a:cubicBezTo>
                  <a:cubicBezTo>
                    <a:pt x="3" y="17"/>
                    <a:pt x="6" y="12"/>
                    <a:pt x="7" y="7"/>
                  </a:cubicBezTo>
                  <a:cubicBezTo>
                    <a:pt x="11" y="5"/>
                    <a:pt x="15" y="8"/>
                    <a:pt x="18" y="10"/>
                  </a:cubicBezTo>
                  <a:cubicBezTo>
                    <a:pt x="21" y="8"/>
                    <a:pt x="22" y="3"/>
                    <a:pt x="25" y="0"/>
                  </a:cubicBezTo>
                  <a:cubicBezTo>
                    <a:pt x="28" y="0"/>
                    <a:pt x="30" y="2"/>
                    <a:pt x="31" y="4"/>
                  </a:cubicBezTo>
                  <a:close/>
                  <a:moveTo>
                    <a:pt x="10" y="24"/>
                  </a:moveTo>
                  <a:cubicBezTo>
                    <a:pt x="10" y="24"/>
                    <a:pt x="11" y="24"/>
                    <a:pt x="11" y="24"/>
                  </a:cubicBezTo>
                  <a:cubicBezTo>
                    <a:pt x="15" y="22"/>
                    <a:pt x="15" y="16"/>
                    <a:pt x="18" y="12"/>
                  </a:cubicBezTo>
                  <a:cubicBezTo>
                    <a:pt x="12" y="12"/>
                    <a:pt x="12" y="20"/>
                    <a:pt x="10" y="24"/>
                  </a:cubicBezTo>
                  <a:close/>
                  <a:moveTo>
                    <a:pt x="23" y="32"/>
                  </a:moveTo>
                  <a:cubicBezTo>
                    <a:pt x="26" y="25"/>
                    <a:pt x="30" y="21"/>
                    <a:pt x="32" y="13"/>
                  </a:cubicBezTo>
                  <a:cubicBezTo>
                    <a:pt x="30" y="13"/>
                    <a:pt x="29" y="13"/>
                    <a:pt x="27" y="13"/>
                  </a:cubicBezTo>
                  <a:cubicBezTo>
                    <a:pt x="27" y="19"/>
                    <a:pt x="16" y="29"/>
                    <a:pt x="2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defPPr>
                <a:defRPr lang="en-US"/>
              </a:defPPr>
              <a:lvl1pPr algn="ctr" rtl="0" fontAlgn="base">
                <a:spcBef>
                  <a:spcPct val="20000"/>
                </a:spcBef>
                <a:spcAft>
                  <a:spcPct val="0"/>
                </a:spcAft>
                <a:defRPr sz="1100" b="1" kern="1200">
                  <a:solidFill>
                    <a:schemeClr val="tx1"/>
                  </a:solidFill>
                  <a:latin typeface="Arial" pitchFamily="34" charset="0"/>
                  <a:ea typeface="+mn-ea"/>
                  <a:cs typeface="Arial" pitchFamily="34" charset="0"/>
                </a:defRPr>
              </a:lvl1pPr>
              <a:lvl2pPr marL="457200" algn="ctr" rtl="0" fontAlgn="base">
                <a:spcBef>
                  <a:spcPct val="20000"/>
                </a:spcBef>
                <a:spcAft>
                  <a:spcPct val="0"/>
                </a:spcAft>
                <a:defRPr sz="1100" b="1" kern="1200">
                  <a:solidFill>
                    <a:schemeClr val="tx1"/>
                  </a:solidFill>
                  <a:latin typeface="Arial" pitchFamily="34" charset="0"/>
                  <a:ea typeface="+mn-ea"/>
                  <a:cs typeface="Arial" pitchFamily="34" charset="0"/>
                </a:defRPr>
              </a:lvl2pPr>
              <a:lvl3pPr marL="914400" algn="ctr" rtl="0" fontAlgn="base">
                <a:spcBef>
                  <a:spcPct val="20000"/>
                </a:spcBef>
                <a:spcAft>
                  <a:spcPct val="0"/>
                </a:spcAft>
                <a:defRPr sz="1100" b="1" kern="1200">
                  <a:solidFill>
                    <a:schemeClr val="tx1"/>
                  </a:solidFill>
                  <a:latin typeface="Arial" pitchFamily="34" charset="0"/>
                  <a:ea typeface="+mn-ea"/>
                  <a:cs typeface="Arial" pitchFamily="34" charset="0"/>
                </a:defRPr>
              </a:lvl3pPr>
              <a:lvl4pPr marL="1371600" algn="ctr" rtl="0" fontAlgn="base">
                <a:spcBef>
                  <a:spcPct val="20000"/>
                </a:spcBef>
                <a:spcAft>
                  <a:spcPct val="0"/>
                </a:spcAft>
                <a:defRPr sz="1100" b="1" kern="1200">
                  <a:solidFill>
                    <a:schemeClr val="tx1"/>
                  </a:solidFill>
                  <a:latin typeface="Arial" pitchFamily="34" charset="0"/>
                  <a:ea typeface="+mn-ea"/>
                  <a:cs typeface="Arial" pitchFamily="34" charset="0"/>
                </a:defRPr>
              </a:lvl4pPr>
              <a:lvl5pPr marL="1828800" algn="ctr" rtl="0" fontAlgn="base">
                <a:spcBef>
                  <a:spcPct val="20000"/>
                </a:spcBef>
                <a:spcAft>
                  <a:spcPct val="0"/>
                </a:spcAft>
                <a:defRPr sz="1100" b="1" kern="1200">
                  <a:solidFill>
                    <a:schemeClr val="tx1"/>
                  </a:solidFill>
                  <a:latin typeface="Arial" pitchFamily="34" charset="0"/>
                  <a:ea typeface="+mn-ea"/>
                  <a:cs typeface="Arial" pitchFamily="34" charset="0"/>
                </a:defRPr>
              </a:lvl5pPr>
              <a:lvl6pPr marL="2286000" algn="l" defTabSz="914400" rtl="0" eaLnBrk="1" latinLnBrk="0" hangingPunct="1">
                <a:defRPr sz="1100" b="1" kern="1200">
                  <a:solidFill>
                    <a:schemeClr val="tx1"/>
                  </a:solidFill>
                  <a:latin typeface="Arial" pitchFamily="34" charset="0"/>
                  <a:ea typeface="+mn-ea"/>
                  <a:cs typeface="Arial" pitchFamily="34" charset="0"/>
                </a:defRPr>
              </a:lvl6pPr>
              <a:lvl7pPr marL="2743200" algn="l" defTabSz="914400" rtl="0" eaLnBrk="1" latinLnBrk="0" hangingPunct="1">
                <a:defRPr sz="1100" b="1" kern="1200">
                  <a:solidFill>
                    <a:schemeClr val="tx1"/>
                  </a:solidFill>
                  <a:latin typeface="Arial" pitchFamily="34" charset="0"/>
                  <a:ea typeface="+mn-ea"/>
                  <a:cs typeface="Arial" pitchFamily="34" charset="0"/>
                </a:defRPr>
              </a:lvl7pPr>
              <a:lvl8pPr marL="3200400" algn="l" defTabSz="914400" rtl="0" eaLnBrk="1" latinLnBrk="0" hangingPunct="1">
                <a:defRPr sz="1100" b="1" kern="1200">
                  <a:solidFill>
                    <a:schemeClr val="tx1"/>
                  </a:solidFill>
                  <a:latin typeface="Arial" pitchFamily="34" charset="0"/>
                  <a:ea typeface="+mn-ea"/>
                  <a:cs typeface="Arial" pitchFamily="34" charset="0"/>
                </a:defRPr>
              </a:lvl8pPr>
              <a:lvl9pPr marL="3657600" algn="l" defTabSz="914400" rtl="0" eaLnBrk="1" latinLnBrk="0" hangingPunct="1">
                <a:defRPr sz="1100" b="1" kern="1200">
                  <a:solidFill>
                    <a:schemeClr val="tx1"/>
                  </a:solidFill>
                  <a:latin typeface="Arial" pitchFamily="34" charset="0"/>
                  <a:ea typeface="+mn-ea"/>
                  <a:cs typeface="Arial" pitchFamily="34" charset="0"/>
                </a:defRPr>
              </a:lvl9pPr>
            </a:lstStyle>
            <a:p>
              <a:endParaRPr lang="en-US" sz="923" dirty="0"/>
            </a:p>
          </p:txBody>
        </p:sp>
      </p:grpSp>
      <p:sp>
        <p:nvSpPr>
          <p:cNvPr id="90" name="Freeform 408"/>
          <p:cNvSpPr>
            <a:spLocks noChangeAspect="1" noEditPoints="1"/>
          </p:cNvSpPr>
          <p:nvPr/>
        </p:nvSpPr>
        <p:spPr bwMode="auto">
          <a:xfrm>
            <a:off x="379049" y="5412756"/>
            <a:ext cx="557720" cy="427188"/>
          </a:xfrm>
          <a:custGeom>
            <a:avLst/>
            <a:gdLst>
              <a:gd name="T0" fmla="*/ 96 w 127"/>
              <a:gd name="T1" fmla="*/ 62 h 104"/>
              <a:gd name="T2" fmla="*/ 72 w 127"/>
              <a:gd name="T3" fmla="*/ 59 h 104"/>
              <a:gd name="T4" fmla="*/ 74 w 127"/>
              <a:gd name="T5" fmla="*/ 37 h 104"/>
              <a:gd name="T6" fmla="*/ 82 w 127"/>
              <a:gd name="T7" fmla="*/ 20 h 104"/>
              <a:gd name="T8" fmla="*/ 110 w 127"/>
              <a:gd name="T9" fmla="*/ 18 h 104"/>
              <a:gd name="T10" fmla="*/ 116 w 127"/>
              <a:gd name="T11" fmla="*/ 37 h 104"/>
              <a:gd name="T12" fmla="*/ 105 w 127"/>
              <a:gd name="T13" fmla="*/ 59 h 104"/>
              <a:gd name="T14" fmla="*/ 68 w 127"/>
              <a:gd name="T15" fmla="*/ 34 h 104"/>
              <a:gd name="T16" fmla="*/ 66 w 127"/>
              <a:gd name="T17" fmla="*/ 43 h 104"/>
              <a:gd name="T18" fmla="*/ 63 w 127"/>
              <a:gd name="T19" fmla="*/ 48 h 104"/>
              <a:gd name="T20" fmla="*/ 48 w 127"/>
              <a:gd name="T21" fmla="*/ 66 h 104"/>
              <a:gd name="T22" fmla="*/ 26 w 127"/>
              <a:gd name="T23" fmla="*/ 62 h 104"/>
              <a:gd name="T24" fmla="*/ 17 w 127"/>
              <a:gd name="T25" fmla="*/ 48 h 104"/>
              <a:gd name="T26" fmla="*/ 12 w 127"/>
              <a:gd name="T27" fmla="*/ 35 h 104"/>
              <a:gd name="T28" fmla="*/ 14 w 127"/>
              <a:gd name="T29" fmla="*/ 32 h 104"/>
              <a:gd name="T30" fmla="*/ 15 w 127"/>
              <a:gd name="T31" fmla="*/ 11 h 104"/>
              <a:gd name="T32" fmla="*/ 29 w 127"/>
              <a:gd name="T33" fmla="*/ 1 h 104"/>
              <a:gd name="T34" fmla="*/ 59 w 127"/>
              <a:gd name="T35" fmla="*/ 6 h 104"/>
              <a:gd name="T36" fmla="*/ 66 w 127"/>
              <a:gd name="T37" fmla="*/ 23 h 104"/>
              <a:gd name="T38" fmla="*/ 11 w 127"/>
              <a:gd name="T39" fmla="*/ 68 h 104"/>
              <a:gd name="T40" fmla="*/ 29 w 127"/>
              <a:gd name="T41" fmla="*/ 74 h 104"/>
              <a:gd name="T42" fmla="*/ 45 w 127"/>
              <a:gd name="T43" fmla="*/ 76 h 104"/>
              <a:gd name="T44" fmla="*/ 59 w 127"/>
              <a:gd name="T45" fmla="*/ 68 h 104"/>
              <a:gd name="T46" fmla="*/ 77 w 127"/>
              <a:gd name="T47" fmla="*/ 84 h 104"/>
              <a:gd name="T48" fmla="*/ 0 w 127"/>
              <a:gd name="T49" fmla="*/ 104 h 104"/>
              <a:gd name="T50" fmla="*/ 4 w 127"/>
              <a:gd name="T51" fmla="*/ 76 h 104"/>
              <a:gd name="T52" fmla="*/ 63 w 127"/>
              <a:gd name="T53" fmla="*/ 35 h 104"/>
              <a:gd name="T54" fmla="*/ 59 w 127"/>
              <a:gd name="T55" fmla="*/ 31 h 104"/>
              <a:gd name="T56" fmla="*/ 26 w 127"/>
              <a:gd name="T57" fmla="*/ 29 h 104"/>
              <a:gd name="T58" fmla="*/ 17 w 127"/>
              <a:gd name="T59" fmla="*/ 35 h 104"/>
              <a:gd name="T60" fmla="*/ 17 w 127"/>
              <a:gd name="T61" fmla="*/ 37 h 104"/>
              <a:gd name="T62" fmla="*/ 20 w 127"/>
              <a:gd name="T63" fmla="*/ 45 h 104"/>
              <a:gd name="T64" fmla="*/ 29 w 127"/>
              <a:gd name="T65" fmla="*/ 59 h 104"/>
              <a:gd name="T66" fmla="*/ 40 w 127"/>
              <a:gd name="T67" fmla="*/ 63 h 104"/>
              <a:gd name="T68" fmla="*/ 57 w 127"/>
              <a:gd name="T69" fmla="*/ 53 h 104"/>
              <a:gd name="T70" fmla="*/ 60 w 127"/>
              <a:gd name="T71" fmla="*/ 45 h 104"/>
              <a:gd name="T72" fmla="*/ 63 w 127"/>
              <a:gd name="T73" fmla="*/ 37 h 104"/>
              <a:gd name="T74" fmla="*/ 82 w 127"/>
              <a:gd name="T75" fmla="*/ 65 h 104"/>
              <a:gd name="T76" fmla="*/ 80 w 127"/>
              <a:gd name="T77" fmla="*/ 71 h 104"/>
              <a:gd name="T78" fmla="*/ 127 w 127"/>
              <a:gd name="T79" fmla="*/ 90 h 104"/>
              <a:gd name="T80" fmla="*/ 114 w 127"/>
              <a:gd name="T81" fmla="*/ 66 h 104"/>
              <a:gd name="T82" fmla="*/ 96 w 127"/>
              <a:gd name="T83" fmla="*/ 70 h 104"/>
              <a:gd name="T84" fmla="*/ 82 w 127"/>
              <a:gd name="T85" fmla="*/ 65 h 104"/>
              <a:gd name="T86" fmla="*/ 110 w 127"/>
              <a:gd name="T87" fmla="*/ 35 h 104"/>
              <a:gd name="T88" fmla="*/ 82 w 127"/>
              <a:gd name="T89" fmla="*/ 45 h 104"/>
              <a:gd name="T90" fmla="*/ 83 w 127"/>
              <a:gd name="T91" fmla="*/ 51 h 104"/>
              <a:gd name="T92" fmla="*/ 96 w 127"/>
              <a:gd name="T93" fmla="*/ 59 h 104"/>
              <a:gd name="T94" fmla="*/ 110 w 127"/>
              <a:gd name="T95" fmla="*/ 4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04">
                <a:moveTo>
                  <a:pt x="105" y="59"/>
                </a:moveTo>
                <a:lnTo>
                  <a:pt x="105" y="59"/>
                </a:lnTo>
                <a:lnTo>
                  <a:pt x="96" y="62"/>
                </a:lnTo>
                <a:lnTo>
                  <a:pt x="96" y="62"/>
                </a:lnTo>
                <a:lnTo>
                  <a:pt x="96" y="62"/>
                </a:lnTo>
                <a:lnTo>
                  <a:pt x="96" y="62"/>
                </a:lnTo>
                <a:lnTo>
                  <a:pt x="88" y="59"/>
                </a:lnTo>
                <a:lnTo>
                  <a:pt x="72" y="59"/>
                </a:lnTo>
                <a:lnTo>
                  <a:pt x="74" y="45"/>
                </a:lnTo>
                <a:lnTo>
                  <a:pt x="74" y="45"/>
                </a:lnTo>
                <a:lnTo>
                  <a:pt x="74" y="45"/>
                </a:lnTo>
                <a:lnTo>
                  <a:pt x="74" y="37"/>
                </a:lnTo>
                <a:lnTo>
                  <a:pt x="76" y="29"/>
                </a:lnTo>
                <a:lnTo>
                  <a:pt x="79" y="23"/>
                </a:lnTo>
                <a:lnTo>
                  <a:pt x="82" y="20"/>
                </a:lnTo>
                <a:lnTo>
                  <a:pt x="82" y="20"/>
                </a:lnTo>
                <a:lnTo>
                  <a:pt x="88" y="15"/>
                </a:lnTo>
                <a:lnTo>
                  <a:pt x="96" y="15"/>
                </a:lnTo>
                <a:lnTo>
                  <a:pt x="102" y="15"/>
                </a:lnTo>
                <a:lnTo>
                  <a:pt x="110" y="18"/>
                </a:lnTo>
                <a:lnTo>
                  <a:pt x="110" y="18"/>
                </a:lnTo>
                <a:lnTo>
                  <a:pt x="113" y="23"/>
                </a:lnTo>
                <a:lnTo>
                  <a:pt x="114" y="29"/>
                </a:lnTo>
                <a:lnTo>
                  <a:pt x="116" y="37"/>
                </a:lnTo>
                <a:lnTo>
                  <a:pt x="117" y="45"/>
                </a:lnTo>
                <a:lnTo>
                  <a:pt x="117" y="45"/>
                </a:lnTo>
                <a:lnTo>
                  <a:pt x="117" y="59"/>
                </a:lnTo>
                <a:lnTo>
                  <a:pt x="105" y="59"/>
                </a:lnTo>
                <a:lnTo>
                  <a:pt x="105" y="59"/>
                </a:lnTo>
                <a:close/>
                <a:moveTo>
                  <a:pt x="66" y="32"/>
                </a:moveTo>
                <a:lnTo>
                  <a:pt x="66" y="32"/>
                </a:lnTo>
                <a:lnTo>
                  <a:pt x="68" y="34"/>
                </a:lnTo>
                <a:lnTo>
                  <a:pt x="68" y="34"/>
                </a:lnTo>
                <a:lnTo>
                  <a:pt x="68" y="35"/>
                </a:lnTo>
                <a:lnTo>
                  <a:pt x="68" y="35"/>
                </a:lnTo>
                <a:lnTo>
                  <a:pt x="66" y="43"/>
                </a:lnTo>
                <a:lnTo>
                  <a:pt x="66" y="43"/>
                </a:lnTo>
                <a:lnTo>
                  <a:pt x="65" y="46"/>
                </a:lnTo>
                <a:lnTo>
                  <a:pt x="63" y="48"/>
                </a:lnTo>
                <a:lnTo>
                  <a:pt x="63" y="48"/>
                </a:lnTo>
                <a:lnTo>
                  <a:pt x="60" y="56"/>
                </a:lnTo>
                <a:lnTo>
                  <a:pt x="54" y="62"/>
                </a:lnTo>
                <a:lnTo>
                  <a:pt x="54" y="62"/>
                </a:lnTo>
                <a:lnTo>
                  <a:pt x="48" y="66"/>
                </a:lnTo>
                <a:lnTo>
                  <a:pt x="40" y="68"/>
                </a:lnTo>
                <a:lnTo>
                  <a:pt x="40" y="68"/>
                </a:lnTo>
                <a:lnTo>
                  <a:pt x="32" y="66"/>
                </a:lnTo>
                <a:lnTo>
                  <a:pt x="26" y="62"/>
                </a:lnTo>
                <a:lnTo>
                  <a:pt x="26" y="62"/>
                </a:lnTo>
                <a:lnTo>
                  <a:pt x="20" y="56"/>
                </a:lnTo>
                <a:lnTo>
                  <a:pt x="17" y="48"/>
                </a:lnTo>
                <a:lnTo>
                  <a:pt x="17" y="48"/>
                </a:lnTo>
                <a:lnTo>
                  <a:pt x="15" y="46"/>
                </a:lnTo>
                <a:lnTo>
                  <a:pt x="14" y="43"/>
                </a:lnTo>
                <a:lnTo>
                  <a:pt x="14" y="43"/>
                </a:lnTo>
                <a:lnTo>
                  <a:pt x="12" y="35"/>
                </a:lnTo>
                <a:lnTo>
                  <a:pt x="12" y="34"/>
                </a:lnTo>
                <a:lnTo>
                  <a:pt x="12" y="34"/>
                </a:lnTo>
                <a:lnTo>
                  <a:pt x="12" y="34"/>
                </a:lnTo>
                <a:lnTo>
                  <a:pt x="14" y="32"/>
                </a:lnTo>
                <a:lnTo>
                  <a:pt x="14" y="32"/>
                </a:lnTo>
                <a:lnTo>
                  <a:pt x="12" y="23"/>
                </a:lnTo>
                <a:lnTo>
                  <a:pt x="14" y="15"/>
                </a:lnTo>
                <a:lnTo>
                  <a:pt x="15" y="11"/>
                </a:lnTo>
                <a:lnTo>
                  <a:pt x="20" y="6"/>
                </a:lnTo>
                <a:lnTo>
                  <a:pt x="20" y="6"/>
                </a:lnTo>
                <a:lnTo>
                  <a:pt x="23" y="3"/>
                </a:lnTo>
                <a:lnTo>
                  <a:pt x="29" y="1"/>
                </a:lnTo>
                <a:lnTo>
                  <a:pt x="38" y="0"/>
                </a:lnTo>
                <a:lnTo>
                  <a:pt x="49" y="1"/>
                </a:lnTo>
                <a:lnTo>
                  <a:pt x="54" y="3"/>
                </a:lnTo>
                <a:lnTo>
                  <a:pt x="59" y="6"/>
                </a:lnTo>
                <a:lnTo>
                  <a:pt x="59" y="6"/>
                </a:lnTo>
                <a:lnTo>
                  <a:pt x="63" y="9"/>
                </a:lnTo>
                <a:lnTo>
                  <a:pt x="66" y="15"/>
                </a:lnTo>
                <a:lnTo>
                  <a:pt x="66" y="23"/>
                </a:lnTo>
                <a:lnTo>
                  <a:pt x="66" y="32"/>
                </a:lnTo>
                <a:lnTo>
                  <a:pt x="66" y="32"/>
                </a:lnTo>
                <a:close/>
                <a:moveTo>
                  <a:pt x="11" y="68"/>
                </a:moveTo>
                <a:lnTo>
                  <a:pt x="11" y="68"/>
                </a:lnTo>
                <a:lnTo>
                  <a:pt x="21" y="68"/>
                </a:lnTo>
                <a:lnTo>
                  <a:pt x="21" y="68"/>
                </a:lnTo>
                <a:lnTo>
                  <a:pt x="26" y="71"/>
                </a:lnTo>
                <a:lnTo>
                  <a:pt x="29" y="74"/>
                </a:lnTo>
                <a:lnTo>
                  <a:pt x="34" y="76"/>
                </a:lnTo>
                <a:lnTo>
                  <a:pt x="40" y="76"/>
                </a:lnTo>
                <a:lnTo>
                  <a:pt x="40" y="76"/>
                </a:lnTo>
                <a:lnTo>
                  <a:pt x="45" y="76"/>
                </a:lnTo>
                <a:lnTo>
                  <a:pt x="49" y="74"/>
                </a:lnTo>
                <a:lnTo>
                  <a:pt x="54" y="71"/>
                </a:lnTo>
                <a:lnTo>
                  <a:pt x="59" y="68"/>
                </a:lnTo>
                <a:lnTo>
                  <a:pt x="59" y="68"/>
                </a:lnTo>
                <a:lnTo>
                  <a:pt x="69" y="68"/>
                </a:lnTo>
                <a:lnTo>
                  <a:pt x="69" y="68"/>
                </a:lnTo>
                <a:lnTo>
                  <a:pt x="74" y="76"/>
                </a:lnTo>
                <a:lnTo>
                  <a:pt x="77" y="84"/>
                </a:lnTo>
                <a:lnTo>
                  <a:pt x="80" y="94"/>
                </a:lnTo>
                <a:lnTo>
                  <a:pt x="80" y="104"/>
                </a:lnTo>
                <a:lnTo>
                  <a:pt x="80" y="104"/>
                </a:lnTo>
                <a:lnTo>
                  <a:pt x="0" y="104"/>
                </a:lnTo>
                <a:lnTo>
                  <a:pt x="0" y="104"/>
                </a:lnTo>
                <a:lnTo>
                  <a:pt x="0" y="94"/>
                </a:lnTo>
                <a:lnTo>
                  <a:pt x="1" y="85"/>
                </a:lnTo>
                <a:lnTo>
                  <a:pt x="4" y="76"/>
                </a:lnTo>
                <a:lnTo>
                  <a:pt x="11" y="68"/>
                </a:lnTo>
                <a:lnTo>
                  <a:pt x="11" y="68"/>
                </a:lnTo>
                <a:close/>
                <a:moveTo>
                  <a:pt x="63" y="35"/>
                </a:moveTo>
                <a:lnTo>
                  <a:pt x="63" y="35"/>
                </a:lnTo>
                <a:lnTo>
                  <a:pt x="60" y="37"/>
                </a:lnTo>
                <a:lnTo>
                  <a:pt x="60" y="37"/>
                </a:lnTo>
                <a:lnTo>
                  <a:pt x="59" y="31"/>
                </a:lnTo>
                <a:lnTo>
                  <a:pt x="59" y="31"/>
                </a:lnTo>
                <a:lnTo>
                  <a:pt x="43" y="32"/>
                </a:lnTo>
                <a:lnTo>
                  <a:pt x="35" y="32"/>
                </a:lnTo>
                <a:lnTo>
                  <a:pt x="26" y="29"/>
                </a:lnTo>
                <a:lnTo>
                  <a:pt x="26" y="29"/>
                </a:lnTo>
                <a:lnTo>
                  <a:pt x="21" y="37"/>
                </a:lnTo>
                <a:lnTo>
                  <a:pt x="21" y="37"/>
                </a:lnTo>
                <a:lnTo>
                  <a:pt x="17" y="35"/>
                </a:lnTo>
                <a:lnTo>
                  <a:pt x="17" y="35"/>
                </a:lnTo>
                <a:lnTo>
                  <a:pt x="17" y="35"/>
                </a:lnTo>
                <a:lnTo>
                  <a:pt x="17" y="35"/>
                </a:lnTo>
                <a:lnTo>
                  <a:pt x="17" y="37"/>
                </a:lnTo>
                <a:lnTo>
                  <a:pt x="17" y="37"/>
                </a:lnTo>
                <a:lnTo>
                  <a:pt x="17" y="42"/>
                </a:lnTo>
                <a:lnTo>
                  <a:pt x="17" y="42"/>
                </a:lnTo>
                <a:lnTo>
                  <a:pt x="20" y="45"/>
                </a:lnTo>
                <a:lnTo>
                  <a:pt x="20" y="45"/>
                </a:lnTo>
                <a:lnTo>
                  <a:pt x="21" y="46"/>
                </a:lnTo>
                <a:lnTo>
                  <a:pt x="21" y="46"/>
                </a:lnTo>
                <a:lnTo>
                  <a:pt x="24" y="53"/>
                </a:lnTo>
                <a:lnTo>
                  <a:pt x="29" y="59"/>
                </a:lnTo>
                <a:lnTo>
                  <a:pt x="29" y="59"/>
                </a:lnTo>
                <a:lnTo>
                  <a:pt x="34" y="62"/>
                </a:lnTo>
                <a:lnTo>
                  <a:pt x="40" y="63"/>
                </a:lnTo>
                <a:lnTo>
                  <a:pt x="40" y="63"/>
                </a:lnTo>
                <a:lnTo>
                  <a:pt x="46" y="62"/>
                </a:lnTo>
                <a:lnTo>
                  <a:pt x="52" y="59"/>
                </a:lnTo>
                <a:lnTo>
                  <a:pt x="52" y="59"/>
                </a:lnTo>
                <a:lnTo>
                  <a:pt x="57" y="53"/>
                </a:lnTo>
                <a:lnTo>
                  <a:pt x="60" y="46"/>
                </a:lnTo>
                <a:lnTo>
                  <a:pt x="60" y="45"/>
                </a:lnTo>
                <a:lnTo>
                  <a:pt x="60" y="45"/>
                </a:lnTo>
                <a:lnTo>
                  <a:pt x="60" y="45"/>
                </a:lnTo>
                <a:lnTo>
                  <a:pt x="63" y="42"/>
                </a:lnTo>
                <a:lnTo>
                  <a:pt x="63" y="42"/>
                </a:lnTo>
                <a:lnTo>
                  <a:pt x="63" y="37"/>
                </a:lnTo>
                <a:lnTo>
                  <a:pt x="63" y="37"/>
                </a:lnTo>
                <a:lnTo>
                  <a:pt x="63" y="35"/>
                </a:lnTo>
                <a:lnTo>
                  <a:pt x="63" y="35"/>
                </a:lnTo>
                <a:lnTo>
                  <a:pt x="63" y="35"/>
                </a:lnTo>
                <a:close/>
                <a:moveTo>
                  <a:pt x="82" y="65"/>
                </a:moveTo>
                <a:lnTo>
                  <a:pt x="82" y="65"/>
                </a:lnTo>
                <a:lnTo>
                  <a:pt x="77" y="66"/>
                </a:lnTo>
                <a:lnTo>
                  <a:pt x="77" y="66"/>
                </a:lnTo>
                <a:lnTo>
                  <a:pt x="80" y="71"/>
                </a:lnTo>
                <a:lnTo>
                  <a:pt x="82" y="77"/>
                </a:lnTo>
                <a:lnTo>
                  <a:pt x="85" y="90"/>
                </a:lnTo>
                <a:lnTo>
                  <a:pt x="127" y="90"/>
                </a:lnTo>
                <a:lnTo>
                  <a:pt x="127" y="90"/>
                </a:lnTo>
                <a:lnTo>
                  <a:pt x="127" y="84"/>
                </a:lnTo>
                <a:lnTo>
                  <a:pt x="124" y="76"/>
                </a:lnTo>
                <a:lnTo>
                  <a:pt x="117" y="70"/>
                </a:lnTo>
                <a:lnTo>
                  <a:pt x="114" y="66"/>
                </a:lnTo>
                <a:lnTo>
                  <a:pt x="110" y="63"/>
                </a:lnTo>
                <a:lnTo>
                  <a:pt x="110" y="63"/>
                </a:lnTo>
                <a:lnTo>
                  <a:pt x="103" y="68"/>
                </a:lnTo>
                <a:lnTo>
                  <a:pt x="96" y="70"/>
                </a:lnTo>
                <a:lnTo>
                  <a:pt x="96" y="70"/>
                </a:lnTo>
                <a:lnTo>
                  <a:pt x="88" y="68"/>
                </a:lnTo>
                <a:lnTo>
                  <a:pt x="82" y="65"/>
                </a:lnTo>
                <a:lnTo>
                  <a:pt x="82" y="65"/>
                </a:lnTo>
                <a:close/>
                <a:moveTo>
                  <a:pt x="110" y="48"/>
                </a:moveTo>
                <a:lnTo>
                  <a:pt x="110" y="48"/>
                </a:lnTo>
                <a:lnTo>
                  <a:pt x="110" y="35"/>
                </a:lnTo>
                <a:lnTo>
                  <a:pt x="110" y="35"/>
                </a:lnTo>
                <a:lnTo>
                  <a:pt x="97" y="37"/>
                </a:lnTo>
                <a:lnTo>
                  <a:pt x="90" y="37"/>
                </a:lnTo>
                <a:lnTo>
                  <a:pt x="82" y="35"/>
                </a:lnTo>
                <a:lnTo>
                  <a:pt x="82" y="45"/>
                </a:lnTo>
                <a:lnTo>
                  <a:pt x="82" y="45"/>
                </a:lnTo>
                <a:lnTo>
                  <a:pt x="82" y="46"/>
                </a:lnTo>
                <a:lnTo>
                  <a:pt x="82" y="46"/>
                </a:lnTo>
                <a:lnTo>
                  <a:pt x="83" y="51"/>
                </a:lnTo>
                <a:lnTo>
                  <a:pt x="86" y="54"/>
                </a:lnTo>
                <a:lnTo>
                  <a:pt x="91" y="57"/>
                </a:lnTo>
                <a:lnTo>
                  <a:pt x="96" y="59"/>
                </a:lnTo>
                <a:lnTo>
                  <a:pt x="96" y="59"/>
                </a:lnTo>
                <a:lnTo>
                  <a:pt x="100" y="57"/>
                </a:lnTo>
                <a:lnTo>
                  <a:pt x="105" y="56"/>
                </a:lnTo>
                <a:lnTo>
                  <a:pt x="108" y="51"/>
                </a:lnTo>
                <a:lnTo>
                  <a:pt x="110" y="48"/>
                </a:lnTo>
                <a:lnTo>
                  <a:pt x="110" y="48"/>
                </a:lnTo>
                <a:close/>
              </a:path>
            </a:pathLst>
          </a:custGeom>
          <a:solidFill>
            <a:schemeClr val="bg2">
              <a:lumMod val="65000"/>
            </a:schemeClr>
          </a:solidFill>
          <a:ln>
            <a:noFill/>
          </a:ln>
          <a:extLst/>
        </p:spPr>
        <p:txBody>
          <a:bodyPr vert="horz" wrap="square" lIns="84406" tIns="42203" rIns="84406" bIns="42203" numCol="1" anchor="t" anchorCtr="0" compatLnSpc="1">
            <a:prstTxWarp prst="textNoShape">
              <a:avLst/>
            </a:prstTxWarp>
          </a:bodyPr>
          <a:lstStyle/>
          <a:p>
            <a:endParaRPr lang="en-US" dirty="0"/>
          </a:p>
        </p:txBody>
      </p:sp>
      <p:sp>
        <p:nvSpPr>
          <p:cNvPr id="91" name="Rectangle 90"/>
          <p:cNvSpPr/>
          <p:nvPr/>
        </p:nvSpPr>
        <p:spPr>
          <a:xfrm>
            <a:off x="7649102" y="1941635"/>
            <a:ext cx="1143262" cy="365100"/>
          </a:xfrm>
          <a:prstGeom prst="rect">
            <a:avLst/>
          </a:prstGeom>
        </p:spPr>
        <p:txBody>
          <a:bodyPr wrap="none">
            <a:spAutoFit/>
          </a:bodyPr>
          <a:lstStyle/>
          <a:p>
            <a:pPr algn="ctr">
              <a:lnSpc>
                <a:spcPct val="120000"/>
              </a:lnSpc>
            </a:pPr>
            <a:r>
              <a:rPr lang="fr-FR" sz="1477" dirty="0">
                <a:solidFill>
                  <a:srgbClr val="0070C0"/>
                </a:solidFill>
              </a:rPr>
              <a:t>Fréquence</a:t>
            </a:r>
          </a:p>
        </p:txBody>
      </p:sp>
      <p:sp>
        <p:nvSpPr>
          <p:cNvPr id="92" name="ZoneTexte 16"/>
          <p:cNvSpPr txBox="1"/>
          <p:nvPr/>
        </p:nvSpPr>
        <p:spPr>
          <a:xfrm>
            <a:off x="7679346" y="2586787"/>
            <a:ext cx="1110642" cy="262829"/>
          </a:xfrm>
          <a:prstGeom prst="rect">
            <a:avLst/>
          </a:prstGeom>
          <a:solidFill>
            <a:schemeClr val="accent3"/>
          </a:solidFill>
        </p:spPr>
        <p:txBody>
          <a:bodyPr wrap="square" rtlCol="0">
            <a:spAutoFit/>
          </a:bodyPr>
          <a:lstStyle/>
          <a:p>
            <a:pPr algn="ctr"/>
            <a:r>
              <a:rPr lang="fr-FR" sz="1108" dirty="0">
                <a:solidFill>
                  <a:schemeClr val="bg1"/>
                </a:solidFill>
              </a:rPr>
              <a:t>Continue</a:t>
            </a:r>
          </a:p>
        </p:txBody>
      </p:sp>
      <p:sp>
        <p:nvSpPr>
          <p:cNvPr id="93" name="ZoneTexte 62"/>
          <p:cNvSpPr txBox="1"/>
          <p:nvPr/>
        </p:nvSpPr>
        <p:spPr>
          <a:xfrm>
            <a:off x="7679346" y="3574557"/>
            <a:ext cx="1110642" cy="262829"/>
          </a:xfrm>
          <a:prstGeom prst="rect">
            <a:avLst/>
          </a:prstGeom>
          <a:solidFill>
            <a:schemeClr val="accent6"/>
          </a:solidFill>
        </p:spPr>
        <p:txBody>
          <a:bodyPr wrap="square" rtlCol="0">
            <a:spAutoFit/>
          </a:bodyPr>
          <a:lstStyle/>
          <a:p>
            <a:pPr algn="ctr"/>
            <a:r>
              <a:rPr lang="fr-FR" sz="1108" dirty="0">
                <a:solidFill>
                  <a:schemeClr val="bg1"/>
                </a:solidFill>
              </a:rPr>
              <a:t>Mensuelle</a:t>
            </a:r>
          </a:p>
        </p:txBody>
      </p:sp>
      <p:sp>
        <p:nvSpPr>
          <p:cNvPr id="94" name="ZoneTexte 63"/>
          <p:cNvSpPr txBox="1"/>
          <p:nvPr/>
        </p:nvSpPr>
        <p:spPr>
          <a:xfrm>
            <a:off x="7679346" y="4553076"/>
            <a:ext cx="1110642" cy="262829"/>
          </a:xfrm>
          <a:prstGeom prst="rect">
            <a:avLst/>
          </a:prstGeom>
          <a:solidFill>
            <a:schemeClr val="accent4"/>
          </a:solidFill>
        </p:spPr>
        <p:txBody>
          <a:bodyPr wrap="square" rtlCol="0">
            <a:spAutoFit/>
          </a:bodyPr>
          <a:lstStyle/>
          <a:p>
            <a:pPr algn="ctr"/>
            <a:r>
              <a:rPr lang="fr-FR" sz="1108" dirty="0">
                <a:solidFill>
                  <a:schemeClr val="bg1"/>
                </a:solidFill>
              </a:rPr>
              <a:t>Trimestrielle</a:t>
            </a:r>
          </a:p>
        </p:txBody>
      </p:sp>
      <p:sp>
        <p:nvSpPr>
          <p:cNvPr id="95" name="ZoneTexte 64"/>
          <p:cNvSpPr txBox="1"/>
          <p:nvPr/>
        </p:nvSpPr>
        <p:spPr>
          <a:xfrm>
            <a:off x="7671459" y="5510613"/>
            <a:ext cx="1110642" cy="262829"/>
          </a:xfrm>
          <a:prstGeom prst="rect">
            <a:avLst/>
          </a:prstGeom>
          <a:solidFill>
            <a:schemeClr val="bg2">
              <a:lumMod val="65000"/>
            </a:schemeClr>
          </a:solidFill>
        </p:spPr>
        <p:txBody>
          <a:bodyPr wrap="square" rtlCol="0">
            <a:spAutoFit/>
          </a:bodyPr>
          <a:lstStyle/>
          <a:p>
            <a:pPr algn="ctr"/>
            <a:r>
              <a:rPr lang="fr-FR" sz="1108" dirty="0">
                <a:solidFill>
                  <a:schemeClr val="bg1"/>
                </a:solidFill>
              </a:rPr>
              <a:t>Ponctuelle</a:t>
            </a:r>
          </a:p>
        </p:txBody>
      </p:sp>
      <p:sp>
        <p:nvSpPr>
          <p:cNvPr id="96" name="Rectangle 95"/>
          <p:cNvSpPr/>
          <p:nvPr/>
        </p:nvSpPr>
        <p:spPr>
          <a:xfrm>
            <a:off x="3589040" y="1941635"/>
            <a:ext cx="950901" cy="365100"/>
          </a:xfrm>
          <a:prstGeom prst="rect">
            <a:avLst/>
          </a:prstGeom>
        </p:spPr>
        <p:txBody>
          <a:bodyPr wrap="none">
            <a:spAutoFit/>
          </a:bodyPr>
          <a:lstStyle/>
          <a:p>
            <a:pPr algn="ctr">
              <a:lnSpc>
                <a:spcPct val="120000"/>
              </a:lnSpc>
            </a:pPr>
            <a:r>
              <a:rPr lang="fr-FR" sz="1477" dirty="0">
                <a:solidFill>
                  <a:srgbClr val="0070C0"/>
                </a:solidFill>
              </a:rPr>
              <a:t>Contenu</a:t>
            </a:r>
          </a:p>
        </p:txBody>
      </p:sp>
      <p:sp>
        <p:nvSpPr>
          <p:cNvPr id="97" name="ZoneTexte 20"/>
          <p:cNvSpPr txBox="1"/>
          <p:nvPr/>
        </p:nvSpPr>
        <p:spPr>
          <a:xfrm>
            <a:off x="3494245" y="2416324"/>
            <a:ext cx="3902419" cy="603820"/>
          </a:xfrm>
          <a:prstGeom prst="rect">
            <a:avLst/>
          </a:prstGeom>
          <a:noFill/>
        </p:spPr>
        <p:txBody>
          <a:bodyPr wrap="square" rtlCol="0">
            <a:spAutoFit/>
          </a:bodyPr>
          <a:lstStyle/>
          <a:p>
            <a:pPr algn="just"/>
            <a:r>
              <a:rPr lang="fr-FR" sz="1108" dirty="0">
                <a:solidFill>
                  <a:schemeClr val="tx1">
                    <a:lumMod val="50000"/>
                    <a:lumOff val="50000"/>
                  </a:schemeClr>
                </a:solidFill>
              </a:rPr>
              <a:t>Groupe Yammer permettant de partager la méthodologie LSS, des articles, ainsi que les actualités de la communauté.</a:t>
            </a:r>
          </a:p>
        </p:txBody>
      </p:sp>
      <p:sp>
        <p:nvSpPr>
          <p:cNvPr id="98" name="ZoneTexte 68"/>
          <p:cNvSpPr txBox="1"/>
          <p:nvPr/>
        </p:nvSpPr>
        <p:spPr>
          <a:xfrm>
            <a:off x="3494245" y="3318866"/>
            <a:ext cx="3902419" cy="774315"/>
          </a:xfrm>
          <a:prstGeom prst="rect">
            <a:avLst/>
          </a:prstGeom>
          <a:noFill/>
        </p:spPr>
        <p:txBody>
          <a:bodyPr wrap="square" rtlCol="0">
            <a:spAutoFit/>
          </a:bodyPr>
          <a:lstStyle>
            <a:defPPr>
              <a:defRPr lang="en-US"/>
            </a:defPPr>
            <a:lvl1pPr algn="just">
              <a:defRPr sz="1100"/>
            </a:lvl1pPr>
          </a:lstStyle>
          <a:p>
            <a:r>
              <a:rPr lang="fr-FR" sz="1108" dirty="0">
                <a:solidFill>
                  <a:schemeClr val="tx1">
                    <a:lumMod val="50000"/>
                    <a:lumOff val="50000"/>
                  </a:schemeClr>
                </a:solidFill>
              </a:rPr>
              <a:t>Ayant lieu une fois par mois, ce call et rendez-vous rassemble l’ensemble des membres de la communauté afin de leur apporter de la visibilité sur les initiatives en cours et à venir.</a:t>
            </a:r>
          </a:p>
        </p:txBody>
      </p:sp>
      <p:sp>
        <p:nvSpPr>
          <p:cNvPr id="99" name="ZoneTexte 69"/>
          <p:cNvSpPr txBox="1"/>
          <p:nvPr/>
        </p:nvSpPr>
        <p:spPr>
          <a:xfrm>
            <a:off x="3494245" y="4297384"/>
            <a:ext cx="3902419" cy="774315"/>
          </a:xfrm>
          <a:prstGeom prst="rect">
            <a:avLst/>
          </a:prstGeom>
          <a:noFill/>
        </p:spPr>
        <p:txBody>
          <a:bodyPr wrap="square" rtlCol="0">
            <a:spAutoFit/>
          </a:bodyPr>
          <a:lstStyle>
            <a:defPPr>
              <a:defRPr lang="en-US"/>
            </a:defPPr>
            <a:lvl1pPr algn="just">
              <a:defRPr sz="1100"/>
            </a:lvl1pPr>
          </a:lstStyle>
          <a:p>
            <a:r>
              <a:rPr lang="fr-FR" sz="1108" dirty="0">
                <a:solidFill>
                  <a:schemeClr val="tx1">
                    <a:lumMod val="50000"/>
                    <a:lumOff val="50000"/>
                  </a:schemeClr>
                </a:solidFill>
              </a:rPr>
              <a:t>Communication interne Deloitte sur les actualités de la communauté, les succès et temps forts, les prochains évènements ainsi que quelques publications sur le Lean Six Sigma.</a:t>
            </a:r>
          </a:p>
        </p:txBody>
      </p:sp>
      <p:sp>
        <p:nvSpPr>
          <p:cNvPr id="100" name="ZoneTexte 70"/>
          <p:cNvSpPr txBox="1"/>
          <p:nvPr/>
        </p:nvSpPr>
        <p:spPr>
          <a:xfrm>
            <a:off x="3494245" y="5425382"/>
            <a:ext cx="3902419" cy="433324"/>
          </a:xfrm>
          <a:prstGeom prst="rect">
            <a:avLst/>
          </a:prstGeom>
          <a:noFill/>
        </p:spPr>
        <p:txBody>
          <a:bodyPr wrap="square" rtlCol="0">
            <a:spAutoFit/>
          </a:bodyPr>
          <a:lstStyle>
            <a:defPPr>
              <a:defRPr lang="en-US"/>
            </a:defPPr>
            <a:lvl1pPr algn="just">
              <a:defRPr sz="1100"/>
            </a:lvl1pPr>
          </a:lstStyle>
          <a:p>
            <a:r>
              <a:rPr lang="fr-FR" sz="1108" dirty="0">
                <a:solidFill>
                  <a:schemeClr val="tx1">
                    <a:lumMod val="50000"/>
                    <a:lumOff val="50000"/>
                  </a:schemeClr>
                </a:solidFill>
              </a:rPr>
              <a:t>Partage de façon informelle entre tous les membres de la communauté sur les actualités ou tout autre sujet.</a:t>
            </a:r>
          </a:p>
        </p:txBody>
      </p:sp>
      <p:sp>
        <p:nvSpPr>
          <p:cNvPr id="101" name="Rectangle 100"/>
          <p:cNvSpPr/>
          <p:nvPr/>
        </p:nvSpPr>
        <p:spPr>
          <a:xfrm>
            <a:off x="462862" y="1941635"/>
            <a:ext cx="2427268" cy="365100"/>
          </a:xfrm>
          <a:prstGeom prst="rect">
            <a:avLst/>
          </a:prstGeom>
        </p:spPr>
        <p:txBody>
          <a:bodyPr wrap="none">
            <a:spAutoFit/>
          </a:bodyPr>
          <a:lstStyle/>
          <a:p>
            <a:pPr algn="ctr">
              <a:lnSpc>
                <a:spcPct val="120000"/>
              </a:lnSpc>
            </a:pPr>
            <a:r>
              <a:rPr lang="fr-FR" sz="1477" dirty="0">
                <a:solidFill>
                  <a:srgbClr val="0070C0"/>
                </a:solidFill>
              </a:rPr>
              <a:t>Canal de communication</a:t>
            </a:r>
          </a:p>
        </p:txBody>
      </p:sp>
      <p:sp>
        <p:nvSpPr>
          <p:cNvPr id="102" name="Pentagon 101"/>
          <p:cNvSpPr/>
          <p:nvPr/>
        </p:nvSpPr>
        <p:spPr>
          <a:xfrm>
            <a:off x="1086899" y="2476489"/>
            <a:ext cx="2207751" cy="476284"/>
          </a:xfrm>
          <a:prstGeom prst="homePlat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3231" tIns="33231" rIns="33231" bIns="33231" rtlCol="0" anchor="ctr">
            <a:noAutofit/>
          </a:bodyPr>
          <a:lstStyle/>
          <a:p>
            <a:pPr algn="ctr"/>
            <a:r>
              <a:rPr lang="en-US" sz="1292" dirty="0">
                <a:solidFill>
                  <a:schemeClr val="bg2"/>
                </a:solidFill>
              </a:rPr>
              <a:t>Groupe Yammer</a:t>
            </a:r>
          </a:p>
        </p:txBody>
      </p:sp>
      <p:sp>
        <p:nvSpPr>
          <p:cNvPr id="103" name="Pentagon 102"/>
          <p:cNvSpPr/>
          <p:nvPr/>
        </p:nvSpPr>
        <p:spPr>
          <a:xfrm>
            <a:off x="1120881" y="3464259"/>
            <a:ext cx="2207751" cy="476284"/>
          </a:xfrm>
          <a:prstGeom prst="homePlate">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3231" tIns="33231" rIns="33231" bIns="33231" rtlCol="0" anchor="ctr">
            <a:noAutofit/>
          </a:bodyPr>
          <a:lstStyle/>
          <a:p>
            <a:pPr algn="ctr"/>
            <a:r>
              <a:rPr lang="en-US" sz="1292" dirty="0">
                <a:solidFill>
                  <a:schemeClr val="bg2"/>
                </a:solidFill>
              </a:rPr>
              <a:t>Rendez-vous </a:t>
            </a:r>
            <a:r>
              <a:rPr lang="fr-FR" sz="1292" dirty="0">
                <a:solidFill>
                  <a:schemeClr val="bg2"/>
                </a:solidFill>
              </a:rPr>
              <a:t>mensuel</a:t>
            </a:r>
          </a:p>
        </p:txBody>
      </p:sp>
      <p:sp>
        <p:nvSpPr>
          <p:cNvPr id="104" name="Pentagon 103"/>
          <p:cNvSpPr/>
          <p:nvPr/>
        </p:nvSpPr>
        <p:spPr>
          <a:xfrm>
            <a:off x="1120881" y="4442777"/>
            <a:ext cx="2207751" cy="476284"/>
          </a:xfrm>
          <a:prstGeom prst="homePlat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3231" tIns="33231" rIns="33231" bIns="33231" rtlCol="0" anchor="ctr">
            <a:noAutofit/>
          </a:bodyPr>
          <a:lstStyle/>
          <a:p>
            <a:pPr algn="ctr"/>
            <a:r>
              <a:rPr lang="fr-FR" sz="1292" dirty="0">
                <a:solidFill>
                  <a:schemeClr val="bg2"/>
                </a:solidFill>
              </a:rPr>
              <a:t>Newsletter</a:t>
            </a:r>
          </a:p>
        </p:txBody>
      </p:sp>
      <p:sp>
        <p:nvSpPr>
          <p:cNvPr id="105" name="Pentagon 104"/>
          <p:cNvSpPr/>
          <p:nvPr/>
        </p:nvSpPr>
        <p:spPr>
          <a:xfrm>
            <a:off x="1120881" y="5400315"/>
            <a:ext cx="2207751" cy="476284"/>
          </a:xfrm>
          <a:prstGeom prst="homePlate">
            <a:avLst/>
          </a:prstGeom>
          <a:solidFill>
            <a:schemeClr val="bg2">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3231" tIns="33231" rIns="33231" bIns="33231" rtlCol="0" anchor="ctr">
            <a:noAutofit/>
          </a:bodyPr>
          <a:lstStyle/>
          <a:p>
            <a:pPr algn="ctr"/>
            <a:r>
              <a:rPr lang="fr-FR" sz="1292" dirty="0">
                <a:solidFill>
                  <a:schemeClr val="bg2"/>
                </a:solidFill>
              </a:rPr>
              <a:t>Evènement</a:t>
            </a:r>
          </a:p>
        </p:txBody>
      </p:sp>
      <p:sp>
        <p:nvSpPr>
          <p:cNvPr id="106" name="Freeform 408"/>
          <p:cNvSpPr>
            <a:spLocks noEditPoints="1"/>
          </p:cNvSpPr>
          <p:nvPr/>
        </p:nvSpPr>
        <p:spPr bwMode="auto">
          <a:xfrm>
            <a:off x="8051934" y="628468"/>
            <a:ext cx="720080" cy="551548"/>
          </a:xfrm>
          <a:custGeom>
            <a:avLst/>
            <a:gdLst>
              <a:gd name="T0" fmla="*/ 96 w 127"/>
              <a:gd name="T1" fmla="*/ 62 h 104"/>
              <a:gd name="T2" fmla="*/ 72 w 127"/>
              <a:gd name="T3" fmla="*/ 59 h 104"/>
              <a:gd name="T4" fmla="*/ 74 w 127"/>
              <a:gd name="T5" fmla="*/ 37 h 104"/>
              <a:gd name="T6" fmla="*/ 82 w 127"/>
              <a:gd name="T7" fmla="*/ 20 h 104"/>
              <a:gd name="T8" fmla="*/ 110 w 127"/>
              <a:gd name="T9" fmla="*/ 18 h 104"/>
              <a:gd name="T10" fmla="*/ 116 w 127"/>
              <a:gd name="T11" fmla="*/ 37 h 104"/>
              <a:gd name="T12" fmla="*/ 105 w 127"/>
              <a:gd name="T13" fmla="*/ 59 h 104"/>
              <a:gd name="T14" fmla="*/ 68 w 127"/>
              <a:gd name="T15" fmla="*/ 34 h 104"/>
              <a:gd name="T16" fmla="*/ 66 w 127"/>
              <a:gd name="T17" fmla="*/ 43 h 104"/>
              <a:gd name="T18" fmla="*/ 63 w 127"/>
              <a:gd name="T19" fmla="*/ 48 h 104"/>
              <a:gd name="T20" fmla="*/ 48 w 127"/>
              <a:gd name="T21" fmla="*/ 66 h 104"/>
              <a:gd name="T22" fmla="*/ 26 w 127"/>
              <a:gd name="T23" fmla="*/ 62 h 104"/>
              <a:gd name="T24" fmla="*/ 17 w 127"/>
              <a:gd name="T25" fmla="*/ 48 h 104"/>
              <a:gd name="T26" fmla="*/ 12 w 127"/>
              <a:gd name="T27" fmla="*/ 35 h 104"/>
              <a:gd name="T28" fmla="*/ 14 w 127"/>
              <a:gd name="T29" fmla="*/ 32 h 104"/>
              <a:gd name="T30" fmla="*/ 15 w 127"/>
              <a:gd name="T31" fmla="*/ 11 h 104"/>
              <a:gd name="T32" fmla="*/ 29 w 127"/>
              <a:gd name="T33" fmla="*/ 1 h 104"/>
              <a:gd name="T34" fmla="*/ 59 w 127"/>
              <a:gd name="T35" fmla="*/ 6 h 104"/>
              <a:gd name="T36" fmla="*/ 66 w 127"/>
              <a:gd name="T37" fmla="*/ 23 h 104"/>
              <a:gd name="T38" fmla="*/ 11 w 127"/>
              <a:gd name="T39" fmla="*/ 68 h 104"/>
              <a:gd name="T40" fmla="*/ 29 w 127"/>
              <a:gd name="T41" fmla="*/ 74 h 104"/>
              <a:gd name="T42" fmla="*/ 45 w 127"/>
              <a:gd name="T43" fmla="*/ 76 h 104"/>
              <a:gd name="T44" fmla="*/ 59 w 127"/>
              <a:gd name="T45" fmla="*/ 68 h 104"/>
              <a:gd name="T46" fmla="*/ 77 w 127"/>
              <a:gd name="T47" fmla="*/ 84 h 104"/>
              <a:gd name="T48" fmla="*/ 0 w 127"/>
              <a:gd name="T49" fmla="*/ 104 h 104"/>
              <a:gd name="T50" fmla="*/ 4 w 127"/>
              <a:gd name="T51" fmla="*/ 76 h 104"/>
              <a:gd name="T52" fmla="*/ 63 w 127"/>
              <a:gd name="T53" fmla="*/ 35 h 104"/>
              <a:gd name="T54" fmla="*/ 59 w 127"/>
              <a:gd name="T55" fmla="*/ 31 h 104"/>
              <a:gd name="T56" fmla="*/ 26 w 127"/>
              <a:gd name="T57" fmla="*/ 29 h 104"/>
              <a:gd name="T58" fmla="*/ 17 w 127"/>
              <a:gd name="T59" fmla="*/ 35 h 104"/>
              <a:gd name="T60" fmla="*/ 17 w 127"/>
              <a:gd name="T61" fmla="*/ 37 h 104"/>
              <a:gd name="T62" fmla="*/ 20 w 127"/>
              <a:gd name="T63" fmla="*/ 45 h 104"/>
              <a:gd name="T64" fmla="*/ 29 w 127"/>
              <a:gd name="T65" fmla="*/ 59 h 104"/>
              <a:gd name="T66" fmla="*/ 40 w 127"/>
              <a:gd name="T67" fmla="*/ 63 h 104"/>
              <a:gd name="T68" fmla="*/ 57 w 127"/>
              <a:gd name="T69" fmla="*/ 53 h 104"/>
              <a:gd name="T70" fmla="*/ 60 w 127"/>
              <a:gd name="T71" fmla="*/ 45 h 104"/>
              <a:gd name="T72" fmla="*/ 63 w 127"/>
              <a:gd name="T73" fmla="*/ 37 h 104"/>
              <a:gd name="T74" fmla="*/ 82 w 127"/>
              <a:gd name="T75" fmla="*/ 65 h 104"/>
              <a:gd name="T76" fmla="*/ 80 w 127"/>
              <a:gd name="T77" fmla="*/ 71 h 104"/>
              <a:gd name="T78" fmla="*/ 127 w 127"/>
              <a:gd name="T79" fmla="*/ 90 h 104"/>
              <a:gd name="T80" fmla="*/ 114 w 127"/>
              <a:gd name="T81" fmla="*/ 66 h 104"/>
              <a:gd name="T82" fmla="*/ 96 w 127"/>
              <a:gd name="T83" fmla="*/ 70 h 104"/>
              <a:gd name="T84" fmla="*/ 82 w 127"/>
              <a:gd name="T85" fmla="*/ 65 h 104"/>
              <a:gd name="T86" fmla="*/ 110 w 127"/>
              <a:gd name="T87" fmla="*/ 35 h 104"/>
              <a:gd name="T88" fmla="*/ 82 w 127"/>
              <a:gd name="T89" fmla="*/ 45 h 104"/>
              <a:gd name="T90" fmla="*/ 83 w 127"/>
              <a:gd name="T91" fmla="*/ 51 h 104"/>
              <a:gd name="T92" fmla="*/ 96 w 127"/>
              <a:gd name="T93" fmla="*/ 59 h 104"/>
              <a:gd name="T94" fmla="*/ 110 w 127"/>
              <a:gd name="T95" fmla="*/ 4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04">
                <a:moveTo>
                  <a:pt x="105" y="59"/>
                </a:moveTo>
                <a:lnTo>
                  <a:pt x="105" y="59"/>
                </a:lnTo>
                <a:lnTo>
                  <a:pt x="96" y="62"/>
                </a:lnTo>
                <a:lnTo>
                  <a:pt x="96" y="62"/>
                </a:lnTo>
                <a:lnTo>
                  <a:pt x="96" y="62"/>
                </a:lnTo>
                <a:lnTo>
                  <a:pt x="96" y="62"/>
                </a:lnTo>
                <a:lnTo>
                  <a:pt x="88" y="59"/>
                </a:lnTo>
                <a:lnTo>
                  <a:pt x="72" y="59"/>
                </a:lnTo>
                <a:lnTo>
                  <a:pt x="74" y="45"/>
                </a:lnTo>
                <a:lnTo>
                  <a:pt x="74" y="45"/>
                </a:lnTo>
                <a:lnTo>
                  <a:pt x="74" y="45"/>
                </a:lnTo>
                <a:lnTo>
                  <a:pt x="74" y="37"/>
                </a:lnTo>
                <a:lnTo>
                  <a:pt x="76" y="29"/>
                </a:lnTo>
                <a:lnTo>
                  <a:pt x="79" y="23"/>
                </a:lnTo>
                <a:lnTo>
                  <a:pt x="82" y="20"/>
                </a:lnTo>
                <a:lnTo>
                  <a:pt x="82" y="20"/>
                </a:lnTo>
                <a:lnTo>
                  <a:pt x="88" y="15"/>
                </a:lnTo>
                <a:lnTo>
                  <a:pt x="96" y="15"/>
                </a:lnTo>
                <a:lnTo>
                  <a:pt x="102" y="15"/>
                </a:lnTo>
                <a:lnTo>
                  <a:pt x="110" y="18"/>
                </a:lnTo>
                <a:lnTo>
                  <a:pt x="110" y="18"/>
                </a:lnTo>
                <a:lnTo>
                  <a:pt x="113" y="23"/>
                </a:lnTo>
                <a:lnTo>
                  <a:pt x="114" y="29"/>
                </a:lnTo>
                <a:lnTo>
                  <a:pt x="116" y="37"/>
                </a:lnTo>
                <a:lnTo>
                  <a:pt x="117" y="45"/>
                </a:lnTo>
                <a:lnTo>
                  <a:pt x="117" y="45"/>
                </a:lnTo>
                <a:lnTo>
                  <a:pt x="117" y="59"/>
                </a:lnTo>
                <a:lnTo>
                  <a:pt x="105" y="59"/>
                </a:lnTo>
                <a:lnTo>
                  <a:pt x="105" y="59"/>
                </a:lnTo>
                <a:close/>
                <a:moveTo>
                  <a:pt x="66" y="32"/>
                </a:moveTo>
                <a:lnTo>
                  <a:pt x="66" y="32"/>
                </a:lnTo>
                <a:lnTo>
                  <a:pt x="68" y="34"/>
                </a:lnTo>
                <a:lnTo>
                  <a:pt x="68" y="34"/>
                </a:lnTo>
                <a:lnTo>
                  <a:pt x="68" y="35"/>
                </a:lnTo>
                <a:lnTo>
                  <a:pt x="68" y="35"/>
                </a:lnTo>
                <a:lnTo>
                  <a:pt x="66" y="43"/>
                </a:lnTo>
                <a:lnTo>
                  <a:pt x="66" y="43"/>
                </a:lnTo>
                <a:lnTo>
                  <a:pt x="65" y="46"/>
                </a:lnTo>
                <a:lnTo>
                  <a:pt x="63" y="48"/>
                </a:lnTo>
                <a:lnTo>
                  <a:pt x="63" y="48"/>
                </a:lnTo>
                <a:lnTo>
                  <a:pt x="60" y="56"/>
                </a:lnTo>
                <a:lnTo>
                  <a:pt x="54" y="62"/>
                </a:lnTo>
                <a:lnTo>
                  <a:pt x="54" y="62"/>
                </a:lnTo>
                <a:lnTo>
                  <a:pt x="48" y="66"/>
                </a:lnTo>
                <a:lnTo>
                  <a:pt x="40" y="68"/>
                </a:lnTo>
                <a:lnTo>
                  <a:pt x="40" y="68"/>
                </a:lnTo>
                <a:lnTo>
                  <a:pt x="32" y="66"/>
                </a:lnTo>
                <a:lnTo>
                  <a:pt x="26" y="62"/>
                </a:lnTo>
                <a:lnTo>
                  <a:pt x="26" y="62"/>
                </a:lnTo>
                <a:lnTo>
                  <a:pt x="20" y="56"/>
                </a:lnTo>
                <a:lnTo>
                  <a:pt x="17" y="48"/>
                </a:lnTo>
                <a:lnTo>
                  <a:pt x="17" y="48"/>
                </a:lnTo>
                <a:lnTo>
                  <a:pt x="15" y="46"/>
                </a:lnTo>
                <a:lnTo>
                  <a:pt x="14" y="43"/>
                </a:lnTo>
                <a:lnTo>
                  <a:pt x="14" y="43"/>
                </a:lnTo>
                <a:lnTo>
                  <a:pt x="12" y="35"/>
                </a:lnTo>
                <a:lnTo>
                  <a:pt x="12" y="34"/>
                </a:lnTo>
                <a:lnTo>
                  <a:pt x="12" y="34"/>
                </a:lnTo>
                <a:lnTo>
                  <a:pt x="12" y="34"/>
                </a:lnTo>
                <a:lnTo>
                  <a:pt x="14" y="32"/>
                </a:lnTo>
                <a:lnTo>
                  <a:pt x="14" y="32"/>
                </a:lnTo>
                <a:lnTo>
                  <a:pt x="12" y="23"/>
                </a:lnTo>
                <a:lnTo>
                  <a:pt x="14" y="15"/>
                </a:lnTo>
                <a:lnTo>
                  <a:pt x="15" y="11"/>
                </a:lnTo>
                <a:lnTo>
                  <a:pt x="20" y="6"/>
                </a:lnTo>
                <a:lnTo>
                  <a:pt x="20" y="6"/>
                </a:lnTo>
                <a:lnTo>
                  <a:pt x="23" y="3"/>
                </a:lnTo>
                <a:lnTo>
                  <a:pt x="29" y="1"/>
                </a:lnTo>
                <a:lnTo>
                  <a:pt x="38" y="0"/>
                </a:lnTo>
                <a:lnTo>
                  <a:pt x="49" y="1"/>
                </a:lnTo>
                <a:lnTo>
                  <a:pt x="54" y="3"/>
                </a:lnTo>
                <a:lnTo>
                  <a:pt x="59" y="6"/>
                </a:lnTo>
                <a:lnTo>
                  <a:pt x="59" y="6"/>
                </a:lnTo>
                <a:lnTo>
                  <a:pt x="63" y="9"/>
                </a:lnTo>
                <a:lnTo>
                  <a:pt x="66" y="15"/>
                </a:lnTo>
                <a:lnTo>
                  <a:pt x="66" y="23"/>
                </a:lnTo>
                <a:lnTo>
                  <a:pt x="66" y="32"/>
                </a:lnTo>
                <a:lnTo>
                  <a:pt x="66" y="32"/>
                </a:lnTo>
                <a:close/>
                <a:moveTo>
                  <a:pt x="11" y="68"/>
                </a:moveTo>
                <a:lnTo>
                  <a:pt x="11" y="68"/>
                </a:lnTo>
                <a:lnTo>
                  <a:pt x="21" y="68"/>
                </a:lnTo>
                <a:lnTo>
                  <a:pt x="21" y="68"/>
                </a:lnTo>
                <a:lnTo>
                  <a:pt x="26" y="71"/>
                </a:lnTo>
                <a:lnTo>
                  <a:pt x="29" y="74"/>
                </a:lnTo>
                <a:lnTo>
                  <a:pt x="34" y="76"/>
                </a:lnTo>
                <a:lnTo>
                  <a:pt x="40" y="76"/>
                </a:lnTo>
                <a:lnTo>
                  <a:pt x="40" y="76"/>
                </a:lnTo>
                <a:lnTo>
                  <a:pt x="45" y="76"/>
                </a:lnTo>
                <a:lnTo>
                  <a:pt x="49" y="74"/>
                </a:lnTo>
                <a:lnTo>
                  <a:pt x="54" y="71"/>
                </a:lnTo>
                <a:lnTo>
                  <a:pt x="59" y="68"/>
                </a:lnTo>
                <a:lnTo>
                  <a:pt x="59" y="68"/>
                </a:lnTo>
                <a:lnTo>
                  <a:pt x="69" y="68"/>
                </a:lnTo>
                <a:lnTo>
                  <a:pt x="69" y="68"/>
                </a:lnTo>
                <a:lnTo>
                  <a:pt x="74" y="76"/>
                </a:lnTo>
                <a:lnTo>
                  <a:pt x="77" y="84"/>
                </a:lnTo>
                <a:lnTo>
                  <a:pt x="80" y="94"/>
                </a:lnTo>
                <a:lnTo>
                  <a:pt x="80" y="104"/>
                </a:lnTo>
                <a:lnTo>
                  <a:pt x="80" y="104"/>
                </a:lnTo>
                <a:lnTo>
                  <a:pt x="0" y="104"/>
                </a:lnTo>
                <a:lnTo>
                  <a:pt x="0" y="104"/>
                </a:lnTo>
                <a:lnTo>
                  <a:pt x="0" y="94"/>
                </a:lnTo>
                <a:lnTo>
                  <a:pt x="1" y="85"/>
                </a:lnTo>
                <a:lnTo>
                  <a:pt x="4" y="76"/>
                </a:lnTo>
                <a:lnTo>
                  <a:pt x="11" y="68"/>
                </a:lnTo>
                <a:lnTo>
                  <a:pt x="11" y="68"/>
                </a:lnTo>
                <a:close/>
                <a:moveTo>
                  <a:pt x="63" y="35"/>
                </a:moveTo>
                <a:lnTo>
                  <a:pt x="63" y="35"/>
                </a:lnTo>
                <a:lnTo>
                  <a:pt x="60" y="37"/>
                </a:lnTo>
                <a:lnTo>
                  <a:pt x="60" y="37"/>
                </a:lnTo>
                <a:lnTo>
                  <a:pt x="59" y="31"/>
                </a:lnTo>
                <a:lnTo>
                  <a:pt x="59" y="31"/>
                </a:lnTo>
                <a:lnTo>
                  <a:pt x="43" y="32"/>
                </a:lnTo>
                <a:lnTo>
                  <a:pt x="35" y="32"/>
                </a:lnTo>
                <a:lnTo>
                  <a:pt x="26" y="29"/>
                </a:lnTo>
                <a:lnTo>
                  <a:pt x="26" y="29"/>
                </a:lnTo>
                <a:lnTo>
                  <a:pt x="21" y="37"/>
                </a:lnTo>
                <a:lnTo>
                  <a:pt x="21" y="37"/>
                </a:lnTo>
                <a:lnTo>
                  <a:pt x="17" y="35"/>
                </a:lnTo>
                <a:lnTo>
                  <a:pt x="17" y="35"/>
                </a:lnTo>
                <a:lnTo>
                  <a:pt x="17" y="35"/>
                </a:lnTo>
                <a:lnTo>
                  <a:pt x="17" y="35"/>
                </a:lnTo>
                <a:lnTo>
                  <a:pt x="17" y="37"/>
                </a:lnTo>
                <a:lnTo>
                  <a:pt x="17" y="37"/>
                </a:lnTo>
                <a:lnTo>
                  <a:pt x="17" y="42"/>
                </a:lnTo>
                <a:lnTo>
                  <a:pt x="17" y="42"/>
                </a:lnTo>
                <a:lnTo>
                  <a:pt x="20" y="45"/>
                </a:lnTo>
                <a:lnTo>
                  <a:pt x="20" y="45"/>
                </a:lnTo>
                <a:lnTo>
                  <a:pt x="21" y="46"/>
                </a:lnTo>
                <a:lnTo>
                  <a:pt x="21" y="46"/>
                </a:lnTo>
                <a:lnTo>
                  <a:pt x="24" y="53"/>
                </a:lnTo>
                <a:lnTo>
                  <a:pt x="29" y="59"/>
                </a:lnTo>
                <a:lnTo>
                  <a:pt x="29" y="59"/>
                </a:lnTo>
                <a:lnTo>
                  <a:pt x="34" y="62"/>
                </a:lnTo>
                <a:lnTo>
                  <a:pt x="40" y="63"/>
                </a:lnTo>
                <a:lnTo>
                  <a:pt x="40" y="63"/>
                </a:lnTo>
                <a:lnTo>
                  <a:pt x="46" y="62"/>
                </a:lnTo>
                <a:lnTo>
                  <a:pt x="52" y="59"/>
                </a:lnTo>
                <a:lnTo>
                  <a:pt x="52" y="59"/>
                </a:lnTo>
                <a:lnTo>
                  <a:pt x="57" y="53"/>
                </a:lnTo>
                <a:lnTo>
                  <a:pt x="60" y="46"/>
                </a:lnTo>
                <a:lnTo>
                  <a:pt x="60" y="45"/>
                </a:lnTo>
                <a:lnTo>
                  <a:pt x="60" y="45"/>
                </a:lnTo>
                <a:lnTo>
                  <a:pt x="60" y="45"/>
                </a:lnTo>
                <a:lnTo>
                  <a:pt x="63" y="42"/>
                </a:lnTo>
                <a:lnTo>
                  <a:pt x="63" y="42"/>
                </a:lnTo>
                <a:lnTo>
                  <a:pt x="63" y="37"/>
                </a:lnTo>
                <a:lnTo>
                  <a:pt x="63" y="37"/>
                </a:lnTo>
                <a:lnTo>
                  <a:pt x="63" y="35"/>
                </a:lnTo>
                <a:lnTo>
                  <a:pt x="63" y="35"/>
                </a:lnTo>
                <a:lnTo>
                  <a:pt x="63" y="35"/>
                </a:lnTo>
                <a:close/>
                <a:moveTo>
                  <a:pt x="82" y="65"/>
                </a:moveTo>
                <a:lnTo>
                  <a:pt x="82" y="65"/>
                </a:lnTo>
                <a:lnTo>
                  <a:pt x="77" y="66"/>
                </a:lnTo>
                <a:lnTo>
                  <a:pt x="77" y="66"/>
                </a:lnTo>
                <a:lnTo>
                  <a:pt x="80" y="71"/>
                </a:lnTo>
                <a:lnTo>
                  <a:pt x="82" y="77"/>
                </a:lnTo>
                <a:lnTo>
                  <a:pt x="85" y="90"/>
                </a:lnTo>
                <a:lnTo>
                  <a:pt x="127" y="90"/>
                </a:lnTo>
                <a:lnTo>
                  <a:pt x="127" y="90"/>
                </a:lnTo>
                <a:lnTo>
                  <a:pt x="127" y="84"/>
                </a:lnTo>
                <a:lnTo>
                  <a:pt x="124" y="76"/>
                </a:lnTo>
                <a:lnTo>
                  <a:pt x="117" y="70"/>
                </a:lnTo>
                <a:lnTo>
                  <a:pt x="114" y="66"/>
                </a:lnTo>
                <a:lnTo>
                  <a:pt x="110" y="63"/>
                </a:lnTo>
                <a:lnTo>
                  <a:pt x="110" y="63"/>
                </a:lnTo>
                <a:lnTo>
                  <a:pt x="103" y="68"/>
                </a:lnTo>
                <a:lnTo>
                  <a:pt x="96" y="70"/>
                </a:lnTo>
                <a:lnTo>
                  <a:pt x="96" y="70"/>
                </a:lnTo>
                <a:lnTo>
                  <a:pt x="88" y="68"/>
                </a:lnTo>
                <a:lnTo>
                  <a:pt x="82" y="65"/>
                </a:lnTo>
                <a:lnTo>
                  <a:pt x="82" y="65"/>
                </a:lnTo>
                <a:close/>
                <a:moveTo>
                  <a:pt x="110" y="48"/>
                </a:moveTo>
                <a:lnTo>
                  <a:pt x="110" y="48"/>
                </a:lnTo>
                <a:lnTo>
                  <a:pt x="110" y="35"/>
                </a:lnTo>
                <a:lnTo>
                  <a:pt x="110" y="35"/>
                </a:lnTo>
                <a:lnTo>
                  <a:pt x="97" y="37"/>
                </a:lnTo>
                <a:lnTo>
                  <a:pt x="90" y="37"/>
                </a:lnTo>
                <a:lnTo>
                  <a:pt x="82" y="35"/>
                </a:lnTo>
                <a:lnTo>
                  <a:pt x="82" y="45"/>
                </a:lnTo>
                <a:lnTo>
                  <a:pt x="82" y="45"/>
                </a:lnTo>
                <a:lnTo>
                  <a:pt x="82" y="46"/>
                </a:lnTo>
                <a:lnTo>
                  <a:pt x="82" y="46"/>
                </a:lnTo>
                <a:lnTo>
                  <a:pt x="83" y="51"/>
                </a:lnTo>
                <a:lnTo>
                  <a:pt x="86" y="54"/>
                </a:lnTo>
                <a:lnTo>
                  <a:pt x="91" y="57"/>
                </a:lnTo>
                <a:lnTo>
                  <a:pt x="96" y="59"/>
                </a:lnTo>
                <a:lnTo>
                  <a:pt x="96" y="59"/>
                </a:lnTo>
                <a:lnTo>
                  <a:pt x="100" y="57"/>
                </a:lnTo>
                <a:lnTo>
                  <a:pt x="105" y="56"/>
                </a:lnTo>
                <a:lnTo>
                  <a:pt x="108" y="51"/>
                </a:lnTo>
                <a:lnTo>
                  <a:pt x="110" y="48"/>
                </a:lnTo>
                <a:lnTo>
                  <a:pt x="110" y="48"/>
                </a:lnTo>
                <a:close/>
              </a:path>
            </a:pathLst>
          </a:custGeom>
          <a:solidFill>
            <a:schemeClr val="accent3"/>
          </a:solidFill>
          <a:ln>
            <a:noFill/>
          </a:ln>
          <a:extLst/>
        </p:spPr>
        <p:txBody>
          <a:bodyPr vert="horz" wrap="square" lIns="84406" tIns="42203" rIns="84406" bIns="42203" numCol="1" anchor="t" anchorCtr="0" compatLnSpc="1">
            <a:prstTxWarp prst="textNoShape">
              <a:avLst/>
            </a:prstTxWarp>
          </a:bodyPr>
          <a:lstStyle/>
          <a:p>
            <a:endParaRPr lang="en-US" dirty="0"/>
          </a:p>
        </p:txBody>
      </p:sp>
      <p:sp>
        <p:nvSpPr>
          <p:cNvPr id="39" name="Slide Number Placeholder 5"/>
          <p:cNvSpPr>
            <a:spLocks noGrp="1"/>
          </p:cNvSpPr>
          <p:nvPr>
            <p:ph type="sldNum" sz="quarter" idx="4"/>
          </p:nvPr>
        </p:nvSpPr>
        <p:spPr>
          <a:xfrm>
            <a:off x="386471" y="6494812"/>
            <a:ext cx="792088" cy="113557"/>
          </a:xfrm>
        </p:spPr>
        <p:txBody>
          <a:bodyPr/>
          <a:lstStyle/>
          <a:p>
            <a:pPr algn="l"/>
            <a:r>
              <a:rPr lang="en-GB" dirty="0" smtClean="0">
                <a:solidFill>
                  <a:schemeClr val="tx1"/>
                </a:solidFill>
              </a:rPr>
              <a:t>69</a:t>
            </a:r>
            <a:endParaRPr lang="en-GB" dirty="0">
              <a:solidFill>
                <a:schemeClr val="tx1"/>
              </a:solidFill>
            </a:endParaRPr>
          </a:p>
        </p:txBody>
      </p:sp>
    </p:spTree>
    <p:extLst>
      <p:ext uri="{BB962C8B-B14F-4D97-AF65-F5344CB8AC3E}">
        <p14:creationId xmlns:p14="http://schemas.microsoft.com/office/powerpoint/2010/main" val="31143788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2"/>
          <p:cNvSpPr>
            <a:spLocks noGrp="1" noChangeArrowheads="1"/>
          </p:cNvSpPr>
          <p:nvPr>
            <p:ph type="title"/>
          </p:nvPr>
        </p:nvSpPr>
        <p:spPr/>
        <p:txBody>
          <a:bodyPr/>
          <a:lstStyle/>
          <a:p>
            <a:pPr eaLnBrk="1" hangingPunct="1"/>
            <a:r>
              <a:rPr lang="en-GB" sz="2400" smtClean="0"/>
              <a:t>Action Brainstorm</a:t>
            </a:r>
            <a:r>
              <a:rPr lang="en-GB" smtClean="0"/>
              <a:t/>
            </a:r>
            <a:br>
              <a:rPr lang="en-GB" smtClean="0"/>
            </a:br>
            <a:r>
              <a:rPr lang="en-GB" sz="1800" b="1" smtClean="0">
                <a:solidFill>
                  <a:srgbClr val="99CC33"/>
                </a:solidFill>
                <a:cs typeface="Arial" pitchFamily="34" charset="0"/>
              </a:rPr>
              <a:t>Note down all the ideas</a:t>
            </a:r>
          </a:p>
        </p:txBody>
      </p:sp>
      <p:sp>
        <p:nvSpPr>
          <p:cNvPr id="130052" name="Slide Number Placeholder 5"/>
          <p:cNvSpPr>
            <a:spLocks noGrp="1"/>
          </p:cNvSpPr>
          <p:nvPr>
            <p:ph type="sldNum" sz="quarter" idx="11"/>
          </p:nvPr>
        </p:nvSpPr>
        <p:spPr>
          <a:noFill/>
        </p:spPr>
        <p:txBody>
          <a:bodyPr/>
          <a:lstStyle/>
          <a:p>
            <a:fld id="{5FEFF596-6E99-4480-8E43-76C3090D8736}" type="slidenum">
              <a:rPr lang="en-GB" altLang="en-GB"/>
              <a:pPr/>
              <a:t>7</a:t>
            </a:fld>
            <a:endParaRPr lang="en-GB" altLang="en-GB"/>
          </a:p>
        </p:txBody>
      </p:sp>
      <p:sp>
        <p:nvSpPr>
          <p:cNvPr id="130053" name="Rectangle 5"/>
          <p:cNvSpPr>
            <a:spLocks noGrp="1" noChangeArrowheads="1"/>
          </p:cNvSpPr>
          <p:nvPr>
            <p:ph type="body" sz="half" idx="4294967295"/>
          </p:nvPr>
        </p:nvSpPr>
        <p:spPr>
          <a:xfrm>
            <a:off x="688975" y="3971925"/>
            <a:ext cx="8455025" cy="898525"/>
          </a:xfrm>
          <a:noFill/>
          <a:ln>
            <a:noFill/>
          </a:ln>
        </p:spPr>
        <p:txBody>
          <a:bodyPr lIns="72000" tIns="72000" rIns="72000" bIns="72000"/>
          <a:lstStyle/>
          <a:p>
            <a:pPr marL="285750" indent="-285750" eaLnBrk="1" hangingPunct="1">
              <a:buFont typeface="Wingdings" panose="05000000000000000000" pitchFamily="2" charset="2"/>
              <a:buChar char="§"/>
            </a:pPr>
            <a:r>
              <a:rPr lang="en-GB" sz="1600" dirty="0" smtClean="0"/>
              <a:t>To get to an implemented future state value stream a series of changes are required</a:t>
            </a:r>
          </a:p>
          <a:p>
            <a:pPr marL="285750" indent="-285750" eaLnBrk="1" hangingPunct="1">
              <a:buFont typeface="Wingdings" panose="05000000000000000000" pitchFamily="2" charset="2"/>
              <a:buChar char="§"/>
            </a:pPr>
            <a:r>
              <a:rPr lang="en-GB" sz="1600" dirty="0" smtClean="0"/>
              <a:t>Brainstorm all the actions that need to occur to go from the current state to the future state on post-its</a:t>
            </a:r>
          </a:p>
        </p:txBody>
      </p:sp>
      <p:grpSp>
        <p:nvGrpSpPr>
          <p:cNvPr id="130054" name="Group 6"/>
          <p:cNvGrpSpPr>
            <a:grpSpLocks/>
          </p:cNvGrpSpPr>
          <p:nvPr/>
        </p:nvGrpSpPr>
        <p:grpSpPr bwMode="auto">
          <a:xfrm>
            <a:off x="184150" y="1052513"/>
            <a:ext cx="2736850" cy="2233612"/>
            <a:chOff x="385" y="663"/>
            <a:chExt cx="4717" cy="2515"/>
          </a:xfrm>
        </p:grpSpPr>
        <p:pic>
          <p:nvPicPr>
            <p:cNvPr id="13007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 y="663"/>
              <a:ext cx="4717" cy="2515"/>
            </a:xfrm>
            <a:prstGeom prst="rect">
              <a:avLst/>
            </a:prstGeom>
            <a:noFill/>
            <a:ln w="9525">
              <a:noFill/>
              <a:miter lim="800000"/>
              <a:headEnd/>
              <a:tailEnd/>
            </a:ln>
          </p:spPr>
        </p:pic>
        <p:sp>
          <p:nvSpPr>
            <p:cNvPr id="130074" name="Rectangle 8"/>
            <p:cNvSpPr>
              <a:spLocks noChangeArrowheads="1"/>
            </p:cNvSpPr>
            <p:nvPr/>
          </p:nvSpPr>
          <p:spPr bwMode="auto">
            <a:xfrm>
              <a:off x="567" y="1298"/>
              <a:ext cx="227" cy="136"/>
            </a:xfrm>
            <a:prstGeom prst="rect">
              <a:avLst/>
            </a:prstGeom>
            <a:solidFill>
              <a:srgbClr val="FFCC99"/>
            </a:solidFill>
            <a:ln w="9525">
              <a:noFill/>
              <a:miter lim="800000"/>
              <a:headEnd/>
              <a:tailEnd/>
            </a:ln>
          </p:spPr>
          <p:txBody>
            <a:bodyPr lIns="3600" tIns="3600" rIns="3600" bIns="3600" anchor="ctr"/>
            <a:lstStyle/>
            <a:p>
              <a:pPr algn="ctr"/>
              <a:r>
                <a:rPr lang="en-GB" sz="200" b="0">
                  <a:solidFill>
                    <a:srgbClr val="000066"/>
                  </a:solidFill>
                </a:rPr>
                <a:t>Over processing – order entry is input into two separate screens</a:t>
              </a:r>
            </a:p>
          </p:txBody>
        </p:sp>
      </p:grpSp>
      <p:pic>
        <p:nvPicPr>
          <p:cNvPr id="130055"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b="48642"/>
          <a:stretch>
            <a:fillRect/>
          </a:stretch>
        </p:blipFill>
        <p:spPr bwMode="auto">
          <a:xfrm>
            <a:off x="6227763" y="1700213"/>
            <a:ext cx="2736850" cy="1152525"/>
          </a:xfrm>
          <a:prstGeom prst="rect">
            <a:avLst/>
          </a:prstGeom>
          <a:solidFill>
            <a:srgbClr val="92D400"/>
          </a:solidFill>
          <a:ln w="9525">
            <a:noFill/>
            <a:miter lim="800000"/>
            <a:headEnd/>
            <a:tailEnd/>
          </a:ln>
        </p:spPr>
      </p:pic>
      <p:sp>
        <p:nvSpPr>
          <p:cNvPr id="130056" name="AutoShape 11"/>
          <p:cNvSpPr>
            <a:spLocks noChangeArrowheads="1"/>
          </p:cNvSpPr>
          <p:nvPr/>
        </p:nvSpPr>
        <p:spPr bwMode="auto">
          <a:xfrm>
            <a:off x="6605588" y="2200275"/>
            <a:ext cx="423862" cy="222250"/>
          </a:xfrm>
          <a:prstGeom prst="irregularSeal2">
            <a:avLst/>
          </a:prstGeom>
          <a:solidFill>
            <a:srgbClr val="92D400"/>
          </a:solidFill>
          <a:ln w="9525">
            <a:noFill/>
            <a:miter lim="800000"/>
            <a:headEnd/>
            <a:tailEnd/>
          </a:ln>
        </p:spPr>
        <p:txBody>
          <a:bodyPr anchor="ctr"/>
          <a:lstStyle/>
          <a:p>
            <a:pPr algn="ctr"/>
            <a:endParaRPr lang="en-US" sz="200" b="0">
              <a:solidFill>
                <a:srgbClr val="000066"/>
              </a:solidFill>
            </a:endParaRPr>
          </a:p>
        </p:txBody>
      </p:sp>
      <p:sp>
        <p:nvSpPr>
          <p:cNvPr id="130057" name="AutoShape 12"/>
          <p:cNvSpPr>
            <a:spLocks noChangeArrowheads="1"/>
          </p:cNvSpPr>
          <p:nvPr/>
        </p:nvSpPr>
        <p:spPr bwMode="auto">
          <a:xfrm>
            <a:off x="7218363" y="2236788"/>
            <a:ext cx="471487" cy="223837"/>
          </a:xfrm>
          <a:prstGeom prst="irregularSeal2">
            <a:avLst/>
          </a:prstGeom>
          <a:solidFill>
            <a:srgbClr val="92D400"/>
          </a:solidFill>
          <a:ln w="9525">
            <a:noFill/>
            <a:miter lim="800000"/>
            <a:headEnd/>
            <a:tailEnd/>
          </a:ln>
        </p:spPr>
        <p:txBody>
          <a:bodyPr anchor="ctr"/>
          <a:lstStyle/>
          <a:p>
            <a:pPr algn="ctr"/>
            <a:endParaRPr lang="en-US" sz="1200" b="0">
              <a:solidFill>
                <a:srgbClr val="000066"/>
              </a:solidFill>
            </a:endParaRPr>
          </a:p>
        </p:txBody>
      </p:sp>
      <p:sp>
        <p:nvSpPr>
          <p:cNvPr id="130058" name="AutoShape 13"/>
          <p:cNvSpPr>
            <a:spLocks noChangeArrowheads="1"/>
          </p:cNvSpPr>
          <p:nvPr/>
        </p:nvSpPr>
        <p:spPr bwMode="auto">
          <a:xfrm>
            <a:off x="2987675" y="1412875"/>
            <a:ext cx="3168650" cy="1655763"/>
          </a:xfrm>
          <a:prstGeom prst="rightArrow">
            <a:avLst>
              <a:gd name="adj1" fmla="val 50000"/>
              <a:gd name="adj2" fmla="val 47843"/>
            </a:avLst>
          </a:prstGeom>
          <a:solidFill>
            <a:srgbClr val="00A1DE"/>
          </a:solidFill>
          <a:ln w="9525">
            <a:noFill/>
            <a:miter lim="800000"/>
            <a:headEnd/>
            <a:tailEnd/>
          </a:ln>
        </p:spPr>
        <p:txBody>
          <a:bodyPr anchor="ctr"/>
          <a:lstStyle/>
          <a:p>
            <a:pPr algn="ctr"/>
            <a:r>
              <a:rPr lang="en-GB" sz="1400" b="0">
                <a:solidFill>
                  <a:srgbClr val="FFFFFF"/>
                </a:solidFill>
              </a:rPr>
              <a:t>Actions required to implement the future state</a:t>
            </a:r>
          </a:p>
        </p:txBody>
      </p:sp>
      <p:sp>
        <p:nvSpPr>
          <p:cNvPr id="130059" name="Line 20"/>
          <p:cNvSpPr>
            <a:spLocks noChangeShapeType="1"/>
          </p:cNvSpPr>
          <p:nvPr/>
        </p:nvSpPr>
        <p:spPr bwMode="auto">
          <a:xfrm flipH="1">
            <a:off x="6804025" y="1125538"/>
            <a:ext cx="144463" cy="1079500"/>
          </a:xfrm>
          <a:prstGeom prst="line">
            <a:avLst/>
          </a:prstGeom>
          <a:noFill/>
          <a:ln w="9525">
            <a:solidFill>
              <a:schemeClr val="accent1"/>
            </a:solidFill>
            <a:round/>
            <a:headEnd/>
            <a:tailEnd type="triangle" w="med" len="med"/>
          </a:ln>
        </p:spPr>
        <p:txBody>
          <a:bodyPr/>
          <a:lstStyle/>
          <a:p>
            <a:endParaRPr lang="en-GB"/>
          </a:p>
        </p:txBody>
      </p:sp>
      <p:pic>
        <p:nvPicPr>
          <p:cNvPr id="130060" name="Picture 22" descr="MPj04304740000[1]"/>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96900" y="5330825"/>
            <a:ext cx="1081088" cy="1081088"/>
          </a:xfrm>
          <a:prstGeom prst="rect">
            <a:avLst/>
          </a:prstGeom>
          <a:noFill/>
          <a:ln w="9525">
            <a:noFill/>
            <a:miter lim="800000"/>
            <a:headEnd/>
            <a:tailEnd/>
          </a:ln>
        </p:spPr>
      </p:pic>
      <p:sp>
        <p:nvSpPr>
          <p:cNvPr id="130061" name="Text Box 23"/>
          <p:cNvSpPr txBox="1">
            <a:spLocks noChangeArrowheads="1"/>
          </p:cNvSpPr>
          <p:nvPr/>
        </p:nvSpPr>
        <p:spPr bwMode="auto">
          <a:xfrm>
            <a:off x="1692275" y="5153025"/>
            <a:ext cx="7200900" cy="1169988"/>
          </a:xfrm>
          <a:prstGeom prst="rect">
            <a:avLst/>
          </a:prstGeom>
          <a:noFill/>
          <a:ln w="9525">
            <a:noFill/>
            <a:miter lim="800000"/>
            <a:headEnd/>
            <a:tailEnd/>
          </a:ln>
        </p:spPr>
        <p:txBody>
          <a:bodyPr>
            <a:spAutoFit/>
          </a:bodyPr>
          <a:lstStyle/>
          <a:p>
            <a:pPr marL="174625" indent="-174625">
              <a:spcBef>
                <a:spcPct val="50000"/>
              </a:spcBef>
              <a:buFont typeface="Arial" pitchFamily="34" charset="0"/>
              <a:buChar char="•"/>
            </a:pPr>
            <a:r>
              <a:rPr lang="en-GB" sz="1400" b="0" i="1" dirty="0">
                <a:solidFill>
                  <a:srgbClr val="000066"/>
                </a:solidFill>
              </a:rPr>
              <a:t>Use verbs, not nouns, to describe the actions that need to be taken</a:t>
            </a:r>
          </a:p>
          <a:p>
            <a:pPr marL="174625" indent="-174625">
              <a:spcBef>
                <a:spcPct val="50000"/>
              </a:spcBef>
              <a:buFont typeface="Arial" pitchFamily="34" charset="0"/>
              <a:buChar char="•"/>
            </a:pPr>
            <a:r>
              <a:rPr lang="en-GB" sz="1400" b="0" i="1" dirty="0">
                <a:solidFill>
                  <a:srgbClr val="000066"/>
                </a:solidFill>
              </a:rPr>
              <a:t>Don’t forget about the enablers that are documented on the future state map</a:t>
            </a:r>
          </a:p>
          <a:p>
            <a:pPr marL="174625" indent="-174625">
              <a:spcBef>
                <a:spcPct val="50000"/>
              </a:spcBef>
              <a:buFont typeface="Arial" pitchFamily="34" charset="0"/>
              <a:buChar char="•"/>
            </a:pPr>
            <a:r>
              <a:rPr lang="en-GB" sz="1400" b="0" i="1" dirty="0">
                <a:solidFill>
                  <a:srgbClr val="000066"/>
                </a:solidFill>
              </a:rPr>
              <a:t>Refer back to the wastes when considering the actions and check that they have been addressed</a:t>
            </a:r>
          </a:p>
        </p:txBody>
      </p:sp>
      <p:sp>
        <p:nvSpPr>
          <p:cNvPr id="130062" name="Rectangle 24"/>
          <p:cNvSpPr>
            <a:spLocks noChangeArrowheads="1"/>
          </p:cNvSpPr>
          <p:nvPr/>
        </p:nvSpPr>
        <p:spPr bwMode="auto">
          <a:xfrm>
            <a:off x="355602" y="5013325"/>
            <a:ext cx="8461373" cy="1439863"/>
          </a:xfrm>
          <a:prstGeom prst="rect">
            <a:avLst/>
          </a:prstGeom>
          <a:noFill/>
          <a:ln w="9525">
            <a:solidFill>
              <a:schemeClr val="accent3"/>
            </a:solidFill>
            <a:miter lim="800000"/>
            <a:headEnd/>
            <a:tailEnd/>
          </a:ln>
        </p:spPr>
        <p:txBody>
          <a:bodyPr wrap="none" anchor="ctr"/>
          <a:lstStyle/>
          <a:p>
            <a:endParaRPr lang="en-US" b="0">
              <a:solidFill>
                <a:srgbClr val="000066"/>
              </a:solidFill>
            </a:endParaRPr>
          </a:p>
        </p:txBody>
      </p:sp>
      <p:sp>
        <p:nvSpPr>
          <p:cNvPr id="140315" name="AutoShape 27"/>
          <p:cNvSpPr>
            <a:spLocks noChangeArrowheads="1"/>
          </p:cNvSpPr>
          <p:nvPr/>
        </p:nvSpPr>
        <p:spPr bwMode="auto">
          <a:xfrm>
            <a:off x="6418263" y="704850"/>
            <a:ext cx="2232025" cy="911225"/>
          </a:xfrm>
          <a:prstGeom prst="irregularSeal2">
            <a:avLst/>
          </a:prstGeom>
          <a:solidFill>
            <a:srgbClr val="92D400"/>
          </a:solidFill>
          <a:ln w="9525">
            <a:noFill/>
            <a:miter lim="800000"/>
            <a:headEnd/>
            <a:tailEnd/>
          </a:ln>
          <a:effectLst/>
        </p:spPr>
        <p:txBody>
          <a:bodyPr anchor="ctr"/>
          <a:lstStyle/>
          <a:p>
            <a:pPr algn="ctr">
              <a:defRPr/>
            </a:pPr>
            <a:r>
              <a:rPr lang="en-GB" sz="1200" b="0" dirty="0">
                <a:solidFill>
                  <a:srgbClr val="000066"/>
                </a:solidFill>
                <a:cs typeface="+mn-cs"/>
              </a:rPr>
              <a:t>Inputs to one screen</a:t>
            </a:r>
          </a:p>
        </p:txBody>
      </p:sp>
      <p:sp>
        <p:nvSpPr>
          <p:cNvPr id="23" name="Rounded Rectangle 22"/>
          <p:cNvSpPr/>
          <p:nvPr/>
        </p:nvSpPr>
        <p:spPr bwMode="auto">
          <a:xfrm>
            <a:off x="2990850" y="3228975"/>
            <a:ext cx="1114425" cy="542925"/>
          </a:xfrm>
          <a:prstGeom prst="roundRect">
            <a:avLst/>
          </a:prstGeom>
          <a:solidFill>
            <a:schemeClr val="accent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b="0" dirty="0">
                <a:solidFill>
                  <a:schemeClr val="bg1"/>
                </a:solidFill>
              </a:rPr>
              <a:t>Install printer for invoice preparer</a:t>
            </a:r>
          </a:p>
        </p:txBody>
      </p:sp>
      <p:sp>
        <p:nvSpPr>
          <p:cNvPr id="28" name="Freeform 27"/>
          <p:cNvSpPr/>
          <p:nvPr/>
        </p:nvSpPr>
        <p:spPr bwMode="auto">
          <a:xfrm>
            <a:off x="3524250" y="2705100"/>
            <a:ext cx="606425" cy="523875"/>
          </a:xfrm>
          <a:custGeom>
            <a:avLst/>
            <a:gdLst>
              <a:gd name="connsiteX0" fmla="*/ 0 w 606425"/>
              <a:gd name="connsiteY0" fmla="*/ 523875 h 523875"/>
              <a:gd name="connsiteX1" fmla="*/ 130175 w 606425"/>
              <a:gd name="connsiteY1" fmla="*/ 263525 h 523875"/>
              <a:gd name="connsiteX2" fmla="*/ 606425 w 606425"/>
              <a:gd name="connsiteY2" fmla="*/ 0 h 523875"/>
            </a:gdLst>
            <a:ahLst/>
            <a:cxnLst>
              <a:cxn ang="0">
                <a:pos x="connsiteX0" y="connsiteY0"/>
              </a:cxn>
              <a:cxn ang="0">
                <a:pos x="connsiteX1" y="connsiteY1"/>
              </a:cxn>
              <a:cxn ang="0">
                <a:pos x="connsiteX2" y="connsiteY2"/>
              </a:cxn>
            </a:cxnLst>
            <a:rect l="l" t="t" r="r" b="b"/>
            <a:pathLst>
              <a:path w="606425" h="523875">
                <a:moveTo>
                  <a:pt x="0" y="523875"/>
                </a:moveTo>
                <a:cubicBezTo>
                  <a:pt x="14552" y="437356"/>
                  <a:pt x="29104" y="350837"/>
                  <a:pt x="130175" y="263525"/>
                </a:cubicBezTo>
                <a:cubicBezTo>
                  <a:pt x="231246" y="176213"/>
                  <a:pt x="418835" y="88106"/>
                  <a:pt x="606425" y="0"/>
                </a:cubicBezTo>
              </a:path>
            </a:pathLst>
          </a:custGeom>
          <a:ln>
            <a:solidFill>
              <a:schemeClr val="accent1"/>
            </a:solidFill>
            <a:tail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p>
        </p:txBody>
      </p:sp>
      <p:sp>
        <p:nvSpPr>
          <p:cNvPr id="24" name="Rounded Rectangle 23"/>
          <p:cNvSpPr/>
          <p:nvPr/>
        </p:nvSpPr>
        <p:spPr bwMode="auto">
          <a:xfrm>
            <a:off x="4195763" y="3228975"/>
            <a:ext cx="1114425" cy="542925"/>
          </a:xfrm>
          <a:prstGeom prst="roundRect">
            <a:avLst/>
          </a:prstGeom>
          <a:solidFill>
            <a:schemeClr val="accent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b="0" dirty="0">
                <a:solidFill>
                  <a:schemeClr val="bg1"/>
                </a:solidFill>
              </a:rPr>
              <a:t>Mistake proof order entry</a:t>
            </a:r>
          </a:p>
        </p:txBody>
      </p:sp>
      <p:sp>
        <p:nvSpPr>
          <p:cNvPr id="29" name="Freeform 28"/>
          <p:cNvSpPr/>
          <p:nvPr/>
        </p:nvSpPr>
        <p:spPr bwMode="auto">
          <a:xfrm>
            <a:off x="4629150" y="2701925"/>
            <a:ext cx="606425" cy="523875"/>
          </a:xfrm>
          <a:custGeom>
            <a:avLst/>
            <a:gdLst>
              <a:gd name="connsiteX0" fmla="*/ 0 w 606425"/>
              <a:gd name="connsiteY0" fmla="*/ 523875 h 523875"/>
              <a:gd name="connsiteX1" fmla="*/ 130175 w 606425"/>
              <a:gd name="connsiteY1" fmla="*/ 263525 h 523875"/>
              <a:gd name="connsiteX2" fmla="*/ 606425 w 606425"/>
              <a:gd name="connsiteY2" fmla="*/ 0 h 523875"/>
            </a:gdLst>
            <a:ahLst/>
            <a:cxnLst>
              <a:cxn ang="0">
                <a:pos x="connsiteX0" y="connsiteY0"/>
              </a:cxn>
              <a:cxn ang="0">
                <a:pos x="connsiteX1" y="connsiteY1"/>
              </a:cxn>
              <a:cxn ang="0">
                <a:pos x="connsiteX2" y="connsiteY2"/>
              </a:cxn>
            </a:cxnLst>
            <a:rect l="l" t="t" r="r" b="b"/>
            <a:pathLst>
              <a:path w="606425" h="523875">
                <a:moveTo>
                  <a:pt x="0" y="523875"/>
                </a:moveTo>
                <a:cubicBezTo>
                  <a:pt x="14552" y="437356"/>
                  <a:pt x="29104" y="350837"/>
                  <a:pt x="130175" y="263525"/>
                </a:cubicBezTo>
                <a:cubicBezTo>
                  <a:pt x="231246" y="176213"/>
                  <a:pt x="418835" y="88106"/>
                  <a:pt x="606425" y="0"/>
                </a:cubicBezTo>
              </a:path>
            </a:pathLst>
          </a:custGeom>
          <a:ln>
            <a:solidFill>
              <a:schemeClr val="accent1"/>
            </a:solidFill>
            <a:tail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p>
        </p:txBody>
      </p:sp>
      <p:sp>
        <p:nvSpPr>
          <p:cNvPr id="25" name="Rounded Rectangle 24"/>
          <p:cNvSpPr/>
          <p:nvPr/>
        </p:nvSpPr>
        <p:spPr bwMode="auto">
          <a:xfrm>
            <a:off x="2990850" y="700088"/>
            <a:ext cx="1114425" cy="542925"/>
          </a:xfrm>
          <a:prstGeom prst="roundRect">
            <a:avLst/>
          </a:prstGeom>
          <a:solidFill>
            <a:schemeClr val="accent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b="0" dirty="0">
                <a:solidFill>
                  <a:schemeClr val="bg1"/>
                </a:solidFill>
              </a:rPr>
              <a:t>Implement 5S filing - contracts</a:t>
            </a:r>
          </a:p>
        </p:txBody>
      </p:sp>
      <p:sp>
        <p:nvSpPr>
          <p:cNvPr id="31" name="Freeform 30"/>
          <p:cNvSpPr/>
          <p:nvPr/>
        </p:nvSpPr>
        <p:spPr bwMode="auto">
          <a:xfrm flipV="1">
            <a:off x="3521075" y="1244600"/>
            <a:ext cx="606425" cy="523875"/>
          </a:xfrm>
          <a:custGeom>
            <a:avLst/>
            <a:gdLst>
              <a:gd name="connsiteX0" fmla="*/ 0 w 606425"/>
              <a:gd name="connsiteY0" fmla="*/ 523875 h 523875"/>
              <a:gd name="connsiteX1" fmla="*/ 130175 w 606425"/>
              <a:gd name="connsiteY1" fmla="*/ 263525 h 523875"/>
              <a:gd name="connsiteX2" fmla="*/ 606425 w 606425"/>
              <a:gd name="connsiteY2" fmla="*/ 0 h 523875"/>
            </a:gdLst>
            <a:ahLst/>
            <a:cxnLst>
              <a:cxn ang="0">
                <a:pos x="connsiteX0" y="connsiteY0"/>
              </a:cxn>
              <a:cxn ang="0">
                <a:pos x="connsiteX1" y="connsiteY1"/>
              </a:cxn>
              <a:cxn ang="0">
                <a:pos x="connsiteX2" y="connsiteY2"/>
              </a:cxn>
            </a:cxnLst>
            <a:rect l="l" t="t" r="r" b="b"/>
            <a:pathLst>
              <a:path w="606425" h="523875">
                <a:moveTo>
                  <a:pt x="0" y="523875"/>
                </a:moveTo>
                <a:cubicBezTo>
                  <a:pt x="14552" y="437356"/>
                  <a:pt x="29104" y="350837"/>
                  <a:pt x="130175" y="263525"/>
                </a:cubicBezTo>
                <a:cubicBezTo>
                  <a:pt x="231246" y="176213"/>
                  <a:pt x="418835" y="88106"/>
                  <a:pt x="606425" y="0"/>
                </a:cubicBezTo>
              </a:path>
            </a:pathLst>
          </a:custGeom>
          <a:ln>
            <a:solidFill>
              <a:schemeClr val="accent1"/>
            </a:solidFill>
            <a:tail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p>
        </p:txBody>
      </p:sp>
      <p:sp>
        <p:nvSpPr>
          <p:cNvPr id="26" name="Rounded Rectangle 25"/>
          <p:cNvSpPr/>
          <p:nvPr/>
        </p:nvSpPr>
        <p:spPr bwMode="auto">
          <a:xfrm>
            <a:off x="4195763" y="700088"/>
            <a:ext cx="1114425" cy="542925"/>
          </a:xfrm>
          <a:prstGeom prst="roundRect">
            <a:avLst/>
          </a:prstGeom>
          <a:solidFill>
            <a:schemeClr val="accent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b="0" dirty="0">
                <a:solidFill>
                  <a:schemeClr val="bg1"/>
                </a:solidFill>
              </a:rPr>
              <a:t>Develop skills matrix – input team</a:t>
            </a:r>
          </a:p>
        </p:txBody>
      </p:sp>
      <p:sp>
        <p:nvSpPr>
          <p:cNvPr id="32" name="Freeform 31"/>
          <p:cNvSpPr/>
          <p:nvPr/>
        </p:nvSpPr>
        <p:spPr bwMode="auto">
          <a:xfrm flipV="1">
            <a:off x="4638675" y="1244600"/>
            <a:ext cx="606425" cy="523875"/>
          </a:xfrm>
          <a:custGeom>
            <a:avLst/>
            <a:gdLst>
              <a:gd name="connsiteX0" fmla="*/ 0 w 606425"/>
              <a:gd name="connsiteY0" fmla="*/ 523875 h 523875"/>
              <a:gd name="connsiteX1" fmla="*/ 130175 w 606425"/>
              <a:gd name="connsiteY1" fmla="*/ 263525 h 523875"/>
              <a:gd name="connsiteX2" fmla="*/ 606425 w 606425"/>
              <a:gd name="connsiteY2" fmla="*/ 0 h 523875"/>
            </a:gdLst>
            <a:ahLst/>
            <a:cxnLst>
              <a:cxn ang="0">
                <a:pos x="connsiteX0" y="connsiteY0"/>
              </a:cxn>
              <a:cxn ang="0">
                <a:pos x="connsiteX1" y="connsiteY1"/>
              </a:cxn>
              <a:cxn ang="0">
                <a:pos x="connsiteX2" y="connsiteY2"/>
              </a:cxn>
            </a:cxnLst>
            <a:rect l="l" t="t" r="r" b="b"/>
            <a:pathLst>
              <a:path w="606425" h="523875">
                <a:moveTo>
                  <a:pt x="0" y="523875"/>
                </a:moveTo>
                <a:cubicBezTo>
                  <a:pt x="14552" y="437356"/>
                  <a:pt x="29104" y="350837"/>
                  <a:pt x="130175" y="263525"/>
                </a:cubicBezTo>
                <a:cubicBezTo>
                  <a:pt x="231246" y="176213"/>
                  <a:pt x="418835" y="88106"/>
                  <a:pt x="606425" y="0"/>
                </a:cubicBezTo>
              </a:path>
            </a:pathLst>
          </a:custGeom>
          <a:ln>
            <a:solidFill>
              <a:schemeClr val="accent1"/>
            </a:solidFill>
            <a:tail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p>
        </p:txBody>
      </p:sp>
      <p:sp>
        <p:nvSpPr>
          <p:cNvPr id="130072" name="Rectangle 26"/>
          <p:cNvSpPr>
            <a:spLocks noChangeArrowheads="1"/>
          </p:cNvSpPr>
          <p:nvPr/>
        </p:nvSpPr>
        <p:spPr bwMode="auto">
          <a:xfrm>
            <a:off x="474663" y="5102225"/>
            <a:ext cx="1198562" cy="369888"/>
          </a:xfrm>
          <a:prstGeom prst="rect">
            <a:avLst/>
          </a:prstGeom>
          <a:noFill/>
          <a:ln w="9525">
            <a:noFill/>
            <a:miter lim="800000"/>
            <a:headEnd/>
            <a:tailEnd/>
          </a:ln>
        </p:spPr>
        <p:txBody>
          <a:bodyPr wrap="none">
            <a:spAutoFit/>
          </a:bodyPr>
          <a:lstStyle/>
          <a:p>
            <a:pPr marL="268288" indent="-174625">
              <a:tabLst>
                <a:tab pos="1166813" algn="l"/>
              </a:tabLst>
            </a:pPr>
            <a:r>
              <a:rPr lang="en-US" i="1">
                <a:solidFill>
                  <a:srgbClr val="000066"/>
                </a:solidFill>
              </a:rPr>
              <a:t>Hot Tips</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p:cNvSpPr>
            <a:spLocks noGrp="1"/>
          </p:cNvSpPr>
          <p:nvPr>
            <p:ph type="title"/>
          </p:nvPr>
        </p:nvSpPr>
        <p:spPr/>
        <p:txBody>
          <a:bodyPr/>
          <a:lstStyle/>
          <a:p>
            <a:r>
              <a:rPr lang="en-GB" smtClean="0"/>
              <a:t>Final Thoughts and Q&amp;A Session </a:t>
            </a:r>
            <a:br>
              <a:rPr lang="en-GB" smtClean="0"/>
            </a:br>
            <a:r>
              <a:rPr lang="en-GB" sz="1800" b="1" smtClean="0">
                <a:solidFill>
                  <a:srgbClr val="99CC33"/>
                </a:solidFill>
              </a:rPr>
              <a:t>Ask away...</a:t>
            </a:r>
            <a:endParaRPr lang="en-GB" sz="1800" smtClean="0"/>
          </a:p>
        </p:txBody>
      </p:sp>
      <p:sp>
        <p:nvSpPr>
          <p:cNvPr id="173059" name="Slide Number Placeholder 4"/>
          <p:cNvSpPr>
            <a:spLocks noGrp="1"/>
          </p:cNvSpPr>
          <p:nvPr>
            <p:ph type="sldNum" sz="quarter" idx="11"/>
          </p:nvPr>
        </p:nvSpPr>
        <p:spPr>
          <a:noFill/>
        </p:spPr>
        <p:txBody>
          <a:bodyPr/>
          <a:lstStyle/>
          <a:p>
            <a:fld id="{9D2F1D43-A48D-4FAA-B74B-C057036C4F29}" type="slidenum">
              <a:rPr lang="en-GB" altLang="en-GB"/>
              <a:pPr/>
              <a:t>70</a:t>
            </a:fld>
            <a:endParaRPr lang="en-GB" altLang="en-GB"/>
          </a:p>
        </p:txBody>
      </p:sp>
      <p:pic>
        <p:nvPicPr>
          <p:cNvPr id="173060" name="Picture 4" descr="ORG004_wso_obj"/>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181579" y="1015999"/>
            <a:ext cx="2809875" cy="5646058"/>
          </a:xfrm>
          <a:prstGeom prst="rect">
            <a:avLst/>
          </a:prstGeom>
          <a:noFill/>
          <a:ln w="9525">
            <a:noFill/>
            <a:miter lim="800000"/>
            <a:headEnd/>
            <a:tailEnd/>
          </a:ln>
        </p:spPr>
      </p:pic>
    </p:spTree>
    <p:extLst>
      <p:ext uri="{BB962C8B-B14F-4D97-AF65-F5344CB8AC3E}">
        <p14:creationId xmlns:p14="http://schemas.microsoft.com/office/powerpoint/2010/main" val="36286243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p:cNvSpPr>
            <a:spLocks noGrp="1"/>
          </p:cNvSpPr>
          <p:nvPr>
            <p:ph type="title"/>
          </p:nvPr>
        </p:nvSpPr>
        <p:spPr/>
        <p:txBody>
          <a:bodyPr/>
          <a:lstStyle/>
          <a:p>
            <a:r>
              <a:rPr lang="en-GB" dirty="0" smtClean="0"/>
              <a:t>WWW &amp; WBBI</a:t>
            </a:r>
            <a:br>
              <a:rPr lang="en-GB" dirty="0" smtClean="0"/>
            </a:br>
            <a:r>
              <a:rPr lang="en-GB" altLang="fr-FR" sz="1800" b="1" dirty="0">
                <a:solidFill>
                  <a:srgbClr val="92D400"/>
                </a:solidFill>
                <a:cs typeface="Arial" pitchFamily="34" charset="0"/>
              </a:rPr>
              <a:t>Your thoughts</a:t>
            </a:r>
            <a:endParaRPr lang="en-GB" sz="1800" dirty="0" smtClean="0"/>
          </a:p>
        </p:txBody>
      </p:sp>
      <p:sp>
        <p:nvSpPr>
          <p:cNvPr id="174083" name="Slide Number Placeholder 4"/>
          <p:cNvSpPr>
            <a:spLocks noGrp="1"/>
          </p:cNvSpPr>
          <p:nvPr>
            <p:ph type="sldNum" sz="quarter" idx="11"/>
          </p:nvPr>
        </p:nvSpPr>
        <p:spPr>
          <a:noFill/>
        </p:spPr>
        <p:txBody>
          <a:bodyPr/>
          <a:lstStyle/>
          <a:p>
            <a:fld id="{49D8CC5A-80CE-4F04-80BB-94775C958E26}" type="slidenum">
              <a:rPr lang="en-GB" altLang="en-GB"/>
              <a:pPr/>
              <a:t>71</a:t>
            </a:fld>
            <a:endParaRPr lang="en-GB" altLang="en-GB"/>
          </a:p>
        </p:txBody>
      </p:sp>
      <p:cxnSp>
        <p:nvCxnSpPr>
          <p:cNvPr id="6" name="Straight Connector 5"/>
          <p:cNvCxnSpPr/>
          <p:nvPr/>
        </p:nvCxnSpPr>
        <p:spPr>
          <a:xfrm>
            <a:off x="468313" y="1700213"/>
            <a:ext cx="8062912"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1907381" y="3717132"/>
            <a:ext cx="5183187"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sp>
        <p:nvSpPr>
          <p:cNvPr id="174086" name="TextBox 7"/>
          <p:cNvSpPr txBox="1">
            <a:spLocks noChangeArrowheads="1"/>
          </p:cNvSpPr>
          <p:nvPr/>
        </p:nvSpPr>
        <p:spPr bwMode="auto">
          <a:xfrm>
            <a:off x="2051050" y="1258888"/>
            <a:ext cx="3889375" cy="369887"/>
          </a:xfrm>
          <a:prstGeom prst="rect">
            <a:avLst/>
          </a:prstGeom>
          <a:noFill/>
          <a:ln w="9525">
            <a:noFill/>
            <a:miter lim="800000"/>
            <a:headEnd/>
            <a:tailEnd/>
          </a:ln>
        </p:spPr>
        <p:txBody>
          <a:bodyPr>
            <a:spAutoFit/>
          </a:bodyPr>
          <a:lstStyle/>
          <a:p>
            <a:r>
              <a:rPr lang="en-GB">
                <a:solidFill>
                  <a:srgbClr val="000066"/>
                </a:solidFill>
              </a:rPr>
              <a:t>What Worked Well?</a:t>
            </a:r>
          </a:p>
        </p:txBody>
      </p:sp>
      <p:sp>
        <p:nvSpPr>
          <p:cNvPr id="174087" name="TextBox 8"/>
          <p:cNvSpPr txBox="1">
            <a:spLocks noChangeArrowheads="1"/>
          </p:cNvSpPr>
          <p:nvPr/>
        </p:nvSpPr>
        <p:spPr bwMode="auto">
          <a:xfrm>
            <a:off x="4716463" y="1258888"/>
            <a:ext cx="3887787" cy="369887"/>
          </a:xfrm>
          <a:prstGeom prst="rect">
            <a:avLst/>
          </a:prstGeom>
          <a:noFill/>
          <a:ln w="9525">
            <a:noFill/>
            <a:miter lim="800000"/>
            <a:headEnd/>
            <a:tailEnd/>
          </a:ln>
        </p:spPr>
        <p:txBody>
          <a:bodyPr>
            <a:spAutoFit/>
          </a:bodyPr>
          <a:lstStyle/>
          <a:p>
            <a:r>
              <a:rPr lang="en-GB">
                <a:solidFill>
                  <a:srgbClr val="000066"/>
                </a:solidFill>
              </a:rPr>
              <a:t>Would Be Better If?</a:t>
            </a:r>
          </a:p>
        </p:txBody>
      </p:sp>
      <p:sp>
        <p:nvSpPr>
          <p:cNvPr id="8" name="Rectangle 7"/>
          <p:cNvSpPr/>
          <p:nvPr/>
        </p:nvSpPr>
        <p:spPr>
          <a:xfrm>
            <a:off x="50800" y="50800"/>
            <a:ext cx="9036000" cy="6743700"/>
          </a:xfrm>
          <a:prstGeom prst="rect">
            <a:avLst/>
          </a:prstGeom>
          <a:noFill/>
          <a:ln w="107950">
            <a:solidFill>
              <a:srgbClr val="92D4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7591" y="355600"/>
            <a:ext cx="1095097" cy="928048"/>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4"/>
          <p:cNvSpPr>
            <a:spLocks/>
          </p:cNvSpPr>
          <p:nvPr/>
        </p:nvSpPr>
        <p:spPr bwMode="auto">
          <a:xfrm>
            <a:off x="358775" y="4229100"/>
            <a:ext cx="6589713" cy="2093913"/>
          </a:xfrm>
          <a:prstGeom prst="rect">
            <a:avLst/>
          </a:prstGeom>
          <a:noFill/>
          <a:ln w="9525">
            <a:noFill/>
            <a:miter lim="800000"/>
            <a:headEnd/>
            <a:tailEnd/>
          </a:ln>
        </p:spPr>
        <p:txBody>
          <a:bodyPr lIns="0" tIns="0" rIns="0" bIns="0" anchor="b"/>
          <a:lstStyle/>
          <a:p>
            <a:pPr defTabSz="1017588">
              <a:lnSpc>
                <a:spcPts val="1400"/>
              </a:lnSpc>
              <a:spcAft>
                <a:spcPts val="1200"/>
              </a:spcAft>
              <a:buClr>
                <a:srgbClr val="FFFFFF"/>
              </a:buClr>
              <a:buSzPct val="80000"/>
            </a:pPr>
            <a:r>
              <a:rPr lang="en-GB" sz="800" b="0" dirty="0">
                <a:solidFill>
                  <a:srgbClr val="000066"/>
                </a:solidFill>
              </a:rPr>
              <a:t>This is an internal document which provides confidential advice and guidance to partners and staff of Deloitte MCS Limited. It is not to be copied or made available to any other party.</a:t>
            </a:r>
          </a:p>
          <a:p>
            <a:pPr defTabSz="1017588">
              <a:lnSpc>
                <a:spcPts val="1400"/>
              </a:lnSpc>
              <a:spcAft>
                <a:spcPts val="1200"/>
              </a:spcAft>
              <a:buClr>
                <a:srgbClr val="FFFFFF"/>
              </a:buClr>
              <a:buSzPct val="80000"/>
            </a:pPr>
            <a:r>
              <a:rPr lang="en-GB" sz="800" b="0" dirty="0">
                <a:solidFill>
                  <a:srgbClr val="000066"/>
                </a:solidFill>
              </a:rPr>
              <a:t>© </a:t>
            </a:r>
            <a:r>
              <a:rPr lang="en-GB" sz="800" b="0" dirty="0" smtClean="0">
                <a:solidFill>
                  <a:srgbClr val="000066"/>
                </a:solidFill>
              </a:rPr>
              <a:t>2015 Deloitte </a:t>
            </a:r>
            <a:r>
              <a:rPr lang="en-GB" sz="800" b="0" dirty="0">
                <a:solidFill>
                  <a:srgbClr val="000066"/>
                </a:solidFill>
              </a:rPr>
              <a:t>MCS Limited. All rights reserved.</a:t>
            </a:r>
          </a:p>
          <a:p>
            <a:pPr defTabSz="1017588">
              <a:lnSpc>
                <a:spcPts val="1400"/>
              </a:lnSpc>
              <a:spcAft>
                <a:spcPts val="1200"/>
              </a:spcAft>
              <a:buClr>
                <a:srgbClr val="FFFFFF"/>
              </a:buClr>
              <a:buSzPct val="80000"/>
            </a:pPr>
            <a:r>
              <a:rPr lang="en-GB" sz="800" dirty="0">
                <a:solidFill>
                  <a:srgbClr val="000066"/>
                </a:solidFill>
              </a:rPr>
              <a:t>Member of Deloitte Touche Tohmatsu Limited</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80" name="Rectangle 37"/>
          <p:cNvSpPr>
            <a:spLocks noGrp="1" noChangeArrowheads="1"/>
          </p:cNvSpPr>
          <p:nvPr>
            <p:ph type="title"/>
          </p:nvPr>
        </p:nvSpPr>
        <p:spPr/>
        <p:txBody>
          <a:bodyPr/>
          <a:lstStyle/>
          <a:p>
            <a:pPr eaLnBrk="1" hangingPunct="1"/>
            <a:r>
              <a:rPr lang="en-GB" sz="2400" dirty="0" smtClean="0"/>
              <a:t>Work Breakdown Structure</a:t>
            </a:r>
            <a:r>
              <a:rPr lang="en-GB" dirty="0" smtClean="0"/>
              <a:t/>
            </a:r>
            <a:br>
              <a:rPr lang="en-GB" dirty="0" smtClean="0"/>
            </a:br>
            <a:r>
              <a:rPr lang="en-GB" sz="1800" b="1" dirty="0" smtClean="0">
                <a:solidFill>
                  <a:srgbClr val="92D050"/>
                </a:solidFill>
              </a:rPr>
              <a:t>The breakdown of complex task into work packages</a:t>
            </a:r>
          </a:p>
        </p:txBody>
      </p:sp>
      <p:sp>
        <p:nvSpPr>
          <p:cNvPr id="131081" name="Slide Number Placeholder 4"/>
          <p:cNvSpPr>
            <a:spLocks noGrp="1"/>
          </p:cNvSpPr>
          <p:nvPr>
            <p:ph type="sldNum" sz="quarter" idx="11"/>
          </p:nvPr>
        </p:nvSpPr>
        <p:spPr>
          <a:noFill/>
        </p:spPr>
        <p:txBody>
          <a:bodyPr/>
          <a:lstStyle/>
          <a:p>
            <a:fld id="{8FD847E4-3C1E-47C9-A69E-59A11177894D}" type="slidenum">
              <a:rPr lang="en-GB" altLang="en-GB"/>
              <a:pPr/>
              <a:t>8</a:t>
            </a:fld>
            <a:endParaRPr lang="en-GB" altLang="en-GB"/>
          </a:p>
        </p:txBody>
      </p:sp>
      <p:sp>
        <p:nvSpPr>
          <p:cNvPr id="131082" name="Rectangle 86"/>
          <p:cNvSpPr>
            <a:spLocks noChangeArrowheads="1"/>
          </p:cNvSpPr>
          <p:nvPr/>
        </p:nvSpPr>
        <p:spPr bwMode="auto">
          <a:xfrm>
            <a:off x="3969607" y="1271588"/>
            <a:ext cx="4830137" cy="3562350"/>
          </a:xfrm>
          <a:prstGeom prst="rect">
            <a:avLst/>
          </a:prstGeom>
          <a:solidFill>
            <a:schemeClr val="bg1"/>
          </a:solidFill>
          <a:ln w="3175">
            <a:solidFill>
              <a:srgbClr val="002776"/>
            </a:solidFill>
            <a:miter lim="800000"/>
            <a:headEnd/>
            <a:tailEnd/>
          </a:ln>
        </p:spPr>
        <p:txBody>
          <a:bodyPr wrap="none" anchor="ctr"/>
          <a:lstStyle/>
          <a:p>
            <a:endParaRPr lang="en-US" b="0">
              <a:solidFill>
                <a:srgbClr val="000066"/>
              </a:solidFill>
            </a:endParaRPr>
          </a:p>
        </p:txBody>
      </p:sp>
      <p:sp>
        <p:nvSpPr>
          <p:cNvPr id="131083" name="AutoShape 56"/>
          <p:cNvSpPr>
            <a:spLocks noChangeArrowheads="1"/>
          </p:cNvSpPr>
          <p:nvPr/>
        </p:nvSpPr>
        <p:spPr bwMode="auto">
          <a:xfrm>
            <a:off x="7706582" y="1946275"/>
            <a:ext cx="539750" cy="409575"/>
          </a:xfrm>
          <a:prstGeom prst="foldedCorner">
            <a:avLst>
              <a:gd name="adj" fmla="val 12500"/>
            </a:avLst>
          </a:prstGeom>
          <a:solidFill>
            <a:srgbClr val="FFFF00"/>
          </a:solidFill>
          <a:ln w="12700">
            <a:solidFill>
              <a:schemeClr val="tx1"/>
            </a:solidFill>
            <a:round/>
            <a:headEnd/>
            <a:tailEnd/>
          </a:ln>
        </p:spPr>
        <p:txBody>
          <a:bodyPr wrap="none" anchor="ctr"/>
          <a:lstStyle/>
          <a:p>
            <a:pPr algn="ctr" eaLnBrk="0" hangingPunct="0"/>
            <a:endParaRPr lang="en-US" sz="2400" b="0">
              <a:solidFill>
                <a:srgbClr val="000066"/>
              </a:solidFill>
              <a:latin typeface="Verdana" pitchFamily="34" charset="0"/>
            </a:endParaRPr>
          </a:p>
        </p:txBody>
      </p:sp>
      <p:sp>
        <p:nvSpPr>
          <p:cNvPr id="131084" name="AutoShape 4"/>
          <p:cNvSpPr>
            <a:spLocks noChangeArrowheads="1"/>
          </p:cNvSpPr>
          <p:nvPr/>
        </p:nvSpPr>
        <p:spPr bwMode="auto">
          <a:xfrm>
            <a:off x="4250594" y="2457450"/>
            <a:ext cx="539750" cy="409575"/>
          </a:xfrm>
          <a:prstGeom prst="foldedCorner">
            <a:avLst>
              <a:gd name="adj" fmla="val 12500"/>
            </a:avLst>
          </a:prstGeom>
          <a:solidFill>
            <a:srgbClr val="FFFF00"/>
          </a:solidFill>
          <a:ln w="12700">
            <a:solidFill>
              <a:schemeClr val="tx1"/>
            </a:solidFill>
            <a:round/>
            <a:headEnd/>
            <a:tailEnd/>
          </a:ln>
        </p:spPr>
        <p:txBody>
          <a:bodyPr wrap="none" anchor="ctr"/>
          <a:lstStyle/>
          <a:p>
            <a:pPr algn="ctr" eaLnBrk="0" hangingPunct="0"/>
            <a:r>
              <a:rPr lang="en-GB" sz="2400" b="0">
                <a:solidFill>
                  <a:srgbClr val="000066"/>
                </a:solidFill>
                <a:latin typeface="Verdana" pitchFamily="34" charset="0"/>
              </a:rPr>
              <a:t>B</a:t>
            </a:r>
          </a:p>
        </p:txBody>
      </p:sp>
      <p:sp>
        <p:nvSpPr>
          <p:cNvPr id="131085" name="AutoShape 5"/>
          <p:cNvSpPr>
            <a:spLocks noChangeArrowheads="1"/>
          </p:cNvSpPr>
          <p:nvPr/>
        </p:nvSpPr>
        <p:spPr bwMode="auto">
          <a:xfrm>
            <a:off x="5407882" y="3433763"/>
            <a:ext cx="539750" cy="409575"/>
          </a:xfrm>
          <a:prstGeom prst="foldedCorner">
            <a:avLst>
              <a:gd name="adj" fmla="val 12500"/>
            </a:avLst>
          </a:prstGeom>
          <a:solidFill>
            <a:srgbClr val="FFFF00"/>
          </a:solidFill>
          <a:ln w="12700">
            <a:solidFill>
              <a:schemeClr val="tx1"/>
            </a:solidFill>
            <a:round/>
            <a:headEnd/>
            <a:tailEnd/>
          </a:ln>
        </p:spPr>
        <p:txBody>
          <a:bodyPr wrap="none" anchor="ctr"/>
          <a:lstStyle/>
          <a:p>
            <a:pPr algn="ctr" eaLnBrk="0" hangingPunct="0"/>
            <a:r>
              <a:rPr lang="en-GB" sz="2400" b="0">
                <a:solidFill>
                  <a:srgbClr val="000066"/>
                </a:solidFill>
                <a:latin typeface="Verdana" pitchFamily="34" charset="0"/>
              </a:rPr>
              <a:t>B</a:t>
            </a:r>
          </a:p>
        </p:txBody>
      </p:sp>
      <p:sp>
        <p:nvSpPr>
          <p:cNvPr id="131086" name="AutoShape 6"/>
          <p:cNvSpPr>
            <a:spLocks noChangeArrowheads="1"/>
          </p:cNvSpPr>
          <p:nvPr/>
        </p:nvSpPr>
        <p:spPr bwMode="auto">
          <a:xfrm>
            <a:off x="4193444" y="3457575"/>
            <a:ext cx="539750" cy="409575"/>
          </a:xfrm>
          <a:prstGeom prst="foldedCorner">
            <a:avLst>
              <a:gd name="adj" fmla="val 12500"/>
            </a:avLst>
          </a:prstGeom>
          <a:solidFill>
            <a:srgbClr val="FFFF00"/>
          </a:solidFill>
          <a:ln w="12700">
            <a:solidFill>
              <a:schemeClr val="tx1"/>
            </a:solidFill>
            <a:round/>
            <a:headEnd/>
            <a:tailEnd/>
          </a:ln>
        </p:spPr>
        <p:txBody>
          <a:bodyPr wrap="none" anchor="ctr"/>
          <a:lstStyle/>
          <a:p>
            <a:pPr algn="ctr" eaLnBrk="0" hangingPunct="0"/>
            <a:r>
              <a:rPr lang="en-GB" sz="2400" b="0">
                <a:solidFill>
                  <a:srgbClr val="000066"/>
                </a:solidFill>
                <a:latin typeface="Verdana" pitchFamily="34" charset="0"/>
              </a:rPr>
              <a:t>B</a:t>
            </a:r>
          </a:p>
        </p:txBody>
      </p:sp>
      <p:sp>
        <p:nvSpPr>
          <p:cNvPr id="131087" name="AutoShape 7"/>
          <p:cNvSpPr>
            <a:spLocks noChangeArrowheads="1"/>
          </p:cNvSpPr>
          <p:nvPr/>
        </p:nvSpPr>
        <p:spPr bwMode="auto">
          <a:xfrm>
            <a:off x="4933219" y="2409825"/>
            <a:ext cx="539750" cy="409575"/>
          </a:xfrm>
          <a:prstGeom prst="foldedCorner">
            <a:avLst>
              <a:gd name="adj" fmla="val 12500"/>
            </a:avLst>
          </a:prstGeom>
          <a:solidFill>
            <a:srgbClr val="FFFF00"/>
          </a:solidFill>
          <a:ln w="12700">
            <a:solidFill>
              <a:schemeClr val="tx1"/>
            </a:solidFill>
            <a:round/>
            <a:headEnd/>
            <a:tailEnd/>
          </a:ln>
        </p:spPr>
        <p:txBody>
          <a:bodyPr wrap="none" anchor="ctr"/>
          <a:lstStyle/>
          <a:p>
            <a:pPr algn="ctr" eaLnBrk="0" hangingPunct="0"/>
            <a:r>
              <a:rPr lang="en-GB" sz="2400" b="0">
                <a:solidFill>
                  <a:srgbClr val="000066"/>
                </a:solidFill>
                <a:latin typeface="Verdana" pitchFamily="34" charset="0"/>
              </a:rPr>
              <a:t>C</a:t>
            </a:r>
          </a:p>
        </p:txBody>
      </p:sp>
      <p:sp>
        <p:nvSpPr>
          <p:cNvPr id="131088" name="AutoShape 8"/>
          <p:cNvSpPr>
            <a:spLocks noChangeArrowheads="1"/>
          </p:cNvSpPr>
          <p:nvPr/>
        </p:nvSpPr>
        <p:spPr bwMode="auto">
          <a:xfrm>
            <a:off x="5509482" y="4138613"/>
            <a:ext cx="539750" cy="409575"/>
          </a:xfrm>
          <a:prstGeom prst="foldedCorner">
            <a:avLst>
              <a:gd name="adj" fmla="val 12500"/>
            </a:avLst>
          </a:prstGeom>
          <a:solidFill>
            <a:srgbClr val="FFFF00"/>
          </a:solidFill>
          <a:ln w="12700">
            <a:solidFill>
              <a:schemeClr val="tx1"/>
            </a:solidFill>
            <a:round/>
            <a:headEnd/>
            <a:tailEnd/>
          </a:ln>
        </p:spPr>
        <p:txBody>
          <a:bodyPr wrap="none" anchor="ctr"/>
          <a:lstStyle/>
          <a:p>
            <a:pPr algn="ctr" eaLnBrk="0" hangingPunct="0"/>
            <a:r>
              <a:rPr lang="en-GB" sz="2400" b="0">
                <a:solidFill>
                  <a:srgbClr val="000066"/>
                </a:solidFill>
                <a:latin typeface="Verdana" pitchFamily="34" charset="0"/>
              </a:rPr>
              <a:t>C</a:t>
            </a:r>
          </a:p>
        </p:txBody>
      </p:sp>
      <p:sp>
        <p:nvSpPr>
          <p:cNvPr id="131089" name="AutoShape 9"/>
          <p:cNvSpPr>
            <a:spLocks noChangeArrowheads="1"/>
          </p:cNvSpPr>
          <p:nvPr/>
        </p:nvSpPr>
        <p:spPr bwMode="auto">
          <a:xfrm>
            <a:off x="4753832" y="3214688"/>
            <a:ext cx="539750" cy="409575"/>
          </a:xfrm>
          <a:prstGeom prst="foldedCorner">
            <a:avLst>
              <a:gd name="adj" fmla="val 12500"/>
            </a:avLst>
          </a:prstGeom>
          <a:solidFill>
            <a:srgbClr val="FFFF00"/>
          </a:solidFill>
          <a:ln w="12700">
            <a:solidFill>
              <a:schemeClr val="tx1"/>
            </a:solidFill>
            <a:round/>
            <a:headEnd/>
            <a:tailEnd/>
          </a:ln>
        </p:spPr>
        <p:txBody>
          <a:bodyPr wrap="none" anchor="ctr"/>
          <a:lstStyle/>
          <a:p>
            <a:pPr algn="ctr" eaLnBrk="0" hangingPunct="0"/>
            <a:r>
              <a:rPr lang="en-GB" sz="2400" b="0">
                <a:solidFill>
                  <a:srgbClr val="000066"/>
                </a:solidFill>
                <a:latin typeface="Verdana" pitchFamily="34" charset="0"/>
              </a:rPr>
              <a:t>C</a:t>
            </a:r>
          </a:p>
        </p:txBody>
      </p:sp>
      <p:sp>
        <p:nvSpPr>
          <p:cNvPr id="131090" name="AutoShape 10"/>
          <p:cNvSpPr>
            <a:spLocks noChangeArrowheads="1"/>
          </p:cNvSpPr>
          <p:nvPr/>
        </p:nvSpPr>
        <p:spPr bwMode="auto">
          <a:xfrm>
            <a:off x="5536469" y="1906588"/>
            <a:ext cx="539750" cy="409575"/>
          </a:xfrm>
          <a:prstGeom prst="foldedCorner">
            <a:avLst>
              <a:gd name="adj" fmla="val 12500"/>
            </a:avLst>
          </a:prstGeom>
          <a:solidFill>
            <a:srgbClr val="FFFF00"/>
          </a:solidFill>
          <a:ln w="12700">
            <a:solidFill>
              <a:schemeClr val="tx1"/>
            </a:solidFill>
            <a:round/>
            <a:headEnd/>
            <a:tailEnd/>
          </a:ln>
        </p:spPr>
        <p:txBody>
          <a:bodyPr wrap="none" anchor="ctr"/>
          <a:lstStyle/>
          <a:p>
            <a:pPr algn="ctr" eaLnBrk="0" hangingPunct="0"/>
            <a:r>
              <a:rPr lang="en-GB" sz="2400" b="0">
                <a:solidFill>
                  <a:srgbClr val="000066"/>
                </a:solidFill>
                <a:latin typeface="Verdana" pitchFamily="34" charset="0"/>
              </a:rPr>
              <a:t>C</a:t>
            </a:r>
          </a:p>
        </p:txBody>
      </p:sp>
      <p:sp>
        <p:nvSpPr>
          <p:cNvPr id="131091" name="AutoShape 11"/>
          <p:cNvSpPr>
            <a:spLocks noChangeArrowheads="1"/>
          </p:cNvSpPr>
          <p:nvPr/>
        </p:nvSpPr>
        <p:spPr bwMode="auto">
          <a:xfrm>
            <a:off x="4853844" y="1617663"/>
            <a:ext cx="539750" cy="409575"/>
          </a:xfrm>
          <a:prstGeom prst="foldedCorner">
            <a:avLst>
              <a:gd name="adj" fmla="val 12500"/>
            </a:avLst>
          </a:prstGeom>
          <a:solidFill>
            <a:srgbClr val="FFFF00"/>
          </a:solidFill>
          <a:ln w="12700">
            <a:solidFill>
              <a:schemeClr val="tx1"/>
            </a:solidFill>
            <a:round/>
            <a:headEnd/>
            <a:tailEnd/>
          </a:ln>
        </p:spPr>
        <p:txBody>
          <a:bodyPr wrap="none" anchor="ctr"/>
          <a:lstStyle/>
          <a:p>
            <a:pPr algn="ctr" eaLnBrk="0" hangingPunct="0"/>
            <a:r>
              <a:rPr lang="en-GB" sz="2400" b="0">
                <a:solidFill>
                  <a:srgbClr val="000066"/>
                </a:solidFill>
                <a:latin typeface="Verdana" pitchFamily="34" charset="0"/>
              </a:rPr>
              <a:t>A</a:t>
            </a:r>
          </a:p>
        </p:txBody>
      </p:sp>
      <p:sp>
        <p:nvSpPr>
          <p:cNvPr id="131092" name="AutoShape 12"/>
          <p:cNvSpPr>
            <a:spLocks noChangeArrowheads="1"/>
          </p:cNvSpPr>
          <p:nvPr/>
        </p:nvSpPr>
        <p:spPr bwMode="auto">
          <a:xfrm>
            <a:off x="4796694" y="4089400"/>
            <a:ext cx="539750" cy="409575"/>
          </a:xfrm>
          <a:prstGeom prst="foldedCorner">
            <a:avLst>
              <a:gd name="adj" fmla="val 12500"/>
            </a:avLst>
          </a:prstGeom>
          <a:solidFill>
            <a:srgbClr val="FFFF00"/>
          </a:solidFill>
          <a:ln w="12700">
            <a:solidFill>
              <a:schemeClr val="tx1"/>
            </a:solidFill>
            <a:round/>
            <a:headEnd/>
            <a:tailEnd/>
          </a:ln>
        </p:spPr>
        <p:txBody>
          <a:bodyPr wrap="none" anchor="ctr"/>
          <a:lstStyle/>
          <a:p>
            <a:pPr algn="ctr" eaLnBrk="0" hangingPunct="0"/>
            <a:r>
              <a:rPr lang="en-GB" sz="2400" b="0">
                <a:solidFill>
                  <a:srgbClr val="000066"/>
                </a:solidFill>
                <a:latin typeface="Verdana" pitchFamily="34" charset="0"/>
              </a:rPr>
              <a:t>A</a:t>
            </a:r>
          </a:p>
        </p:txBody>
      </p:sp>
      <p:sp>
        <p:nvSpPr>
          <p:cNvPr id="131093" name="AutoShape 13"/>
          <p:cNvSpPr>
            <a:spLocks noChangeArrowheads="1"/>
          </p:cNvSpPr>
          <p:nvPr/>
        </p:nvSpPr>
        <p:spPr bwMode="auto">
          <a:xfrm>
            <a:off x="5568219" y="2757488"/>
            <a:ext cx="539750" cy="409575"/>
          </a:xfrm>
          <a:prstGeom prst="foldedCorner">
            <a:avLst>
              <a:gd name="adj" fmla="val 12500"/>
            </a:avLst>
          </a:prstGeom>
          <a:solidFill>
            <a:srgbClr val="FFFF00"/>
          </a:solidFill>
          <a:ln w="12700">
            <a:solidFill>
              <a:schemeClr val="tx1"/>
            </a:solidFill>
            <a:round/>
            <a:headEnd/>
            <a:tailEnd/>
          </a:ln>
        </p:spPr>
        <p:txBody>
          <a:bodyPr wrap="none" anchor="ctr"/>
          <a:lstStyle/>
          <a:p>
            <a:pPr algn="ctr" eaLnBrk="0" hangingPunct="0"/>
            <a:r>
              <a:rPr lang="en-GB" sz="2400" b="0">
                <a:solidFill>
                  <a:srgbClr val="000066"/>
                </a:solidFill>
                <a:latin typeface="Verdana" pitchFamily="34" charset="0"/>
              </a:rPr>
              <a:t>A</a:t>
            </a:r>
          </a:p>
        </p:txBody>
      </p:sp>
      <p:sp>
        <p:nvSpPr>
          <p:cNvPr id="131094" name="AutoShape 14"/>
          <p:cNvSpPr>
            <a:spLocks noChangeArrowheads="1"/>
          </p:cNvSpPr>
          <p:nvPr/>
        </p:nvSpPr>
        <p:spPr bwMode="auto">
          <a:xfrm>
            <a:off x="4133119" y="1755775"/>
            <a:ext cx="539750" cy="409575"/>
          </a:xfrm>
          <a:prstGeom prst="foldedCorner">
            <a:avLst>
              <a:gd name="adj" fmla="val 12500"/>
            </a:avLst>
          </a:prstGeom>
          <a:solidFill>
            <a:srgbClr val="FFFF00"/>
          </a:solidFill>
          <a:ln w="12700">
            <a:solidFill>
              <a:schemeClr val="tx1"/>
            </a:solidFill>
            <a:round/>
            <a:headEnd/>
            <a:tailEnd/>
          </a:ln>
        </p:spPr>
        <p:txBody>
          <a:bodyPr wrap="none" anchor="ctr"/>
          <a:lstStyle/>
          <a:p>
            <a:pPr algn="ctr" eaLnBrk="0" hangingPunct="0"/>
            <a:r>
              <a:rPr lang="en-GB" sz="2400" b="0">
                <a:solidFill>
                  <a:srgbClr val="000066"/>
                </a:solidFill>
                <a:latin typeface="Verdana" pitchFamily="34" charset="0"/>
              </a:rPr>
              <a:t>A</a:t>
            </a:r>
          </a:p>
        </p:txBody>
      </p:sp>
      <p:sp>
        <p:nvSpPr>
          <p:cNvPr id="131095" name="Rectangle 31"/>
          <p:cNvSpPr>
            <a:spLocks noChangeArrowheads="1"/>
          </p:cNvSpPr>
          <p:nvPr/>
        </p:nvSpPr>
        <p:spPr bwMode="auto">
          <a:xfrm>
            <a:off x="361950" y="1277938"/>
            <a:ext cx="3223079" cy="3562350"/>
          </a:xfrm>
          <a:prstGeom prst="rect">
            <a:avLst/>
          </a:prstGeom>
          <a:solidFill>
            <a:schemeClr val="bg1"/>
          </a:solidFill>
          <a:ln w="3175">
            <a:noFill/>
            <a:miter lim="800000"/>
            <a:headEnd/>
            <a:tailEnd/>
          </a:ln>
        </p:spPr>
        <p:txBody>
          <a:bodyPr lIns="72000" tIns="72000" rIns="72000" bIns="72000" anchor="t"/>
          <a:lstStyle/>
          <a:p>
            <a:pPr marL="285750" indent="-285750" defTabSz="977900">
              <a:spcAft>
                <a:spcPct val="40000"/>
              </a:spcAft>
              <a:buFont typeface="Wingdings" panose="05000000000000000000" pitchFamily="2" charset="2"/>
              <a:buChar char="§"/>
            </a:pPr>
            <a:r>
              <a:rPr lang="en-GB" sz="1600" b="0" dirty="0">
                <a:solidFill>
                  <a:srgbClr val="000066"/>
                </a:solidFill>
              </a:rPr>
              <a:t>An affinity diagram involves the grouping of qualitative* information into major categories</a:t>
            </a:r>
          </a:p>
          <a:p>
            <a:pPr marL="285750" indent="-285750" defTabSz="977900">
              <a:spcAft>
                <a:spcPct val="40000"/>
              </a:spcAft>
              <a:buFont typeface="Wingdings" panose="05000000000000000000" pitchFamily="2" charset="2"/>
              <a:buChar char="§"/>
            </a:pPr>
            <a:r>
              <a:rPr lang="en-GB" sz="1600" b="0" dirty="0">
                <a:solidFill>
                  <a:srgbClr val="000066"/>
                </a:solidFill>
              </a:rPr>
              <a:t>An affinity diagram can be an effective tool to organise the actions that have been developed into work size packages</a:t>
            </a:r>
          </a:p>
          <a:p>
            <a:pPr marL="285750" indent="-285750" defTabSz="977900">
              <a:spcAft>
                <a:spcPct val="40000"/>
              </a:spcAft>
              <a:buFont typeface="Wingdings" panose="05000000000000000000" pitchFamily="2" charset="2"/>
              <a:buChar char="§"/>
            </a:pPr>
            <a:r>
              <a:rPr lang="en-GB" sz="1600" b="0" dirty="0">
                <a:solidFill>
                  <a:srgbClr val="000066"/>
                </a:solidFill>
              </a:rPr>
              <a:t>The resulting groups </a:t>
            </a:r>
            <a:r>
              <a:rPr lang="en-GB" sz="1600" b="0" dirty="0" smtClean="0">
                <a:solidFill>
                  <a:srgbClr val="000066"/>
                </a:solidFill>
              </a:rPr>
              <a:t>define each </a:t>
            </a:r>
            <a:r>
              <a:rPr lang="en-GB" sz="1600" b="0" dirty="0">
                <a:solidFill>
                  <a:srgbClr val="000066"/>
                </a:solidFill>
              </a:rPr>
              <a:t>work </a:t>
            </a:r>
            <a:r>
              <a:rPr lang="en-GB" sz="1600" b="0" dirty="0" smtClean="0">
                <a:solidFill>
                  <a:srgbClr val="000066"/>
                </a:solidFill>
              </a:rPr>
              <a:t>package to implement</a:t>
            </a:r>
            <a:endParaRPr lang="en-GB" sz="1600" b="0" dirty="0">
              <a:solidFill>
                <a:srgbClr val="000066"/>
              </a:solidFill>
            </a:endParaRPr>
          </a:p>
        </p:txBody>
      </p:sp>
      <p:sp>
        <p:nvSpPr>
          <p:cNvPr id="131096" name="Text Box 33"/>
          <p:cNvSpPr txBox="1">
            <a:spLocks noChangeArrowheads="1"/>
          </p:cNvSpPr>
          <p:nvPr/>
        </p:nvSpPr>
        <p:spPr bwMode="auto">
          <a:xfrm>
            <a:off x="620713" y="6503988"/>
            <a:ext cx="5403850" cy="238125"/>
          </a:xfrm>
          <a:prstGeom prst="rect">
            <a:avLst/>
          </a:prstGeom>
          <a:noFill/>
          <a:ln w="9525" algn="ctr">
            <a:noFill/>
            <a:miter lim="800000"/>
            <a:headEnd/>
            <a:tailEnd/>
          </a:ln>
        </p:spPr>
        <p:txBody>
          <a:bodyPr>
            <a:spAutoFit/>
          </a:bodyPr>
          <a:lstStyle/>
          <a:p>
            <a:pPr marL="176213" indent="-176213">
              <a:lnSpc>
                <a:spcPct val="80000"/>
              </a:lnSpc>
              <a:spcBef>
                <a:spcPct val="50000"/>
              </a:spcBef>
              <a:buClr>
                <a:srgbClr val="000066"/>
              </a:buClr>
            </a:pPr>
            <a:r>
              <a:rPr lang="en-GB" sz="1200" b="0" i="1" dirty="0">
                <a:solidFill>
                  <a:srgbClr val="000066"/>
                </a:solidFill>
              </a:rPr>
              <a:t>*Qualitative</a:t>
            </a:r>
            <a:r>
              <a:rPr lang="en-GB" sz="1200" b="0" i="1" dirty="0" smtClean="0">
                <a:solidFill>
                  <a:srgbClr val="000066"/>
                </a:solidFill>
              </a:rPr>
              <a:t>:</a:t>
            </a:r>
            <a:r>
              <a:rPr lang="en-GB" sz="1200" b="0" dirty="0" smtClean="0">
                <a:solidFill>
                  <a:srgbClr val="000066"/>
                </a:solidFill>
              </a:rPr>
              <a:t> an </a:t>
            </a:r>
            <a:r>
              <a:rPr lang="en-GB" sz="1200" b="0" dirty="0">
                <a:solidFill>
                  <a:srgbClr val="000066"/>
                </a:solidFill>
              </a:rPr>
              <a:t>opinion / view / perception</a:t>
            </a:r>
          </a:p>
        </p:txBody>
      </p:sp>
      <p:sp>
        <p:nvSpPr>
          <p:cNvPr id="131097" name="AutoShape 54"/>
          <p:cNvSpPr>
            <a:spLocks noChangeArrowheads="1"/>
          </p:cNvSpPr>
          <p:nvPr/>
        </p:nvSpPr>
        <p:spPr bwMode="auto">
          <a:xfrm rot="5400000">
            <a:off x="4935600" y="2990057"/>
            <a:ext cx="3095625" cy="211138"/>
          </a:xfrm>
          <a:prstGeom prst="triangle">
            <a:avLst>
              <a:gd name="adj" fmla="val 50000"/>
            </a:avLst>
          </a:prstGeom>
          <a:solidFill>
            <a:schemeClr val="accent1"/>
          </a:solidFill>
          <a:ln w="9525">
            <a:noFill/>
            <a:miter lim="800000"/>
            <a:headEnd/>
            <a:tailEnd/>
          </a:ln>
        </p:spPr>
        <p:txBody>
          <a:bodyPr wrap="none" anchor="ctr"/>
          <a:lstStyle/>
          <a:p>
            <a:endParaRPr lang="en-US" b="0">
              <a:solidFill>
                <a:srgbClr val="000066"/>
              </a:solidFill>
            </a:endParaRPr>
          </a:p>
        </p:txBody>
      </p:sp>
      <p:sp>
        <p:nvSpPr>
          <p:cNvPr id="131098" name="AutoShape 55"/>
          <p:cNvSpPr>
            <a:spLocks noChangeArrowheads="1"/>
          </p:cNvSpPr>
          <p:nvPr/>
        </p:nvSpPr>
        <p:spPr bwMode="auto">
          <a:xfrm>
            <a:off x="7635144" y="2001838"/>
            <a:ext cx="539750" cy="409575"/>
          </a:xfrm>
          <a:prstGeom prst="foldedCorner">
            <a:avLst>
              <a:gd name="adj" fmla="val 12500"/>
            </a:avLst>
          </a:prstGeom>
          <a:solidFill>
            <a:srgbClr val="FFFF00"/>
          </a:solidFill>
          <a:ln w="12700">
            <a:solidFill>
              <a:schemeClr val="tx1"/>
            </a:solidFill>
            <a:round/>
            <a:headEnd/>
            <a:tailEnd/>
          </a:ln>
        </p:spPr>
        <p:txBody>
          <a:bodyPr wrap="none" anchor="ctr"/>
          <a:lstStyle/>
          <a:p>
            <a:pPr algn="ctr" eaLnBrk="0" hangingPunct="0"/>
            <a:endParaRPr lang="en-US" sz="2400" b="0">
              <a:solidFill>
                <a:srgbClr val="000066"/>
              </a:solidFill>
              <a:latin typeface="Verdana" pitchFamily="34" charset="0"/>
            </a:endParaRPr>
          </a:p>
        </p:txBody>
      </p:sp>
      <p:sp>
        <p:nvSpPr>
          <p:cNvPr id="131099" name="AutoShape 59"/>
          <p:cNvSpPr>
            <a:spLocks noChangeArrowheads="1"/>
          </p:cNvSpPr>
          <p:nvPr/>
        </p:nvSpPr>
        <p:spPr bwMode="auto">
          <a:xfrm>
            <a:off x="7562119" y="2051050"/>
            <a:ext cx="539750" cy="409575"/>
          </a:xfrm>
          <a:prstGeom prst="foldedCorner">
            <a:avLst>
              <a:gd name="adj" fmla="val 12500"/>
            </a:avLst>
          </a:prstGeom>
          <a:solidFill>
            <a:srgbClr val="FFFF00"/>
          </a:solidFill>
          <a:ln w="12700">
            <a:solidFill>
              <a:schemeClr val="tx1"/>
            </a:solidFill>
            <a:round/>
            <a:headEnd/>
            <a:tailEnd/>
          </a:ln>
        </p:spPr>
        <p:txBody>
          <a:bodyPr wrap="none" anchor="ctr"/>
          <a:lstStyle/>
          <a:p>
            <a:pPr algn="ctr" eaLnBrk="0" hangingPunct="0"/>
            <a:endParaRPr lang="en-US" sz="2400" b="0">
              <a:solidFill>
                <a:srgbClr val="000066"/>
              </a:solidFill>
              <a:latin typeface="Verdana" pitchFamily="34" charset="0"/>
            </a:endParaRPr>
          </a:p>
        </p:txBody>
      </p:sp>
      <p:sp>
        <p:nvSpPr>
          <p:cNvPr id="131100" name="AutoShape 60"/>
          <p:cNvSpPr>
            <a:spLocks noChangeArrowheads="1"/>
          </p:cNvSpPr>
          <p:nvPr/>
        </p:nvSpPr>
        <p:spPr bwMode="auto">
          <a:xfrm>
            <a:off x="7479569" y="2109788"/>
            <a:ext cx="539750" cy="409575"/>
          </a:xfrm>
          <a:prstGeom prst="foldedCorner">
            <a:avLst>
              <a:gd name="adj" fmla="val 12500"/>
            </a:avLst>
          </a:prstGeom>
          <a:solidFill>
            <a:srgbClr val="FFFF00"/>
          </a:solidFill>
          <a:ln w="12700">
            <a:solidFill>
              <a:schemeClr val="tx1"/>
            </a:solidFill>
            <a:round/>
            <a:headEnd/>
            <a:tailEnd/>
          </a:ln>
        </p:spPr>
        <p:txBody>
          <a:bodyPr wrap="none" anchor="ctr"/>
          <a:lstStyle/>
          <a:p>
            <a:pPr algn="ctr" eaLnBrk="0" hangingPunct="0"/>
            <a:r>
              <a:rPr lang="en-GB" sz="2400" b="0">
                <a:solidFill>
                  <a:srgbClr val="000066"/>
                </a:solidFill>
                <a:latin typeface="Verdana" pitchFamily="34" charset="0"/>
              </a:rPr>
              <a:t>A</a:t>
            </a:r>
          </a:p>
        </p:txBody>
      </p:sp>
      <p:sp>
        <p:nvSpPr>
          <p:cNvPr id="131101" name="AutoShape 78"/>
          <p:cNvSpPr>
            <a:spLocks noChangeArrowheads="1"/>
          </p:cNvSpPr>
          <p:nvPr/>
        </p:nvSpPr>
        <p:spPr bwMode="auto">
          <a:xfrm>
            <a:off x="7681182" y="2990850"/>
            <a:ext cx="539750" cy="409575"/>
          </a:xfrm>
          <a:prstGeom prst="foldedCorner">
            <a:avLst>
              <a:gd name="adj" fmla="val 12500"/>
            </a:avLst>
          </a:prstGeom>
          <a:solidFill>
            <a:srgbClr val="FFFF00"/>
          </a:solidFill>
          <a:ln w="12700">
            <a:solidFill>
              <a:schemeClr val="tx1"/>
            </a:solidFill>
            <a:round/>
            <a:headEnd/>
            <a:tailEnd/>
          </a:ln>
        </p:spPr>
        <p:txBody>
          <a:bodyPr wrap="none" anchor="ctr"/>
          <a:lstStyle/>
          <a:p>
            <a:pPr algn="ctr" eaLnBrk="0" hangingPunct="0"/>
            <a:endParaRPr lang="en-US" sz="2400" b="0">
              <a:solidFill>
                <a:srgbClr val="000066"/>
              </a:solidFill>
              <a:latin typeface="Verdana" pitchFamily="34" charset="0"/>
            </a:endParaRPr>
          </a:p>
        </p:txBody>
      </p:sp>
      <p:sp>
        <p:nvSpPr>
          <p:cNvPr id="131102" name="AutoShape 79"/>
          <p:cNvSpPr>
            <a:spLocks noChangeArrowheads="1"/>
          </p:cNvSpPr>
          <p:nvPr/>
        </p:nvSpPr>
        <p:spPr bwMode="auto">
          <a:xfrm>
            <a:off x="7609744" y="3046413"/>
            <a:ext cx="539750" cy="409575"/>
          </a:xfrm>
          <a:prstGeom prst="foldedCorner">
            <a:avLst>
              <a:gd name="adj" fmla="val 12500"/>
            </a:avLst>
          </a:prstGeom>
          <a:solidFill>
            <a:srgbClr val="FFFF00"/>
          </a:solidFill>
          <a:ln w="12700">
            <a:solidFill>
              <a:schemeClr val="tx1"/>
            </a:solidFill>
            <a:round/>
            <a:headEnd/>
            <a:tailEnd/>
          </a:ln>
        </p:spPr>
        <p:txBody>
          <a:bodyPr wrap="none" anchor="ctr"/>
          <a:lstStyle/>
          <a:p>
            <a:pPr algn="ctr" eaLnBrk="0" hangingPunct="0"/>
            <a:endParaRPr lang="en-US" sz="2400" b="0">
              <a:solidFill>
                <a:srgbClr val="000066"/>
              </a:solidFill>
              <a:latin typeface="Verdana" pitchFamily="34" charset="0"/>
            </a:endParaRPr>
          </a:p>
        </p:txBody>
      </p:sp>
      <p:sp>
        <p:nvSpPr>
          <p:cNvPr id="131103" name="AutoShape 80"/>
          <p:cNvSpPr>
            <a:spLocks noChangeArrowheads="1"/>
          </p:cNvSpPr>
          <p:nvPr/>
        </p:nvSpPr>
        <p:spPr bwMode="auto">
          <a:xfrm>
            <a:off x="7536719" y="3095625"/>
            <a:ext cx="539750" cy="409575"/>
          </a:xfrm>
          <a:prstGeom prst="foldedCorner">
            <a:avLst>
              <a:gd name="adj" fmla="val 12500"/>
            </a:avLst>
          </a:prstGeom>
          <a:solidFill>
            <a:srgbClr val="FFFF00"/>
          </a:solidFill>
          <a:ln w="12700">
            <a:solidFill>
              <a:schemeClr val="tx1"/>
            </a:solidFill>
            <a:round/>
            <a:headEnd/>
            <a:tailEnd/>
          </a:ln>
        </p:spPr>
        <p:txBody>
          <a:bodyPr wrap="none" anchor="ctr"/>
          <a:lstStyle/>
          <a:p>
            <a:pPr algn="ctr" eaLnBrk="0" hangingPunct="0"/>
            <a:endParaRPr lang="en-US" sz="2400" b="0">
              <a:solidFill>
                <a:srgbClr val="000066"/>
              </a:solidFill>
              <a:latin typeface="Verdana" pitchFamily="34" charset="0"/>
            </a:endParaRPr>
          </a:p>
        </p:txBody>
      </p:sp>
      <p:sp>
        <p:nvSpPr>
          <p:cNvPr id="131104" name="AutoShape 81"/>
          <p:cNvSpPr>
            <a:spLocks noChangeArrowheads="1"/>
          </p:cNvSpPr>
          <p:nvPr/>
        </p:nvSpPr>
        <p:spPr bwMode="auto">
          <a:xfrm>
            <a:off x="7454169" y="3154363"/>
            <a:ext cx="539750" cy="409575"/>
          </a:xfrm>
          <a:prstGeom prst="foldedCorner">
            <a:avLst>
              <a:gd name="adj" fmla="val 12500"/>
            </a:avLst>
          </a:prstGeom>
          <a:solidFill>
            <a:srgbClr val="FFFF00"/>
          </a:solidFill>
          <a:ln w="12700">
            <a:solidFill>
              <a:schemeClr val="tx1"/>
            </a:solidFill>
            <a:round/>
            <a:headEnd/>
            <a:tailEnd/>
          </a:ln>
        </p:spPr>
        <p:txBody>
          <a:bodyPr wrap="none" anchor="ctr"/>
          <a:lstStyle/>
          <a:p>
            <a:pPr algn="ctr" eaLnBrk="0" hangingPunct="0"/>
            <a:r>
              <a:rPr lang="en-GB" sz="2400" b="0">
                <a:solidFill>
                  <a:srgbClr val="000066"/>
                </a:solidFill>
                <a:latin typeface="Verdana" pitchFamily="34" charset="0"/>
              </a:rPr>
              <a:t>B</a:t>
            </a:r>
          </a:p>
        </p:txBody>
      </p:sp>
      <p:sp>
        <p:nvSpPr>
          <p:cNvPr id="131105" name="AutoShape 82"/>
          <p:cNvSpPr>
            <a:spLocks noChangeArrowheads="1"/>
          </p:cNvSpPr>
          <p:nvPr/>
        </p:nvSpPr>
        <p:spPr bwMode="auto">
          <a:xfrm>
            <a:off x="7706582" y="4141788"/>
            <a:ext cx="539750" cy="409575"/>
          </a:xfrm>
          <a:prstGeom prst="foldedCorner">
            <a:avLst>
              <a:gd name="adj" fmla="val 12500"/>
            </a:avLst>
          </a:prstGeom>
          <a:solidFill>
            <a:srgbClr val="FFFF00"/>
          </a:solidFill>
          <a:ln w="12700">
            <a:solidFill>
              <a:schemeClr val="tx1"/>
            </a:solidFill>
            <a:round/>
            <a:headEnd/>
            <a:tailEnd/>
          </a:ln>
        </p:spPr>
        <p:txBody>
          <a:bodyPr wrap="none" anchor="ctr"/>
          <a:lstStyle/>
          <a:p>
            <a:pPr algn="ctr" eaLnBrk="0" hangingPunct="0"/>
            <a:endParaRPr lang="en-US" sz="2400" b="0">
              <a:solidFill>
                <a:srgbClr val="000066"/>
              </a:solidFill>
              <a:latin typeface="Verdana" pitchFamily="34" charset="0"/>
            </a:endParaRPr>
          </a:p>
        </p:txBody>
      </p:sp>
      <p:sp>
        <p:nvSpPr>
          <p:cNvPr id="131106" name="AutoShape 83"/>
          <p:cNvSpPr>
            <a:spLocks noChangeArrowheads="1"/>
          </p:cNvSpPr>
          <p:nvPr/>
        </p:nvSpPr>
        <p:spPr bwMode="auto">
          <a:xfrm>
            <a:off x="7635144" y="4197350"/>
            <a:ext cx="539750" cy="409575"/>
          </a:xfrm>
          <a:prstGeom prst="foldedCorner">
            <a:avLst>
              <a:gd name="adj" fmla="val 12500"/>
            </a:avLst>
          </a:prstGeom>
          <a:solidFill>
            <a:srgbClr val="FFFF00"/>
          </a:solidFill>
          <a:ln w="12700">
            <a:solidFill>
              <a:schemeClr val="tx1"/>
            </a:solidFill>
            <a:round/>
            <a:headEnd/>
            <a:tailEnd/>
          </a:ln>
        </p:spPr>
        <p:txBody>
          <a:bodyPr wrap="none" anchor="ctr"/>
          <a:lstStyle/>
          <a:p>
            <a:pPr algn="ctr" eaLnBrk="0" hangingPunct="0"/>
            <a:endParaRPr lang="en-US" sz="2400" b="0">
              <a:solidFill>
                <a:srgbClr val="000066"/>
              </a:solidFill>
              <a:latin typeface="Verdana" pitchFamily="34" charset="0"/>
            </a:endParaRPr>
          </a:p>
        </p:txBody>
      </p:sp>
      <p:sp>
        <p:nvSpPr>
          <p:cNvPr id="131107" name="AutoShape 84"/>
          <p:cNvSpPr>
            <a:spLocks noChangeArrowheads="1"/>
          </p:cNvSpPr>
          <p:nvPr/>
        </p:nvSpPr>
        <p:spPr bwMode="auto">
          <a:xfrm>
            <a:off x="7562119" y="4246563"/>
            <a:ext cx="539750" cy="409575"/>
          </a:xfrm>
          <a:prstGeom prst="foldedCorner">
            <a:avLst>
              <a:gd name="adj" fmla="val 12500"/>
            </a:avLst>
          </a:prstGeom>
          <a:solidFill>
            <a:srgbClr val="FFFF00"/>
          </a:solidFill>
          <a:ln w="12700">
            <a:solidFill>
              <a:schemeClr val="tx1"/>
            </a:solidFill>
            <a:round/>
            <a:headEnd/>
            <a:tailEnd/>
          </a:ln>
        </p:spPr>
        <p:txBody>
          <a:bodyPr wrap="none" anchor="ctr"/>
          <a:lstStyle/>
          <a:p>
            <a:pPr algn="ctr" eaLnBrk="0" hangingPunct="0"/>
            <a:endParaRPr lang="en-US" sz="2400" b="0">
              <a:solidFill>
                <a:srgbClr val="000066"/>
              </a:solidFill>
              <a:latin typeface="Verdana" pitchFamily="34" charset="0"/>
            </a:endParaRPr>
          </a:p>
        </p:txBody>
      </p:sp>
      <p:sp>
        <p:nvSpPr>
          <p:cNvPr id="131108" name="AutoShape 85"/>
          <p:cNvSpPr>
            <a:spLocks noChangeArrowheads="1"/>
          </p:cNvSpPr>
          <p:nvPr/>
        </p:nvSpPr>
        <p:spPr bwMode="auto">
          <a:xfrm>
            <a:off x="7479569" y="4305300"/>
            <a:ext cx="539750" cy="409575"/>
          </a:xfrm>
          <a:prstGeom prst="foldedCorner">
            <a:avLst>
              <a:gd name="adj" fmla="val 12500"/>
            </a:avLst>
          </a:prstGeom>
          <a:solidFill>
            <a:srgbClr val="FFFF00"/>
          </a:solidFill>
          <a:ln w="12700">
            <a:solidFill>
              <a:schemeClr val="tx1"/>
            </a:solidFill>
            <a:round/>
            <a:headEnd/>
            <a:tailEnd/>
          </a:ln>
        </p:spPr>
        <p:txBody>
          <a:bodyPr wrap="none" anchor="ctr"/>
          <a:lstStyle/>
          <a:p>
            <a:pPr algn="ctr" eaLnBrk="0" hangingPunct="0"/>
            <a:r>
              <a:rPr lang="en-GB" sz="2400" b="0">
                <a:solidFill>
                  <a:srgbClr val="000066"/>
                </a:solidFill>
                <a:latin typeface="Verdana" pitchFamily="34" charset="0"/>
              </a:rPr>
              <a:t>C</a:t>
            </a:r>
          </a:p>
        </p:txBody>
      </p:sp>
      <p:grpSp>
        <p:nvGrpSpPr>
          <p:cNvPr id="131109" name="Group 35"/>
          <p:cNvGrpSpPr>
            <a:grpSpLocks/>
          </p:cNvGrpSpPr>
          <p:nvPr/>
        </p:nvGrpSpPr>
        <p:grpSpPr bwMode="auto">
          <a:xfrm>
            <a:off x="361950" y="5013325"/>
            <a:ext cx="8437793" cy="1390650"/>
            <a:chOff x="360032" y="5051425"/>
            <a:chExt cx="8589942" cy="1390650"/>
          </a:xfrm>
        </p:grpSpPr>
        <p:pic>
          <p:nvPicPr>
            <p:cNvPr id="131110" name="Picture 34" descr="MPj04304740000[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96900" y="5360988"/>
              <a:ext cx="1081088" cy="1081087"/>
            </a:xfrm>
            <a:prstGeom prst="rect">
              <a:avLst/>
            </a:prstGeom>
            <a:noFill/>
            <a:ln w="9525">
              <a:noFill/>
              <a:miter lim="800000"/>
              <a:headEnd/>
              <a:tailEnd/>
            </a:ln>
          </p:spPr>
        </p:pic>
        <p:sp>
          <p:nvSpPr>
            <p:cNvPr id="131111" name="Text Box 35"/>
            <p:cNvSpPr txBox="1">
              <a:spLocks noChangeArrowheads="1"/>
            </p:cNvSpPr>
            <p:nvPr/>
          </p:nvSpPr>
          <p:spPr bwMode="auto">
            <a:xfrm>
              <a:off x="1692275" y="5065939"/>
              <a:ext cx="7200900" cy="1277938"/>
            </a:xfrm>
            <a:prstGeom prst="rect">
              <a:avLst/>
            </a:prstGeom>
            <a:noFill/>
            <a:ln w="9525">
              <a:noFill/>
              <a:miter lim="800000"/>
              <a:headEnd/>
              <a:tailEnd/>
            </a:ln>
          </p:spPr>
          <p:txBody>
            <a:bodyPr>
              <a:spAutoFit/>
            </a:bodyPr>
            <a:lstStyle/>
            <a:p>
              <a:pPr>
                <a:spcBef>
                  <a:spcPct val="50000"/>
                </a:spcBef>
              </a:pPr>
              <a:r>
                <a:rPr lang="en-GB" sz="1400" b="0" i="1" dirty="0">
                  <a:solidFill>
                    <a:srgbClr val="000066"/>
                  </a:solidFill>
                </a:rPr>
                <a:t>If the work package grouping becomes too large or there is a mix of implementation complexity, break into further sub groups categories so that work packages become smaller and more manageable</a:t>
              </a:r>
            </a:p>
            <a:p>
              <a:pPr>
                <a:spcBef>
                  <a:spcPct val="50000"/>
                </a:spcBef>
              </a:pPr>
              <a:r>
                <a:rPr lang="en-GB" sz="1400" b="0" i="1" dirty="0">
                  <a:solidFill>
                    <a:srgbClr val="000066"/>
                  </a:solidFill>
                </a:rPr>
                <a:t>Start with 3 major categories of “quick win”, “short term” and “medium term” to highlight which actions can be completed quickly</a:t>
              </a:r>
            </a:p>
          </p:txBody>
        </p:sp>
        <p:sp>
          <p:nvSpPr>
            <p:cNvPr id="131112" name="Rectangle 36"/>
            <p:cNvSpPr>
              <a:spLocks noChangeArrowheads="1"/>
            </p:cNvSpPr>
            <p:nvPr/>
          </p:nvSpPr>
          <p:spPr bwMode="auto">
            <a:xfrm>
              <a:off x="360032" y="5051425"/>
              <a:ext cx="8589942" cy="1368003"/>
            </a:xfrm>
            <a:prstGeom prst="rect">
              <a:avLst/>
            </a:prstGeom>
            <a:noFill/>
            <a:ln w="9525">
              <a:solidFill>
                <a:schemeClr val="accent3"/>
              </a:solidFill>
              <a:miter lim="800000"/>
              <a:headEnd/>
              <a:tailEnd/>
            </a:ln>
          </p:spPr>
          <p:txBody>
            <a:bodyPr wrap="none" anchor="ctr"/>
            <a:lstStyle/>
            <a:p>
              <a:endParaRPr lang="en-US" b="0">
                <a:solidFill>
                  <a:srgbClr val="000066"/>
                </a:solidFill>
              </a:endParaRPr>
            </a:p>
          </p:txBody>
        </p:sp>
        <p:sp>
          <p:nvSpPr>
            <p:cNvPr id="131113" name="Rectangle 34"/>
            <p:cNvSpPr>
              <a:spLocks noChangeArrowheads="1"/>
            </p:cNvSpPr>
            <p:nvPr/>
          </p:nvSpPr>
          <p:spPr bwMode="auto">
            <a:xfrm>
              <a:off x="503238" y="5102225"/>
              <a:ext cx="1198562" cy="369888"/>
            </a:xfrm>
            <a:prstGeom prst="rect">
              <a:avLst/>
            </a:prstGeom>
            <a:noFill/>
            <a:ln w="9525">
              <a:noFill/>
              <a:miter lim="800000"/>
              <a:headEnd/>
              <a:tailEnd/>
            </a:ln>
          </p:spPr>
          <p:txBody>
            <a:bodyPr wrap="none">
              <a:spAutoFit/>
            </a:bodyPr>
            <a:lstStyle/>
            <a:p>
              <a:pPr marL="268288" indent="-174625">
                <a:tabLst>
                  <a:tab pos="1166813" algn="l"/>
                </a:tabLst>
              </a:pPr>
              <a:r>
                <a:rPr lang="en-US" i="1">
                  <a:solidFill>
                    <a:srgbClr val="000066"/>
                  </a:solidFill>
                </a:rPr>
                <a:t>Hot Tips</a:t>
              </a:r>
            </a:p>
          </p:txBody>
        </p:sp>
      </p:grpSp>
      <p:sp>
        <p:nvSpPr>
          <p:cNvPr id="39" name="5-Point Star 38"/>
          <p:cNvSpPr/>
          <p:nvPr/>
        </p:nvSpPr>
        <p:spPr>
          <a:xfrm>
            <a:off x="6221845" y="40944"/>
            <a:ext cx="341952" cy="341952"/>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2" name="Rectangle 37"/>
          <p:cNvSpPr>
            <a:spLocks noChangeArrowheads="1"/>
          </p:cNvSpPr>
          <p:nvPr/>
        </p:nvSpPr>
        <p:spPr bwMode="auto">
          <a:xfrm>
            <a:off x="4749800" y="1198606"/>
            <a:ext cx="4214813" cy="5292000"/>
          </a:xfrm>
          <a:prstGeom prst="rect">
            <a:avLst/>
          </a:prstGeom>
          <a:solidFill>
            <a:srgbClr val="E5E5CC"/>
          </a:solidFill>
          <a:ln w="9525">
            <a:noFill/>
            <a:miter lim="800000"/>
            <a:headEnd/>
            <a:tailEnd/>
          </a:ln>
        </p:spPr>
        <p:txBody>
          <a:bodyPr wrap="none" anchor="ctr"/>
          <a:lstStyle/>
          <a:p>
            <a:endParaRPr lang="en-US" b="0">
              <a:solidFill>
                <a:srgbClr val="000066"/>
              </a:solidFill>
            </a:endParaRPr>
          </a:p>
        </p:txBody>
      </p:sp>
      <p:sp>
        <p:nvSpPr>
          <p:cNvPr id="132103" name="Rectangle 38"/>
          <p:cNvSpPr>
            <a:spLocks noChangeArrowheads="1"/>
          </p:cNvSpPr>
          <p:nvPr/>
        </p:nvSpPr>
        <p:spPr bwMode="auto">
          <a:xfrm>
            <a:off x="5076825" y="1341438"/>
            <a:ext cx="3671888" cy="4608512"/>
          </a:xfrm>
          <a:prstGeom prst="rect">
            <a:avLst/>
          </a:prstGeom>
          <a:solidFill>
            <a:schemeClr val="bg1"/>
          </a:solidFill>
          <a:ln w="9525">
            <a:noFill/>
            <a:miter lim="800000"/>
            <a:headEnd/>
            <a:tailEnd/>
          </a:ln>
        </p:spPr>
        <p:txBody>
          <a:bodyPr wrap="none" anchor="ctr"/>
          <a:lstStyle/>
          <a:p>
            <a:endParaRPr lang="en-US" b="0">
              <a:solidFill>
                <a:srgbClr val="000066"/>
              </a:solidFill>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2973" y="1370466"/>
            <a:ext cx="3697740" cy="45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2099" name="Rectangle 2"/>
          <p:cNvSpPr>
            <a:spLocks noGrp="1" noChangeArrowheads="1"/>
          </p:cNvSpPr>
          <p:nvPr>
            <p:ph type="title"/>
          </p:nvPr>
        </p:nvSpPr>
        <p:spPr/>
        <p:txBody>
          <a:bodyPr/>
          <a:lstStyle/>
          <a:p>
            <a:pPr eaLnBrk="1" hangingPunct="1"/>
            <a:r>
              <a:rPr lang="en-GB" sz="2400" smtClean="0"/>
              <a:t>Work Packages - Prioritisation</a:t>
            </a:r>
            <a:r>
              <a:rPr lang="en-GB" smtClean="0"/>
              <a:t/>
            </a:r>
            <a:br>
              <a:rPr lang="en-GB" smtClean="0"/>
            </a:br>
            <a:r>
              <a:rPr lang="en-GB" sz="1800" b="1" smtClean="0">
                <a:solidFill>
                  <a:srgbClr val="99CC33"/>
                </a:solidFill>
                <a:cs typeface="Arial" pitchFamily="34" charset="0"/>
              </a:rPr>
              <a:t>What do to first</a:t>
            </a:r>
          </a:p>
        </p:txBody>
      </p:sp>
      <p:sp>
        <p:nvSpPr>
          <p:cNvPr id="132100" name="Slide Number Placeholder 5"/>
          <p:cNvSpPr>
            <a:spLocks noGrp="1"/>
          </p:cNvSpPr>
          <p:nvPr>
            <p:ph type="sldNum" sz="quarter" idx="11"/>
          </p:nvPr>
        </p:nvSpPr>
        <p:spPr>
          <a:noFill/>
        </p:spPr>
        <p:txBody>
          <a:bodyPr/>
          <a:lstStyle/>
          <a:p>
            <a:fld id="{1E034E28-E719-46DC-A3FB-4C2E2D0B6024}" type="slidenum">
              <a:rPr lang="en-GB" altLang="en-GB"/>
              <a:pPr/>
              <a:t>9</a:t>
            </a:fld>
            <a:endParaRPr lang="en-GB" altLang="en-GB"/>
          </a:p>
        </p:txBody>
      </p:sp>
      <p:sp>
        <p:nvSpPr>
          <p:cNvPr id="132101" name="Rectangle 4"/>
          <p:cNvSpPr>
            <a:spLocks noGrp="1" noChangeArrowheads="1"/>
          </p:cNvSpPr>
          <p:nvPr>
            <p:ph type="body" sz="half" idx="4294967295"/>
          </p:nvPr>
        </p:nvSpPr>
        <p:spPr>
          <a:xfrm>
            <a:off x="361950" y="1160463"/>
            <a:ext cx="4210050" cy="4989512"/>
          </a:xfrm>
          <a:solidFill>
            <a:schemeClr val="bg1"/>
          </a:solidFill>
          <a:ln w="3175">
            <a:noFill/>
          </a:ln>
        </p:spPr>
        <p:txBody>
          <a:bodyPr lIns="72000" tIns="72000" rIns="36000" bIns="72000"/>
          <a:lstStyle/>
          <a:p>
            <a:pPr marL="0" indent="0" eaLnBrk="1" hangingPunct="1">
              <a:lnSpc>
                <a:spcPct val="90000"/>
              </a:lnSpc>
              <a:spcAft>
                <a:spcPct val="30000"/>
              </a:spcAft>
            </a:pPr>
            <a:r>
              <a:rPr lang="en-GB" b="1" dirty="0" smtClean="0">
                <a:solidFill>
                  <a:schemeClr val="accent3"/>
                </a:solidFill>
              </a:rPr>
              <a:t>Objective:</a:t>
            </a:r>
            <a:r>
              <a:rPr lang="en-GB" dirty="0" smtClean="0"/>
              <a:t> Prioritise the implementation </a:t>
            </a:r>
          </a:p>
          <a:p>
            <a:pPr marL="0" indent="0" eaLnBrk="1" hangingPunct="1">
              <a:lnSpc>
                <a:spcPct val="90000"/>
              </a:lnSpc>
              <a:spcAft>
                <a:spcPct val="30000"/>
              </a:spcAft>
            </a:pPr>
            <a:r>
              <a:rPr lang="en-GB" sz="1600" dirty="0" smtClean="0"/>
              <a:t>Implementing high impact, easy solutions first will maintain sponsor engagement</a:t>
            </a:r>
          </a:p>
          <a:p>
            <a:pPr marL="176213" indent="-176213" eaLnBrk="1" hangingPunct="1">
              <a:lnSpc>
                <a:spcPct val="100000"/>
              </a:lnSpc>
              <a:spcBef>
                <a:spcPts val="600"/>
              </a:spcBef>
              <a:spcAft>
                <a:spcPts val="300"/>
              </a:spcAft>
            </a:pPr>
            <a:r>
              <a:rPr lang="en-GB" b="1" dirty="0" smtClean="0"/>
              <a:t>Key questions:</a:t>
            </a:r>
            <a:endParaRPr lang="en-GB" dirty="0" smtClean="0"/>
          </a:p>
          <a:p>
            <a:pPr marL="285750" indent="-285750" eaLnBrk="1" hangingPunct="1">
              <a:lnSpc>
                <a:spcPct val="100000"/>
              </a:lnSpc>
              <a:spcAft>
                <a:spcPct val="0"/>
              </a:spcAft>
              <a:buFont typeface="Wingdings" panose="05000000000000000000" pitchFamily="2" charset="2"/>
              <a:buChar char="§"/>
            </a:pPr>
            <a:r>
              <a:rPr lang="en-GB" sz="1600" dirty="0" smtClean="0"/>
              <a:t>How easy is it to implement the work package?</a:t>
            </a:r>
          </a:p>
          <a:p>
            <a:pPr marL="635000" lvl="1" eaLnBrk="1" hangingPunct="1">
              <a:lnSpc>
                <a:spcPct val="90000"/>
              </a:lnSpc>
              <a:spcAft>
                <a:spcPct val="0"/>
              </a:spcAft>
            </a:pPr>
            <a:r>
              <a:rPr lang="en-GB" sz="1400" dirty="0" smtClean="0"/>
              <a:t>How much time is needed?</a:t>
            </a:r>
          </a:p>
          <a:p>
            <a:pPr marL="635000" lvl="1" eaLnBrk="1" hangingPunct="1">
              <a:lnSpc>
                <a:spcPct val="90000"/>
              </a:lnSpc>
              <a:spcAft>
                <a:spcPct val="0"/>
              </a:spcAft>
            </a:pPr>
            <a:r>
              <a:rPr lang="en-GB" sz="1400" dirty="0" smtClean="0"/>
              <a:t>Is IT development required?</a:t>
            </a:r>
          </a:p>
          <a:p>
            <a:pPr marL="635000" lvl="1" eaLnBrk="1" hangingPunct="1">
              <a:lnSpc>
                <a:spcPct val="90000"/>
              </a:lnSpc>
              <a:spcAft>
                <a:spcPct val="30000"/>
              </a:spcAft>
            </a:pPr>
            <a:r>
              <a:rPr lang="en-GB" sz="1400" dirty="0" smtClean="0"/>
              <a:t>Will it cost a lot of money?</a:t>
            </a:r>
          </a:p>
          <a:p>
            <a:pPr marL="285750" indent="-285750" eaLnBrk="1" hangingPunct="1">
              <a:lnSpc>
                <a:spcPct val="100000"/>
              </a:lnSpc>
              <a:spcAft>
                <a:spcPct val="0"/>
              </a:spcAft>
              <a:buFont typeface="Wingdings" panose="05000000000000000000" pitchFamily="2" charset="2"/>
              <a:buChar char="§"/>
            </a:pPr>
            <a:r>
              <a:rPr lang="en-GB" sz="1600" dirty="0" smtClean="0"/>
              <a:t>How much will operation of the process change?</a:t>
            </a:r>
          </a:p>
          <a:p>
            <a:pPr marL="635000" lvl="1" eaLnBrk="1" hangingPunct="1">
              <a:lnSpc>
                <a:spcPct val="90000"/>
              </a:lnSpc>
              <a:spcAft>
                <a:spcPct val="0"/>
              </a:spcAft>
            </a:pPr>
            <a:r>
              <a:rPr lang="en-GB" sz="1400" dirty="0"/>
              <a:t>Improve multiple customer requirements e.g. time, defects</a:t>
            </a:r>
          </a:p>
          <a:p>
            <a:pPr marL="635000" lvl="1" eaLnBrk="1" hangingPunct="1">
              <a:lnSpc>
                <a:spcPct val="90000"/>
              </a:lnSpc>
              <a:spcAft>
                <a:spcPct val="0"/>
              </a:spcAft>
            </a:pPr>
            <a:r>
              <a:rPr lang="en-GB" sz="1400" dirty="0" smtClean="0"/>
              <a:t>Substantial </a:t>
            </a:r>
            <a:r>
              <a:rPr lang="en-GB" sz="1400" dirty="0"/>
              <a:t>improvement of THE one big customer </a:t>
            </a:r>
            <a:r>
              <a:rPr lang="en-GB" sz="1400" dirty="0" smtClean="0"/>
              <a:t>requirement</a:t>
            </a:r>
            <a:endParaRPr lang="en-GB" sz="1400" dirty="0"/>
          </a:p>
          <a:p>
            <a:pPr marL="285750" indent="-285750" eaLnBrk="1" hangingPunct="1">
              <a:lnSpc>
                <a:spcPct val="100000"/>
              </a:lnSpc>
              <a:spcBef>
                <a:spcPts val="600"/>
              </a:spcBef>
              <a:spcAft>
                <a:spcPts val="300"/>
              </a:spcAft>
              <a:buFont typeface="Wingdings" panose="05000000000000000000" pitchFamily="2" charset="2"/>
              <a:buChar char="§"/>
            </a:pPr>
            <a:r>
              <a:rPr lang="en-GB" sz="1600" dirty="0" smtClean="0"/>
              <a:t>The ranking should be relative against each work package </a:t>
            </a:r>
          </a:p>
          <a:p>
            <a:pPr marL="285750" indent="-285750" eaLnBrk="1" hangingPunct="1">
              <a:lnSpc>
                <a:spcPct val="100000"/>
              </a:lnSpc>
              <a:spcBef>
                <a:spcPts val="600"/>
              </a:spcBef>
              <a:spcAft>
                <a:spcPts val="300"/>
              </a:spcAft>
              <a:buFont typeface="Wingdings" panose="05000000000000000000" pitchFamily="2" charset="2"/>
              <a:buChar char="§"/>
            </a:pPr>
            <a:r>
              <a:rPr lang="en-GB" sz="1600" dirty="0" smtClean="0"/>
              <a:t>If any work packages need to dropped, then the future state value stream should be checked for impact</a:t>
            </a:r>
          </a:p>
        </p:txBody>
      </p:sp>
      <p:grpSp>
        <p:nvGrpSpPr>
          <p:cNvPr id="132104" name="Group 36"/>
          <p:cNvGrpSpPr>
            <a:grpSpLocks/>
          </p:cNvGrpSpPr>
          <p:nvPr/>
        </p:nvGrpSpPr>
        <p:grpSpPr bwMode="auto">
          <a:xfrm>
            <a:off x="4719639" y="1341438"/>
            <a:ext cx="4065588" cy="4938712"/>
            <a:chOff x="3020" y="845"/>
            <a:chExt cx="2561" cy="3111"/>
          </a:xfrm>
        </p:grpSpPr>
        <p:sp>
          <p:nvSpPr>
            <p:cNvPr id="132105" name="Rectangle 10"/>
            <p:cNvSpPr>
              <a:spLocks noChangeArrowheads="1"/>
            </p:cNvSpPr>
            <p:nvPr/>
          </p:nvSpPr>
          <p:spPr bwMode="auto">
            <a:xfrm>
              <a:off x="4398" y="2306"/>
              <a:ext cx="1158" cy="1461"/>
            </a:xfrm>
            <a:prstGeom prst="rect">
              <a:avLst/>
            </a:prstGeom>
            <a:noFill/>
            <a:ln w="9525">
              <a:noFill/>
              <a:miter lim="800000"/>
              <a:headEnd/>
              <a:tailEnd/>
            </a:ln>
          </p:spPr>
          <p:txBody>
            <a:bodyPr/>
            <a:lstStyle/>
            <a:p>
              <a:pPr>
                <a:lnSpc>
                  <a:spcPct val="102000"/>
                </a:lnSpc>
                <a:spcAft>
                  <a:spcPct val="37000"/>
                </a:spcAft>
                <a:tabLst>
                  <a:tab pos="5715000" algn="l"/>
                </a:tabLst>
              </a:pPr>
              <a:endParaRPr lang="en-US" sz="1600" b="0">
                <a:solidFill>
                  <a:srgbClr val="000066"/>
                </a:solidFill>
              </a:endParaRPr>
            </a:p>
          </p:txBody>
        </p:sp>
        <p:sp>
          <p:nvSpPr>
            <p:cNvPr id="132106" name="Rectangle 9"/>
            <p:cNvSpPr>
              <a:spLocks noChangeArrowheads="1"/>
            </p:cNvSpPr>
            <p:nvPr/>
          </p:nvSpPr>
          <p:spPr bwMode="auto">
            <a:xfrm>
              <a:off x="3240" y="2306"/>
              <a:ext cx="1158" cy="1461"/>
            </a:xfrm>
            <a:prstGeom prst="rect">
              <a:avLst/>
            </a:prstGeom>
            <a:noFill/>
            <a:ln w="9525">
              <a:noFill/>
              <a:miter lim="800000"/>
              <a:headEnd/>
              <a:tailEnd/>
            </a:ln>
          </p:spPr>
          <p:txBody>
            <a:bodyPr/>
            <a:lstStyle/>
            <a:p>
              <a:pPr>
                <a:lnSpc>
                  <a:spcPct val="102000"/>
                </a:lnSpc>
                <a:spcAft>
                  <a:spcPct val="37000"/>
                </a:spcAft>
                <a:tabLst>
                  <a:tab pos="5715000" algn="l"/>
                </a:tabLst>
              </a:pPr>
              <a:endParaRPr lang="en-US" sz="1600" b="0">
                <a:solidFill>
                  <a:srgbClr val="000066"/>
                </a:solidFill>
              </a:endParaRPr>
            </a:p>
          </p:txBody>
        </p:sp>
        <p:sp>
          <p:nvSpPr>
            <p:cNvPr id="132107" name="Rectangle 8"/>
            <p:cNvSpPr>
              <a:spLocks noChangeArrowheads="1"/>
            </p:cNvSpPr>
            <p:nvPr/>
          </p:nvSpPr>
          <p:spPr bwMode="auto">
            <a:xfrm>
              <a:off x="4398" y="845"/>
              <a:ext cx="1158" cy="1461"/>
            </a:xfrm>
            <a:prstGeom prst="rect">
              <a:avLst/>
            </a:prstGeom>
            <a:noFill/>
            <a:ln w="9525">
              <a:noFill/>
              <a:miter lim="800000"/>
              <a:headEnd/>
              <a:tailEnd/>
            </a:ln>
          </p:spPr>
          <p:txBody>
            <a:bodyPr/>
            <a:lstStyle/>
            <a:p>
              <a:pPr>
                <a:lnSpc>
                  <a:spcPct val="102000"/>
                </a:lnSpc>
                <a:spcAft>
                  <a:spcPct val="37000"/>
                </a:spcAft>
                <a:tabLst>
                  <a:tab pos="5715000" algn="l"/>
                </a:tabLst>
              </a:pPr>
              <a:endParaRPr lang="en-US" sz="1600" b="0">
                <a:solidFill>
                  <a:srgbClr val="000066"/>
                </a:solidFill>
              </a:endParaRPr>
            </a:p>
          </p:txBody>
        </p:sp>
        <p:sp>
          <p:nvSpPr>
            <p:cNvPr id="132108" name="Rectangle 7"/>
            <p:cNvSpPr>
              <a:spLocks noChangeArrowheads="1"/>
            </p:cNvSpPr>
            <p:nvPr/>
          </p:nvSpPr>
          <p:spPr bwMode="auto">
            <a:xfrm>
              <a:off x="3240" y="845"/>
              <a:ext cx="1158" cy="1461"/>
            </a:xfrm>
            <a:prstGeom prst="rect">
              <a:avLst/>
            </a:prstGeom>
            <a:noFill/>
            <a:ln w="9525">
              <a:noFill/>
              <a:miter lim="800000"/>
              <a:headEnd/>
              <a:tailEnd/>
            </a:ln>
          </p:spPr>
          <p:txBody>
            <a:bodyPr/>
            <a:lstStyle/>
            <a:p>
              <a:pPr>
                <a:lnSpc>
                  <a:spcPct val="102000"/>
                </a:lnSpc>
                <a:spcAft>
                  <a:spcPct val="37000"/>
                </a:spcAft>
                <a:tabLst>
                  <a:tab pos="5715000" algn="l"/>
                </a:tabLst>
              </a:pPr>
              <a:endParaRPr lang="en-US" sz="1600" b="0">
                <a:solidFill>
                  <a:srgbClr val="000066"/>
                </a:solidFill>
              </a:endParaRPr>
            </a:p>
          </p:txBody>
        </p:sp>
        <p:sp>
          <p:nvSpPr>
            <p:cNvPr id="132109" name="Line 11"/>
            <p:cNvSpPr>
              <a:spLocks noChangeShapeType="1"/>
            </p:cNvSpPr>
            <p:nvPr/>
          </p:nvSpPr>
          <p:spPr bwMode="auto">
            <a:xfrm>
              <a:off x="3240" y="845"/>
              <a:ext cx="2316" cy="0"/>
            </a:xfrm>
            <a:prstGeom prst="line">
              <a:avLst/>
            </a:prstGeom>
            <a:noFill/>
            <a:ln w="9525" cap="sq">
              <a:solidFill>
                <a:schemeClr val="accent1"/>
              </a:solidFill>
              <a:round/>
              <a:headEnd/>
              <a:tailEnd/>
            </a:ln>
          </p:spPr>
          <p:txBody>
            <a:bodyPr/>
            <a:lstStyle/>
            <a:p>
              <a:endParaRPr lang="en-GB"/>
            </a:p>
          </p:txBody>
        </p:sp>
        <p:sp>
          <p:nvSpPr>
            <p:cNvPr id="132111" name="Line 13"/>
            <p:cNvSpPr>
              <a:spLocks noChangeShapeType="1"/>
            </p:cNvSpPr>
            <p:nvPr/>
          </p:nvSpPr>
          <p:spPr bwMode="auto">
            <a:xfrm>
              <a:off x="3240" y="3767"/>
              <a:ext cx="2316" cy="0"/>
            </a:xfrm>
            <a:prstGeom prst="line">
              <a:avLst/>
            </a:prstGeom>
            <a:noFill/>
            <a:ln w="28575" cap="sq">
              <a:solidFill>
                <a:schemeClr val="accent1"/>
              </a:solidFill>
              <a:round/>
              <a:headEnd type="none" w="med" len="med"/>
              <a:tailEnd type="triangle" w="lg" len="lg"/>
            </a:ln>
          </p:spPr>
          <p:txBody>
            <a:bodyPr/>
            <a:lstStyle/>
            <a:p>
              <a:endParaRPr lang="en-GB"/>
            </a:p>
          </p:txBody>
        </p:sp>
        <p:sp>
          <p:nvSpPr>
            <p:cNvPr id="132112" name="Line 14"/>
            <p:cNvSpPr>
              <a:spLocks noChangeShapeType="1"/>
            </p:cNvSpPr>
            <p:nvPr/>
          </p:nvSpPr>
          <p:spPr bwMode="auto">
            <a:xfrm>
              <a:off x="3240" y="845"/>
              <a:ext cx="0" cy="2922"/>
            </a:xfrm>
            <a:prstGeom prst="line">
              <a:avLst/>
            </a:prstGeom>
            <a:noFill/>
            <a:ln w="28575" cap="sq">
              <a:solidFill>
                <a:schemeClr val="accent1"/>
              </a:solidFill>
              <a:round/>
              <a:headEnd type="triangle" w="lg" len="lg"/>
              <a:tailEnd type="none" w="med" len="med"/>
            </a:ln>
          </p:spPr>
          <p:txBody>
            <a:bodyPr/>
            <a:lstStyle/>
            <a:p>
              <a:endParaRPr lang="en-GB"/>
            </a:p>
          </p:txBody>
        </p:sp>
        <p:sp>
          <p:nvSpPr>
            <p:cNvPr id="132114" name="Line 16"/>
            <p:cNvSpPr>
              <a:spLocks noChangeShapeType="1"/>
            </p:cNvSpPr>
            <p:nvPr/>
          </p:nvSpPr>
          <p:spPr bwMode="auto">
            <a:xfrm>
              <a:off x="5556" y="845"/>
              <a:ext cx="0" cy="2922"/>
            </a:xfrm>
            <a:prstGeom prst="line">
              <a:avLst/>
            </a:prstGeom>
            <a:noFill/>
            <a:ln w="9525" cap="sq">
              <a:solidFill>
                <a:schemeClr val="accent1"/>
              </a:solidFill>
              <a:round/>
              <a:headEnd/>
              <a:tailEnd/>
            </a:ln>
          </p:spPr>
          <p:txBody>
            <a:bodyPr/>
            <a:lstStyle/>
            <a:p>
              <a:endParaRPr lang="en-GB"/>
            </a:p>
          </p:txBody>
        </p:sp>
        <p:sp>
          <p:nvSpPr>
            <p:cNvPr id="132115" name="Text Box 18"/>
            <p:cNvSpPr txBox="1">
              <a:spLocks noChangeArrowheads="1"/>
            </p:cNvSpPr>
            <p:nvPr/>
          </p:nvSpPr>
          <p:spPr bwMode="auto">
            <a:xfrm rot="-5400000">
              <a:off x="2241" y="2203"/>
              <a:ext cx="1769" cy="212"/>
            </a:xfrm>
            <a:prstGeom prst="rect">
              <a:avLst/>
            </a:prstGeom>
            <a:noFill/>
            <a:ln w="9525">
              <a:noFill/>
              <a:miter lim="800000"/>
              <a:headEnd/>
              <a:tailEnd/>
            </a:ln>
          </p:spPr>
          <p:txBody>
            <a:bodyPr>
              <a:spAutoFit/>
            </a:bodyPr>
            <a:lstStyle/>
            <a:p>
              <a:pPr algn="ctr">
                <a:spcBef>
                  <a:spcPct val="50000"/>
                </a:spcBef>
              </a:pPr>
              <a:r>
                <a:rPr lang="en-GB" sz="1600" b="0" dirty="0" smtClean="0">
                  <a:solidFill>
                    <a:srgbClr val="000066"/>
                  </a:solidFill>
                </a:rPr>
                <a:t>Expected benefits</a:t>
              </a:r>
              <a:endParaRPr lang="en-GB" sz="1600" b="0" dirty="0">
                <a:solidFill>
                  <a:srgbClr val="000066"/>
                </a:solidFill>
              </a:endParaRPr>
            </a:p>
          </p:txBody>
        </p:sp>
        <p:sp>
          <p:nvSpPr>
            <p:cNvPr id="132116" name="Text Box 19"/>
            <p:cNvSpPr txBox="1">
              <a:spLocks noChangeArrowheads="1"/>
            </p:cNvSpPr>
            <p:nvPr/>
          </p:nvSpPr>
          <p:spPr bwMode="auto">
            <a:xfrm>
              <a:off x="3531" y="3744"/>
              <a:ext cx="1769" cy="212"/>
            </a:xfrm>
            <a:prstGeom prst="rect">
              <a:avLst/>
            </a:prstGeom>
            <a:noFill/>
            <a:ln w="9525">
              <a:noFill/>
              <a:miter lim="800000"/>
              <a:headEnd/>
              <a:tailEnd/>
            </a:ln>
          </p:spPr>
          <p:txBody>
            <a:bodyPr>
              <a:spAutoFit/>
            </a:bodyPr>
            <a:lstStyle/>
            <a:p>
              <a:pPr algn="ctr">
                <a:spcBef>
                  <a:spcPct val="50000"/>
                </a:spcBef>
              </a:pPr>
              <a:r>
                <a:rPr lang="en-GB" sz="1600" b="0" dirty="0">
                  <a:solidFill>
                    <a:srgbClr val="000066"/>
                  </a:solidFill>
                </a:rPr>
                <a:t>Ease of Implementation</a:t>
              </a:r>
            </a:p>
          </p:txBody>
        </p:sp>
        <p:sp>
          <p:nvSpPr>
            <p:cNvPr id="132117" name="Text Box 20"/>
            <p:cNvSpPr txBox="1">
              <a:spLocks noChangeArrowheads="1"/>
            </p:cNvSpPr>
            <p:nvPr/>
          </p:nvSpPr>
          <p:spPr bwMode="auto">
            <a:xfrm>
              <a:off x="3235" y="3781"/>
              <a:ext cx="296" cy="155"/>
            </a:xfrm>
            <a:prstGeom prst="rect">
              <a:avLst/>
            </a:prstGeom>
            <a:noFill/>
            <a:ln w="9525">
              <a:noFill/>
              <a:miter lim="800000"/>
              <a:headEnd/>
              <a:tailEnd/>
            </a:ln>
          </p:spPr>
          <p:txBody>
            <a:bodyPr wrap="square">
              <a:spAutoFit/>
            </a:bodyPr>
            <a:lstStyle/>
            <a:p>
              <a:pPr algn="ctr">
                <a:spcBef>
                  <a:spcPct val="50000"/>
                </a:spcBef>
              </a:pPr>
              <a:r>
                <a:rPr lang="en-GB" sz="1000" b="0" dirty="0" smtClean="0">
                  <a:solidFill>
                    <a:srgbClr val="000066"/>
                  </a:solidFill>
                </a:rPr>
                <a:t>Easy</a:t>
              </a:r>
              <a:endParaRPr lang="en-GB" sz="1000" b="0" dirty="0">
                <a:solidFill>
                  <a:srgbClr val="000066"/>
                </a:solidFill>
              </a:endParaRPr>
            </a:p>
          </p:txBody>
        </p:sp>
        <p:sp>
          <p:nvSpPr>
            <p:cNvPr id="132118" name="Text Box 21"/>
            <p:cNvSpPr txBox="1">
              <a:spLocks noChangeArrowheads="1"/>
            </p:cNvSpPr>
            <p:nvPr/>
          </p:nvSpPr>
          <p:spPr bwMode="auto">
            <a:xfrm rot="-5400000">
              <a:off x="2995" y="3402"/>
              <a:ext cx="272" cy="154"/>
            </a:xfrm>
            <a:prstGeom prst="rect">
              <a:avLst/>
            </a:prstGeom>
            <a:noFill/>
            <a:ln w="9525">
              <a:noFill/>
              <a:miter lim="800000"/>
              <a:headEnd/>
              <a:tailEnd/>
            </a:ln>
          </p:spPr>
          <p:txBody>
            <a:bodyPr>
              <a:spAutoFit/>
            </a:bodyPr>
            <a:lstStyle/>
            <a:p>
              <a:pPr algn="ctr">
                <a:spcBef>
                  <a:spcPct val="50000"/>
                </a:spcBef>
              </a:pPr>
              <a:r>
                <a:rPr lang="en-GB" sz="1000" b="0">
                  <a:solidFill>
                    <a:srgbClr val="000066"/>
                  </a:solidFill>
                </a:rPr>
                <a:t>Low</a:t>
              </a:r>
            </a:p>
          </p:txBody>
        </p:sp>
        <p:sp>
          <p:nvSpPr>
            <p:cNvPr id="132119" name="Text Box 22"/>
            <p:cNvSpPr txBox="1">
              <a:spLocks noChangeArrowheads="1"/>
            </p:cNvSpPr>
            <p:nvPr/>
          </p:nvSpPr>
          <p:spPr bwMode="auto">
            <a:xfrm>
              <a:off x="5274" y="3781"/>
              <a:ext cx="307" cy="154"/>
            </a:xfrm>
            <a:prstGeom prst="rect">
              <a:avLst/>
            </a:prstGeom>
            <a:noFill/>
            <a:ln w="9525">
              <a:noFill/>
              <a:miter lim="800000"/>
              <a:headEnd/>
              <a:tailEnd/>
            </a:ln>
          </p:spPr>
          <p:txBody>
            <a:bodyPr>
              <a:spAutoFit/>
            </a:bodyPr>
            <a:lstStyle/>
            <a:p>
              <a:pPr algn="ctr">
                <a:spcBef>
                  <a:spcPct val="50000"/>
                </a:spcBef>
              </a:pPr>
              <a:r>
                <a:rPr lang="en-GB" sz="1000" b="0" dirty="0" smtClean="0">
                  <a:solidFill>
                    <a:srgbClr val="000066"/>
                  </a:solidFill>
                </a:rPr>
                <a:t>Hard</a:t>
              </a:r>
              <a:endParaRPr lang="en-GB" sz="1000" b="0" dirty="0">
                <a:solidFill>
                  <a:srgbClr val="000066"/>
                </a:solidFill>
              </a:endParaRPr>
            </a:p>
          </p:txBody>
        </p:sp>
        <p:sp>
          <p:nvSpPr>
            <p:cNvPr id="132120" name="Text Box 23"/>
            <p:cNvSpPr txBox="1">
              <a:spLocks noChangeArrowheads="1"/>
            </p:cNvSpPr>
            <p:nvPr/>
          </p:nvSpPr>
          <p:spPr bwMode="auto">
            <a:xfrm rot="-5400000">
              <a:off x="2995" y="1020"/>
              <a:ext cx="307" cy="154"/>
            </a:xfrm>
            <a:prstGeom prst="rect">
              <a:avLst/>
            </a:prstGeom>
            <a:noFill/>
            <a:ln w="9525">
              <a:noFill/>
              <a:miter lim="800000"/>
              <a:headEnd/>
              <a:tailEnd/>
            </a:ln>
          </p:spPr>
          <p:txBody>
            <a:bodyPr>
              <a:spAutoFit/>
            </a:bodyPr>
            <a:lstStyle/>
            <a:p>
              <a:pPr algn="ctr">
                <a:spcBef>
                  <a:spcPct val="50000"/>
                </a:spcBef>
              </a:pPr>
              <a:r>
                <a:rPr lang="en-GB" sz="1000" b="0">
                  <a:solidFill>
                    <a:srgbClr val="000066"/>
                  </a:solidFill>
                </a:rPr>
                <a:t>High</a:t>
              </a:r>
            </a:p>
          </p:txBody>
        </p:sp>
      </p:grpSp>
      <p:sp>
        <p:nvSpPr>
          <p:cNvPr id="35" name="5-Point Star 34"/>
          <p:cNvSpPr/>
          <p:nvPr/>
        </p:nvSpPr>
        <p:spPr>
          <a:xfrm>
            <a:off x="6221845" y="40944"/>
            <a:ext cx="341952" cy="341952"/>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bwMode="auto">
          <a:xfrm>
            <a:off x="5076825" y="1370466"/>
            <a:ext cx="3708402" cy="4533513"/>
          </a:xfrm>
          <a:prstGeom prst="rect">
            <a:avLst/>
          </a:prstGeom>
          <a:solidFill>
            <a:schemeClr val="bg1">
              <a:alpha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46" name="Line 12"/>
          <p:cNvSpPr>
            <a:spLocks noChangeShapeType="1"/>
          </p:cNvSpPr>
          <p:nvPr/>
        </p:nvSpPr>
        <p:spPr bwMode="auto">
          <a:xfrm>
            <a:off x="5068889" y="3660775"/>
            <a:ext cx="3676650" cy="0"/>
          </a:xfrm>
          <a:prstGeom prst="line">
            <a:avLst/>
          </a:prstGeom>
          <a:noFill/>
          <a:ln w="12700">
            <a:solidFill>
              <a:schemeClr val="accent1"/>
            </a:solidFill>
            <a:round/>
            <a:headEnd/>
            <a:tailEnd/>
          </a:ln>
        </p:spPr>
        <p:txBody>
          <a:bodyPr/>
          <a:lstStyle/>
          <a:p>
            <a:endParaRPr lang="en-GB"/>
          </a:p>
        </p:txBody>
      </p:sp>
      <p:sp>
        <p:nvSpPr>
          <p:cNvPr id="47" name="Line 15"/>
          <p:cNvSpPr>
            <a:spLocks noChangeShapeType="1"/>
          </p:cNvSpPr>
          <p:nvPr/>
        </p:nvSpPr>
        <p:spPr bwMode="auto">
          <a:xfrm>
            <a:off x="6907214" y="1341438"/>
            <a:ext cx="0" cy="4638675"/>
          </a:xfrm>
          <a:prstGeom prst="line">
            <a:avLst/>
          </a:prstGeom>
          <a:noFill/>
          <a:ln w="12700">
            <a:solidFill>
              <a:schemeClr val="accent1"/>
            </a:solidFill>
            <a:round/>
            <a:headEnd/>
            <a:tailEnd/>
          </a:ln>
        </p:spPr>
        <p:txBody>
          <a:bodyPr/>
          <a:lstStyle/>
          <a:p>
            <a:endParaRPr lang="en-GB"/>
          </a:p>
        </p:txBody>
      </p:sp>
      <p:sp>
        <p:nvSpPr>
          <p:cNvPr id="48" name="Text Box 24"/>
          <p:cNvSpPr txBox="1">
            <a:spLocks noChangeArrowheads="1"/>
          </p:cNvSpPr>
          <p:nvPr/>
        </p:nvSpPr>
        <p:spPr bwMode="auto">
          <a:xfrm>
            <a:off x="5444908" y="2982009"/>
            <a:ext cx="647700" cy="374650"/>
          </a:xfrm>
          <a:prstGeom prst="rect">
            <a:avLst/>
          </a:prstGeom>
          <a:solidFill>
            <a:srgbClr val="FFFF00"/>
          </a:solidFill>
          <a:ln w="9525">
            <a:solidFill>
              <a:srgbClr val="000066"/>
            </a:solidFill>
            <a:miter lim="800000"/>
            <a:headEnd/>
            <a:tailEnd/>
          </a:ln>
        </p:spPr>
        <p:txBody>
          <a:bodyPr>
            <a:spAutoFit/>
          </a:bodyPr>
          <a:lstStyle/>
          <a:p>
            <a:pPr>
              <a:spcBef>
                <a:spcPct val="50000"/>
              </a:spcBef>
            </a:pPr>
            <a:r>
              <a:rPr lang="en-GB" sz="900" b="0" dirty="0">
                <a:solidFill>
                  <a:srgbClr val="000066"/>
                </a:solidFill>
              </a:rPr>
              <a:t>Package – 5S</a:t>
            </a:r>
          </a:p>
        </p:txBody>
      </p:sp>
      <p:sp>
        <p:nvSpPr>
          <p:cNvPr id="49" name="Text Box 25"/>
          <p:cNvSpPr txBox="1">
            <a:spLocks noChangeArrowheads="1"/>
          </p:cNvSpPr>
          <p:nvPr/>
        </p:nvSpPr>
        <p:spPr bwMode="auto">
          <a:xfrm>
            <a:off x="7953377" y="4926013"/>
            <a:ext cx="647700" cy="374650"/>
          </a:xfrm>
          <a:prstGeom prst="rect">
            <a:avLst/>
          </a:prstGeom>
          <a:solidFill>
            <a:srgbClr val="FFFF00"/>
          </a:solidFill>
          <a:ln w="9525">
            <a:solidFill>
              <a:srgbClr val="000066"/>
            </a:solidFill>
            <a:miter lim="800000"/>
            <a:headEnd/>
            <a:tailEnd/>
          </a:ln>
        </p:spPr>
        <p:txBody>
          <a:bodyPr>
            <a:spAutoFit/>
          </a:bodyPr>
          <a:lstStyle/>
          <a:p>
            <a:pPr>
              <a:spcBef>
                <a:spcPct val="50000"/>
              </a:spcBef>
            </a:pPr>
            <a:r>
              <a:rPr lang="en-GB" sz="900" b="0">
                <a:solidFill>
                  <a:srgbClr val="000066"/>
                </a:solidFill>
              </a:rPr>
              <a:t>Package – IT</a:t>
            </a:r>
          </a:p>
        </p:txBody>
      </p:sp>
      <p:sp>
        <p:nvSpPr>
          <p:cNvPr id="50" name="Text Box 26"/>
          <p:cNvSpPr txBox="1">
            <a:spLocks noChangeArrowheads="1"/>
          </p:cNvSpPr>
          <p:nvPr/>
        </p:nvSpPr>
        <p:spPr bwMode="auto">
          <a:xfrm>
            <a:off x="7747230" y="2514374"/>
            <a:ext cx="647700" cy="374650"/>
          </a:xfrm>
          <a:prstGeom prst="rect">
            <a:avLst/>
          </a:prstGeom>
          <a:solidFill>
            <a:srgbClr val="FFFF00"/>
          </a:solidFill>
          <a:ln w="9525">
            <a:solidFill>
              <a:srgbClr val="000066"/>
            </a:solidFill>
            <a:miter lim="800000"/>
            <a:headEnd/>
            <a:tailEnd/>
          </a:ln>
        </p:spPr>
        <p:txBody>
          <a:bodyPr>
            <a:spAutoFit/>
          </a:bodyPr>
          <a:lstStyle/>
          <a:p>
            <a:pPr>
              <a:spcBef>
                <a:spcPct val="50000"/>
              </a:spcBef>
            </a:pPr>
            <a:r>
              <a:rPr lang="en-GB" sz="900" b="0" dirty="0">
                <a:solidFill>
                  <a:srgbClr val="000066"/>
                </a:solidFill>
              </a:rPr>
              <a:t>Package – Layout</a:t>
            </a:r>
          </a:p>
        </p:txBody>
      </p:sp>
      <p:sp>
        <p:nvSpPr>
          <p:cNvPr id="3" name="Isosceles Triangle 2"/>
          <p:cNvSpPr/>
          <p:nvPr/>
        </p:nvSpPr>
        <p:spPr bwMode="auto">
          <a:xfrm rot="5400000">
            <a:off x="7300690" y="4470397"/>
            <a:ext cx="243344" cy="1184280"/>
          </a:xfrm>
          <a:prstGeom prst="triangle">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52" name="Text Box 34"/>
          <p:cNvSpPr txBox="1">
            <a:spLocks noChangeArrowheads="1"/>
          </p:cNvSpPr>
          <p:nvPr/>
        </p:nvSpPr>
        <p:spPr bwMode="auto">
          <a:xfrm>
            <a:off x="5282297" y="4590136"/>
            <a:ext cx="1800225" cy="919401"/>
          </a:xfrm>
          <a:prstGeom prst="wedgeRoundRectCallout">
            <a:avLst>
              <a:gd name="adj1" fmla="val -24864"/>
              <a:gd name="adj2" fmla="val -185351"/>
              <a:gd name="adj3" fmla="val 16667"/>
            </a:avLst>
          </a:prstGeom>
          <a:solidFill>
            <a:schemeClr val="bg1">
              <a:lumMod val="50000"/>
            </a:schemeClr>
          </a:solidFill>
          <a:ln w="9525">
            <a:noFill/>
            <a:miter lim="800000"/>
            <a:headEnd/>
            <a:tailEnd/>
          </a:ln>
        </p:spPr>
        <p:txBody>
          <a:bodyPr>
            <a:spAutoFit/>
          </a:bodyPr>
          <a:lstStyle/>
          <a:p>
            <a:pPr>
              <a:spcBef>
                <a:spcPct val="50000"/>
              </a:spcBef>
            </a:pPr>
            <a:r>
              <a:rPr lang="en-GB" sz="1200" b="0" dirty="0">
                <a:solidFill>
                  <a:schemeClr val="bg1"/>
                </a:solidFill>
              </a:rPr>
              <a:t>Rankings are relative – 5S is easier to implement that IT, but has less impact</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OED2H2HNpE.nhj8gtT5Ss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Fqw6ObvsE.Uv6ubMZS6Q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Ba6ZgcsggEW9ZwhL2jcV.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tpke.q3MRk.rxVEJ5Ati6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lain">
  <a:themeElements>
    <a:clrScheme name="DeloitteColors2009">
      <a:dk1>
        <a:srgbClr val="000000"/>
      </a:dk1>
      <a:lt1>
        <a:srgbClr val="FFFFFF"/>
      </a:lt1>
      <a:dk2>
        <a:srgbClr val="002776"/>
      </a:dk2>
      <a:lt2>
        <a:srgbClr val="FFFFFF"/>
      </a:lt2>
      <a:accent1>
        <a:srgbClr val="002776"/>
      </a:accent1>
      <a:accent2>
        <a:srgbClr val="92D400"/>
      </a:accent2>
      <a:accent3>
        <a:srgbClr val="00A1DE"/>
      </a:accent3>
      <a:accent4>
        <a:srgbClr val="3C8A2E"/>
      </a:accent4>
      <a:accent5>
        <a:srgbClr val="72C7E7"/>
      </a:accent5>
      <a:accent6>
        <a:srgbClr val="C9DD03"/>
      </a:accent6>
      <a:hlink>
        <a:srgbClr val="00A1DE"/>
      </a:hlink>
      <a:folHlink>
        <a:srgbClr val="72C7E7"/>
      </a:folHlink>
    </a:clrScheme>
    <a:fontScheme name="Deloitte Standard_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Deloitte Standard_white 1">
        <a:dk1>
          <a:srgbClr val="D9D9B2"/>
        </a:dk1>
        <a:lt1>
          <a:srgbClr val="FFFFFF"/>
        </a:lt1>
        <a:dk2>
          <a:srgbClr val="E5E5CC"/>
        </a:dk2>
        <a:lt2>
          <a:srgbClr val="000066"/>
        </a:lt2>
        <a:accent1>
          <a:srgbClr val="800080"/>
        </a:accent1>
        <a:accent2>
          <a:srgbClr val="996633"/>
        </a:accent2>
        <a:accent3>
          <a:srgbClr val="F0F0E2"/>
        </a:accent3>
        <a:accent4>
          <a:srgbClr val="DADADA"/>
        </a:accent4>
        <a:accent5>
          <a:srgbClr val="C0AAC0"/>
        </a:accent5>
        <a:accent6>
          <a:srgbClr val="8A5C2D"/>
        </a:accent6>
        <a:hlink>
          <a:srgbClr val="336600"/>
        </a:hlink>
        <a:folHlink>
          <a:srgbClr val="6666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FS2">
  <a:themeElements>
    <a:clrScheme name="DeloitteColors2009">
      <a:dk1>
        <a:srgbClr val="000000"/>
      </a:dk1>
      <a:lt1>
        <a:srgbClr val="FFFFFF"/>
      </a:lt1>
      <a:dk2>
        <a:srgbClr val="002776"/>
      </a:dk2>
      <a:lt2>
        <a:srgbClr val="FFFFFF"/>
      </a:lt2>
      <a:accent1>
        <a:srgbClr val="002776"/>
      </a:accent1>
      <a:accent2>
        <a:srgbClr val="92D400"/>
      </a:accent2>
      <a:accent3>
        <a:srgbClr val="00A1DE"/>
      </a:accent3>
      <a:accent4>
        <a:srgbClr val="3C8A2E"/>
      </a:accent4>
      <a:accent5>
        <a:srgbClr val="72C7E7"/>
      </a:accent5>
      <a:accent6>
        <a:srgbClr val="C9DD03"/>
      </a:accent6>
      <a:hlink>
        <a:srgbClr val="00A1DE"/>
      </a:hlink>
      <a:folHlink>
        <a:srgbClr val="72C7E7"/>
      </a:folHlink>
    </a:clrScheme>
    <a:fontScheme name="Deloitte White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1" i="0" u="none" strike="noStrike" cap="none" normalizeH="0" baseline="0" smtClean="0">
            <a:ln>
              <a:noFill/>
            </a:ln>
            <a:solidFill>
              <a:schemeClr val="tx1"/>
            </a:solidFill>
            <a:effectLst/>
            <a:latin typeface="Arial" charset="0"/>
          </a:defRPr>
        </a:defPPr>
      </a:lstStyle>
    </a:lnDef>
  </a:objectDefaults>
  <a:extraClrSchemeLst>
    <a:extraClrScheme>
      <a:clrScheme name="Deloitte White Presentation 1">
        <a:dk1>
          <a:srgbClr val="99CC00"/>
        </a:dk1>
        <a:lt1>
          <a:srgbClr val="FFFFFF"/>
        </a:lt1>
        <a:dk2>
          <a:srgbClr val="000066"/>
        </a:dk2>
        <a:lt2>
          <a:srgbClr val="FFFFFF"/>
        </a:lt2>
        <a:accent1>
          <a:srgbClr val="009999"/>
        </a:accent1>
        <a:accent2>
          <a:srgbClr val="6666FF"/>
        </a:accent2>
        <a:accent3>
          <a:srgbClr val="AAAAB8"/>
        </a:accent3>
        <a:accent4>
          <a:srgbClr val="DADADA"/>
        </a:accent4>
        <a:accent5>
          <a:srgbClr val="AACACA"/>
        </a:accent5>
        <a:accent6>
          <a:srgbClr val="5C5CE7"/>
        </a:accent6>
        <a:hlink>
          <a:srgbClr val="996633"/>
        </a:hlink>
        <a:folHlink>
          <a:srgbClr val="FF6699"/>
        </a:folHlink>
      </a:clrScheme>
      <a:clrMap bg1="dk2" tx1="lt1" bg2="dk1" tx2="lt2" accent1="accent1" accent2="accent2" accent3="accent3" accent4="accent4" accent5="accent5" accent6="accent6" hlink="hlink" folHlink="folHlink"/>
    </a:extraClrScheme>
    <a:extraClrScheme>
      <a:clrScheme name="Deloitte White Presentation 2">
        <a:dk1>
          <a:srgbClr val="000066"/>
        </a:dk1>
        <a:lt1>
          <a:srgbClr val="FFFFFF"/>
        </a:lt1>
        <a:dk2>
          <a:srgbClr val="000066"/>
        </a:dk2>
        <a:lt2>
          <a:srgbClr val="99CC00"/>
        </a:lt2>
        <a:accent1>
          <a:srgbClr val="009999"/>
        </a:accent1>
        <a:accent2>
          <a:srgbClr val="6666FF"/>
        </a:accent2>
        <a:accent3>
          <a:srgbClr val="FFFFFF"/>
        </a:accent3>
        <a:accent4>
          <a:srgbClr val="000056"/>
        </a:accent4>
        <a:accent5>
          <a:srgbClr val="AACACA"/>
        </a:accent5>
        <a:accent6>
          <a:srgbClr val="5C5CE7"/>
        </a:accent6>
        <a:hlink>
          <a:srgbClr val="996633"/>
        </a:hlink>
        <a:folHlink>
          <a:srgbClr val="FF6699"/>
        </a:folHlink>
      </a:clrScheme>
      <a:clrMap bg1="lt1" tx1="dk1" bg2="lt2" tx2="dk2" accent1="accent1" accent2="accent2" accent3="accent3" accent4="accent4" accent5="accent5" accent6="accent6" hlink="hlink" folHlink="folHlink"/>
    </a:extraClrScheme>
    <a:extraClrScheme>
      <a:clrScheme name="Deloitte White Presentation 3">
        <a:dk1>
          <a:srgbClr val="D9DAB2"/>
        </a:dk1>
        <a:lt1>
          <a:srgbClr val="FFFFFF"/>
        </a:lt1>
        <a:dk2>
          <a:srgbClr val="000066"/>
        </a:dk2>
        <a:lt2>
          <a:srgbClr val="FFFFFF"/>
        </a:lt2>
        <a:accent1>
          <a:srgbClr val="800080"/>
        </a:accent1>
        <a:accent2>
          <a:srgbClr val="996633"/>
        </a:accent2>
        <a:accent3>
          <a:srgbClr val="AAAAB8"/>
        </a:accent3>
        <a:accent4>
          <a:srgbClr val="DADADA"/>
        </a:accent4>
        <a:accent5>
          <a:srgbClr val="C0AAC0"/>
        </a:accent5>
        <a:accent6>
          <a:srgbClr val="8A5C2D"/>
        </a:accent6>
        <a:hlink>
          <a:srgbClr val="336600"/>
        </a:hlink>
        <a:folHlink>
          <a:srgbClr val="6666FF"/>
        </a:folHlink>
      </a:clrScheme>
      <a:clrMap bg1="dk2" tx1="lt1" bg2="dk1" tx2="lt2" accent1="accent1" accent2="accent2" accent3="accent3" accent4="accent4" accent5="accent5" accent6="accent6" hlink="hlink" folHlink="folHlink"/>
    </a:extraClrScheme>
    <a:extraClrScheme>
      <a:clrScheme name="Deloitte White Presentation 4">
        <a:dk1>
          <a:srgbClr val="000066"/>
        </a:dk1>
        <a:lt1>
          <a:srgbClr val="FFFFFF"/>
        </a:lt1>
        <a:dk2>
          <a:srgbClr val="000066"/>
        </a:dk2>
        <a:lt2>
          <a:srgbClr val="D9D9B2"/>
        </a:lt2>
        <a:accent1>
          <a:srgbClr val="800080"/>
        </a:accent1>
        <a:accent2>
          <a:srgbClr val="996633"/>
        </a:accent2>
        <a:accent3>
          <a:srgbClr val="FFFFFF"/>
        </a:accent3>
        <a:accent4>
          <a:srgbClr val="000056"/>
        </a:accent4>
        <a:accent5>
          <a:srgbClr val="C0AAC0"/>
        </a:accent5>
        <a:accent6>
          <a:srgbClr val="8A5C2D"/>
        </a:accent6>
        <a:hlink>
          <a:srgbClr val="336600"/>
        </a:hlink>
        <a:folHlink>
          <a:srgbClr val="6666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WorkPilot">
  <a:themeElements>
    <a:clrScheme name="DeloitteColors2009">
      <a:dk1>
        <a:srgbClr val="000000"/>
      </a:dk1>
      <a:lt1>
        <a:srgbClr val="FFFFFF"/>
      </a:lt1>
      <a:dk2>
        <a:srgbClr val="002776"/>
      </a:dk2>
      <a:lt2>
        <a:srgbClr val="FFFFFF"/>
      </a:lt2>
      <a:accent1>
        <a:srgbClr val="002776"/>
      </a:accent1>
      <a:accent2>
        <a:srgbClr val="92D400"/>
      </a:accent2>
      <a:accent3>
        <a:srgbClr val="00A1DE"/>
      </a:accent3>
      <a:accent4>
        <a:srgbClr val="3C8A2E"/>
      </a:accent4>
      <a:accent5>
        <a:srgbClr val="72C7E7"/>
      </a:accent5>
      <a:accent6>
        <a:srgbClr val="C9DD03"/>
      </a:accent6>
      <a:hlink>
        <a:srgbClr val="00A1DE"/>
      </a:hlink>
      <a:folHlink>
        <a:srgbClr val="72C7E7"/>
      </a:folHlink>
    </a:clrScheme>
    <a:fontScheme name="Deloitte White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1" i="0" u="none" strike="noStrike" cap="none" normalizeH="0" baseline="0" smtClean="0">
            <a:ln>
              <a:noFill/>
            </a:ln>
            <a:solidFill>
              <a:schemeClr val="tx1"/>
            </a:solidFill>
            <a:effectLst/>
            <a:latin typeface="Arial" charset="0"/>
          </a:defRPr>
        </a:defPPr>
      </a:lstStyle>
    </a:lnDef>
  </a:objectDefaults>
  <a:extraClrSchemeLst>
    <a:extraClrScheme>
      <a:clrScheme name="Deloitte White Presentation 1">
        <a:dk1>
          <a:srgbClr val="99CC00"/>
        </a:dk1>
        <a:lt1>
          <a:srgbClr val="FFFFFF"/>
        </a:lt1>
        <a:dk2>
          <a:srgbClr val="000066"/>
        </a:dk2>
        <a:lt2>
          <a:srgbClr val="FFFFFF"/>
        </a:lt2>
        <a:accent1>
          <a:srgbClr val="009999"/>
        </a:accent1>
        <a:accent2>
          <a:srgbClr val="6666FF"/>
        </a:accent2>
        <a:accent3>
          <a:srgbClr val="AAAAB8"/>
        </a:accent3>
        <a:accent4>
          <a:srgbClr val="DADADA"/>
        </a:accent4>
        <a:accent5>
          <a:srgbClr val="AACACA"/>
        </a:accent5>
        <a:accent6>
          <a:srgbClr val="5C5CE7"/>
        </a:accent6>
        <a:hlink>
          <a:srgbClr val="996633"/>
        </a:hlink>
        <a:folHlink>
          <a:srgbClr val="FF6699"/>
        </a:folHlink>
      </a:clrScheme>
      <a:clrMap bg1="dk2" tx1="lt1" bg2="dk1" tx2="lt2" accent1="accent1" accent2="accent2" accent3="accent3" accent4="accent4" accent5="accent5" accent6="accent6" hlink="hlink" folHlink="folHlink"/>
    </a:extraClrScheme>
    <a:extraClrScheme>
      <a:clrScheme name="Deloitte White Presentation 2">
        <a:dk1>
          <a:srgbClr val="000066"/>
        </a:dk1>
        <a:lt1>
          <a:srgbClr val="FFFFFF"/>
        </a:lt1>
        <a:dk2>
          <a:srgbClr val="000066"/>
        </a:dk2>
        <a:lt2>
          <a:srgbClr val="99CC00"/>
        </a:lt2>
        <a:accent1>
          <a:srgbClr val="009999"/>
        </a:accent1>
        <a:accent2>
          <a:srgbClr val="6666FF"/>
        </a:accent2>
        <a:accent3>
          <a:srgbClr val="FFFFFF"/>
        </a:accent3>
        <a:accent4>
          <a:srgbClr val="000056"/>
        </a:accent4>
        <a:accent5>
          <a:srgbClr val="AACACA"/>
        </a:accent5>
        <a:accent6>
          <a:srgbClr val="5C5CE7"/>
        </a:accent6>
        <a:hlink>
          <a:srgbClr val="996633"/>
        </a:hlink>
        <a:folHlink>
          <a:srgbClr val="FF6699"/>
        </a:folHlink>
      </a:clrScheme>
      <a:clrMap bg1="lt1" tx1="dk1" bg2="lt2" tx2="dk2" accent1="accent1" accent2="accent2" accent3="accent3" accent4="accent4" accent5="accent5" accent6="accent6" hlink="hlink" folHlink="folHlink"/>
    </a:extraClrScheme>
    <a:extraClrScheme>
      <a:clrScheme name="Deloitte White Presentation 3">
        <a:dk1>
          <a:srgbClr val="D9DAB2"/>
        </a:dk1>
        <a:lt1>
          <a:srgbClr val="FFFFFF"/>
        </a:lt1>
        <a:dk2>
          <a:srgbClr val="000066"/>
        </a:dk2>
        <a:lt2>
          <a:srgbClr val="FFFFFF"/>
        </a:lt2>
        <a:accent1>
          <a:srgbClr val="800080"/>
        </a:accent1>
        <a:accent2>
          <a:srgbClr val="996633"/>
        </a:accent2>
        <a:accent3>
          <a:srgbClr val="AAAAB8"/>
        </a:accent3>
        <a:accent4>
          <a:srgbClr val="DADADA"/>
        </a:accent4>
        <a:accent5>
          <a:srgbClr val="C0AAC0"/>
        </a:accent5>
        <a:accent6>
          <a:srgbClr val="8A5C2D"/>
        </a:accent6>
        <a:hlink>
          <a:srgbClr val="336600"/>
        </a:hlink>
        <a:folHlink>
          <a:srgbClr val="6666FF"/>
        </a:folHlink>
      </a:clrScheme>
      <a:clrMap bg1="dk2" tx1="lt1" bg2="dk1" tx2="lt2" accent1="accent1" accent2="accent2" accent3="accent3" accent4="accent4" accent5="accent5" accent6="accent6" hlink="hlink" folHlink="folHlink"/>
    </a:extraClrScheme>
    <a:extraClrScheme>
      <a:clrScheme name="Deloitte White Presentation 4">
        <a:dk1>
          <a:srgbClr val="000066"/>
        </a:dk1>
        <a:lt1>
          <a:srgbClr val="FFFFFF"/>
        </a:lt1>
        <a:dk2>
          <a:srgbClr val="000066"/>
        </a:dk2>
        <a:lt2>
          <a:srgbClr val="D9D9B2"/>
        </a:lt2>
        <a:accent1>
          <a:srgbClr val="800080"/>
        </a:accent1>
        <a:accent2>
          <a:srgbClr val="996633"/>
        </a:accent2>
        <a:accent3>
          <a:srgbClr val="FFFFFF"/>
        </a:accent3>
        <a:accent4>
          <a:srgbClr val="000056"/>
        </a:accent4>
        <a:accent5>
          <a:srgbClr val="C0AAC0"/>
        </a:accent5>
        <a:accent6>
          <a:srgbClr val="8A5C2D"/>
        </a:accent6>
        <a:hlink>
          <a:srgbClr val="336600"/>
        </a:hlink>
        <a:folHlink>
          <a:srgbClr val="6666FF"/>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12493</TotalTime>
  <Words>6800</Words>
  <Application>Microsoft Office PowerPoint</Application>
  <PresentationFormat>On-screen Show (4:3)</PresentationFormat>
  <Paragraphs>1438</Paragraphs>
  <Slides>72</Slides>
  <Notes>46</Notes>
  <HiddenSlides>1</HiddenSlides>
  <MMClips>0</MMClips>
  <ScaleCrop>false</ScaleCrop>
  <HeadingPairs>
    <vt:vector size="8" baseType="variant">
      <vt:variant>
        <vt:lpstr>Fonts Used</vt:lpstr>
      </vt:variant>
      <vt:variant>
        <vt:i4>15</vt:i4>
      </vt:variant>
      <vt:variant>
        <vt:lpstr>Theme</vt:lpstr>
      </vt:variant>
      <vt:variant>
        <vt:i4>3</vt:i4>
      </vt:variant>
      <vt:variant>
        <vt:lpstr>Embedded OLE Servers</vt:lpstr>
      </vt:variant>
      <vt:variant>
        <vt:i4>1</vt:i4>
      </vt:variant>
      <vt:variant>
        <vt:lpstr>Slide Titles</vt:lpstr>
      </vt:variant>
      <vt:variant>
        <vt:i4>72</vt:i4>
      </vt:variant>
    </vt:vector>
  </HeadingPairs>
  <TitlesOfParts>
    <vt:vector size="91" baseType="lpstr">
      <vt:lpstr>MS Mincho</vt:lpstr>
      <vt:lpstr>SimSun</vt:lpstr>
      <vt:lpstr>Akzidenz Grotesk CE Roman</vt:lpstr>
      <vt:lpstr>Arial</vt:lpstr>
      <vt:lpstr>Arial (Body)</vt:lpstr>
      <vt:lpstr>Barclays Sans</vt:lpstr>
      <vt:lpstr>Courier New</vt:lpstr>
      <vt:lpstr>Futura Medium</vt:lpstr>
      <vt:lpstr>Monotype Sorts</vt:lpstr>
      <vt:lpstr>Symbol</vt:lpstr>
      <vt:lpstr>Times New Roman</vt:lpstr>
      <vt:lpstr>Verdana</vt:lpstr>
      <vt:lpstr>Wingdings</vt:lpstr>
      <vt:lpstr>Wingdings 2</vt:lpstr>
      <vt:lpstr>ヒラギノ角ゴ Pro W3</vt:lpstr>
      <vt:lpstr>Plain</vt:lpstr>
      <vt:lpstr>FS2</vt:lpstr>
      <vt:lpstr>WorkPilot</vt:lpstr>
      <vt:lpstr>think-cell Slide</vt:lpstr>
      <vt:lpstr>PowerPoint Presentation</vt:lpstr>
      <vt:lpstr>Agenda Day 4 – Future State 2 &amp; Work Pilot</vt:lpstr>
      <vt:lpstr>Teachback  So tell us what you know so far about LSS.... </vt:lpstr>
      <vt:lpstr>The Deloitte 5 Workshop Approach   Where does today fit in the 5 Workshop approach?</vt:lpstr>
      <vt:lpstr>Future State 2  What are the main objectives of the first Future State workshop?</vt:lpstr>
      <vt:lpstr>Agenda Day 4 – Future State 2 &amp; Work Pilot</vt:lpstr>
      <vt:lpstr>Action Brainstorm Note down all the ideas</vt:lpstr>
      <vt:lpstr>Work Breakdown Structure The breakdown of complex task into work packages</vt:lpstr>
      <vt:lpstr>Work Packages - Prioritisation What do to first</vt:lpstr>
      <vt:lpstr>Work Packages - Charter Development Each work package will become a mini-project on his own</vt:lpstr>
      <vt:lpstr>Work Packages - High Level Plan A view of all work packages</vt:lpstr>
      <vt:lpstr>Work Packages - Governance Vital implementation information</vt:lpstr>
      <vt:lpstr>Work Packages - Decision points Key stopping points</vt:lpstr>
      <vt:lpstr>Exercise Implementing the Future State Design  </vt:lpstr>
      <vt:lpstr>Agenda Day 4 – Future State 2 &amp; Work Pilot</vt:lpstr>
      <vt:lpstr>Work Pilot The final stages</vt:lpstr>
      <vt:lpstr>The Deloitte 5 Workshop Approach   Where does today fit in the 5 Workshop approach?</vt:lpstr>
      <vt:lpstr>Work Pilot definition What happens in this stage </vt:lpstr>
      <vt:lpstr>Why use a Work Pilot The uses</vt:lpstr>
      <vt:lpstr>Work Pilot objectives What we are planning to achieve</vt:lpstr>
      <vt:lpstr>The set up starts at the mobilisation phase The timeline of preparing for the work pilot</vt:lpstr>
      <vt:lpstr>Logistics of setting up a Work Pilot Things that need to be considered</vt:lpstr>
      <vt:lpstr>3 Levers to initiate a Continuous Improvement culture</vt:lpstr>
      <vt:lpstr>Success factors to run the work pilot Using the 3 Levers model to set up the work pilot</vt:lpstr>
      <vt:lpstr>Simulation Pilot Round Implement your future state design and run the final round</vt:lpstr>
      <vt:lpstr>Agenda Day 4 – Future State 2 &amp; Work Pilot</vt:lpstr>
      <vt:lpstr>Simulation Final Round Implement your future state design and run the final round</vt:lpstr>
      <vt:lpstr>Simulation Final Round Feedback and final round summary</vt:lpstr>
      <vt:lpstr>Agenda Day 4 – Future State 2 &amp; Work Pilot</vt:lpstr>
      <vt:lpstr>Lean management tools &amp; techniques </vt:lpstr>
      <vt:lpstr>Lean management tools &amp; techniques </vt:lpstr>
      <vt:lpstr>Lean management tools &amp; techniques 5S environment - Application of 5S in Office environments</vt:lpstr>
      <vt:lpstr>PowerPoint Presentation</vt:lpstr>
      <vt:lpstr>If you don’t believe me…</vt:lpstr>
      <vt:lpstr>Lean management tools &amp; techniques 5S environment - Application of 5S in Office environments</vt:lpstr>
      <vt:lpstr>Lean management tools &amp; techniques 5S environment - Application of 5S in Office environments</vt:lpstr>
      <vt:lpstr>Lean management tools &amp; techniques 5S environment - Application of 5S in IT Helpdesk Operations</vt:lpstr>
      <vt:lpstr>Lean management tools &amp; techniques 5S environment - Application of 5S in Shopfloor environments</vt:lpstr>
      <vt:lpstr>Lean management tools &amp; techniques 5S environment - Everyday application in the Kitchen</vt:lpstr>
      <vt:lpstr>Lean management tools &amp; techniques 5S: Sort   Straighten  Shine  Standarise  Sustain </vt:lpstr>
      <vt:lpstr>Tools &amp; Techniques </vt:lpstr>
      <vt:lpstr>Lean management tools &amp; techniques One of the foundation of 5S is Visual management</vt:lpstr>
      <vt:lpstr>Lean management tools &amp; techniques Visual management is here everyday</vt:lpstr>
      <vt:lpstr>Lean management tools &amp; techniques Simple visual aids can be used throughout the workplace</vt:lpstr>
      <vt:lpstr>Examples of visual management</vt:lpstr>
      <vt:lpstr>Lean management tools &amp; techniques Visual Management - KPI &amp; Metrics</vt:lpstr>
      <vt:lpstr>Lean management tools &amp; techniques Daily routine to review performance on the visual management board…</vt:lpstr>
      <vt:lpstr>Lean management tools &amp; techniques … and to capture the daily issues (variance from the standard)</vt:lpstr>
      <vt:lpstr>Lean management tools &amp; techniques Visual Management – the power of visual management is often neglected</vt:lpstr>
      <vt:lpstr>Lean management tools &amp; techniques Visual Management provides a foundation for building a lean environment</vt:lpstr>
      <vt:lpstr>Example Visual Management Displays</vt:lpstr>
      <vt:lpstr>PowerPoint Presentation</vt:lpstr>
      <vt:lpstr>Lean management tools &amp; techniques Formalising the skills matrix</vt:lpstr>
      <vt:lpstr>Lean management tools &amp; techniques An exercise in using SOPs</vt:lpstr>
      <vt:lpstr>Lean management tools &amp; techniques Pre requisites for Standard Work</vt:lpstr>
      <vt:lpstr>Lean management tools &amp; techniques Standard Work</vt:lpstr>
      <vt:lpstr>Lean management tools &amp; techniques Standard Work – Practical use</vt:lpstr>
      <vt:lpstr>PowerPoint Presentation</vt:lpstr>
      <vt:lpstr>Example Standard Work in Lean manufacturing</vt:lpstr>
      <vt:lpstr>Lean management tools &amp; techniques Standard Work key points</vt:lpstr>
      <vt:lpstr>Transferring activities to BAU Without this there is risk the changes and benefits may not be realised</vt:lpstr>
      <vt:lpstr>PowerPoint Presentation</vt:lpstr>
      <vt:lpstr>Agenda Day 4 – Future State 2 &amp; Work Pilot</vt:lpstr>
      <vt:lpstr>Day 4 Review and Wrap Up</vt:lpstr>
      <vt:lpstr>La communauté</vt:lpstr>
      <vt:lpstr>Lean Six Sigma en action</vt:lpstr>
      <vt:lpstr>La communauté LSS Deloitte</vt:lpstr>
      <vt:lpstr>La communauté LSS Deloitte</vt:lpstr>
      <vt:lpstr>La communauté LSS Deloitte</vt:lpstr>
      <vt:lpstr>Final Thoughts and Q&amp;A Session  Ask away...</vt:lpstr>
      <vt:lpstr>WWW &amp; WBBI Your thoughts</vt:lpstr>
      <vt:lpstr>PowerPoint Presentation</vt:lpstr>
    </vt:vector>
  </TitlesOfParts>
  <Company>Deloitte &amp; Touche LLP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Tim Bates</dc:creator>
  <cp:lastModifiedBy>Muller, Xavier (FR - Paris)</cp:lastModifiedBy>
  <cp:revision>358</cp:revision>
  <cp:lastPrinted>2013-11-04T18:04:05Z</cp:lastPrinted>
  <dcterms:created xsi:type="dcterms:W3CDTF">2008-11-17T16:43:48Z</dcterms:created>
  <dcterms:modified xsi:type="dcterms:W3CDTF">2016-03-21T16:51:45Z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TDocType">
    <vt:lpwstr>Presentation</vt:lpwstr>
  </property>
</Properties>
</file>